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 id="2147483720" r:id="rId2"/>
    <p:sldMasterId id="2147483708" r:id="rId3"/>
  </p:sldMasterIdLst>
  <p:notesMasterIdLst>
    <p:notesMasterId r:id="rId35"/>
  </p:notesMasterIdLst>
  <p:sldIdLst>
    <p:sldId id="256" r:id="rId4"/>
    <p:sldId id="257" r:id="rId5"/>
    <p:sldId id="258" r:id="rId6"/>
    <p:sldId id="259" r:id="rId7"/>
    <p:sldId id="260" r:id="rId8"/>
    <p:sldId id="263" r:id="rId9"/>
    <p:sldId id="261" r:id="rId10"/>
    <p:sldId id="264" r:id="rId11"/>
    <p:sldId id="262" r:id="rId12"/>
    <p:sldId id="265" r:id="rId13"/>
    <p:sldId id="266" r:id="rId14"/>
    <p:sldId id="267" r:id="rId15"/>
    <p:sldId id="292" r:id="rId16"/>
    <p:sldId id="287" r:id="rId17"/>
    <p:sldId id="278" r:id="rId18"/>
    <p:sldId id="279" r:id="rId19"/>
    <p:sldId id="273" r:id="rId20"/>
    <p:sldId id="272" r:id="rId21"/>
    <p:sldId id="280" r:id="rId22"/>
    <p:sldId id="270" r:id="rId23"/>
    <p:sldId id="281" r:id="rId24"/>
    <p:sldId id="282" r:id="rId25"/>
    <p:sldId id="271" r:id="rId26"/>
    <p:sldId id="268" r:id="rId27"/>
    <p:sldId id="284" r:id="rId28"/>
    <p:sldId id="275" r:id="rId29"/>
    <p:sldId id="285" r:id="rId30"/>
    <p:sldId id="289" r:id="rId31"/>
    <p:sldId id="269" r:id="rId32"/>
    <p:sldId id="276" r:id="rId33"/>
    <p:sldId id="290"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C630"/>
    <a:srgbClr val="184821"/>
    <a:srgbClr val="4784FF"/>
    <a:srgbClr val="213F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7618" autoAdjust="0"/>
  </p:normalViewPr>
  <p:slideViewPr>
    <p:cSldViewPr snapToGrid="0">
      <p:cViewPr varScale="1">
        <p:scale>
          <a:sx n="50" d="100"/>
          <a:sy n="50" d="100"/>
        </p:scale>
        <p:origin x="1212" y="36"/>
      </p:cViewPr>
      <p:guideLst/>
    </p:cSldViewPr>
  </p:slideViewPr>
  <p:outlineViewPr>
    <p:cViewPr>
      <p:scale>
        <a:sx n="33" d="100"/>
        <a:sy n="33" d="100"/>
      </p:scale>
      <p:origin x="0" y="-5452"/>
    </p:cViewPr>
  </p:outlineViewPr>
  <p:notesTextViewPr>
    <p:cViewPr>
      <p:scale>
        <a:sx n="1" d="1"/>
        <a:sy n="1" d="1"/>
      </p:scale>
      <p:origin x="0" y="0"/>
    </p:cViewPr>
  </p:notesTextViewPr>
  <p:notesViewPr>
    <p:cSldViewPr snapToGrid="0">
      <p:cViewPr varScale="1">
        <p:scale>
          <a:sx n="50" d="100"/>
          <a:sy n="50" d="100"/>
        </p:scale>
        <p:origin x="2640"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27610-6DC8-4967-9D3F-1487CB864ACD}" type="datetimeFigureOut">
              <a:rPr lang="nl-BE" smtClean="0"/>
              <a:t>1/12/2023</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6F9CB8-0C76-47E8-BFCB-0C3F65723D15}" type="slidenum">
              <a:rPr lang="nl-BE" smtClean="0"/>
              <a:t>‹#›</a:t>
            </a:fld>
            <a:endParaRPr lang="nl-BE"/>
          </a:p>
        </p:txBody>
      </p:sp>
    </p:spTree>
    <p:extLst>
      <p:ext uri="{BB962C8B-B14F-4D97-AF65-F5344CB8AC3E}">
        <p14:creationId xmlns:p14="http://schemas.microsoft.com/office/powerpoint/2010/main" val="815276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1</a:t>
            </a:fld>
            <a:endParaRPr lang="nl-BE"/>
          </a:p>
        </p:txBody>
      </p:sp>
    </p:spTree>
    <p:extLst>
      <p:ext uri="{BB962C8B-B14F-4D97-AF65-F5344CB8AC3E}">
        <p14:creationId xmlns:p14="http://schemas.microsoft.com/office/powerpoint/2010/main" val="1564437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2</a:t>
            </a:fld>
            <a:endParaRPr lang="nl-BE"/>
          </a:p>
        </p:txBody>
      </p:sp>
    </p:spTree>
    <p:extLst>
      <p:ext uri="{BB962C8B-B14F-4D97-AF65-F5344CB8AC3E}">
        <p14:creationId xmlns:p14="http://schemas.microsoft.com/office/powerpoint/2010/main" val="2367538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4</a:t>
            </a:fld>
            <a:endParaRPr lang="nl-BE"/>
          </a:p>
        </p:txBody>
      </p:sp>
    </p:spTree>
    <p:extLst>
      <p:ext uri="{BB962C8B-B14F-4D97-AF65-F5344CB8AC3E}">
        <p14:creationId xmlns:p14="http://schemas.microsoft.com/office/powerpoint/2010/main" val="2984107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5</a:t>
            </a:fld>
            <a:endParaRPr lang="nl-BE"/>
          </a:p>
        </p:txBody>
      </p:sp>
    </p:spTree>
    <p:extLst>
      <p:ext uri="{BB962C8B-B14F-4D97-AF65-F5344CB8AC3E}">
        <p14:creationId xmlns:p14="http://schemas.microsoft.com/office/powerpoint/2010/main" val="2750270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6</a:t>
            </a:fld>
            <a:endParaRPr lang="nl-BE"/>
          </a:p>
        </p:txBody>
      </p:sp>
    </p:spTree>
    <p:extLst>
      <p:ext uri="{BB962C8B-B14F-4D97-AF65-F5344CB8AC3E}">
        <p14:creationId xmlns:p14="http://schemas.microsoft.com/office/powerpoint/2010/main" val="1084464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smtClean="0"/>
          </a:p>
        </p:txBody>
      </p:sp>
      <p:sp>
        <p:nvSpPr>
          <p:cNvPr id="4" name="Slide Number Placeholder 3"/>
          <p:cNvSpPr>
            <a:spLocks noGrp="1"/>
          </p:cNvSpPr>
          <p:nvPr>
            <p:ph type="sldNum" sz="quarter" idx="10"/>
          </p:nvPr>
        </p:nvSpPr>
        <p:spPr/>
        <p:txBody>
          <a:bodyPr/>
          <a:lstStyle/>
          <a:p>
            <a:fld id="{806F9CB8-0C76-47E8-BFCB-0C3F65723D15}" type="slidenum">
              <a:rPr lang="nl-BE" smtClean="0"/>
              <a:t>7</a:t>
            </a:fld>
            <a:endParaRPr lang="nl-BE"/>
          </a:p>
        </p:txBody>
      </p:sp>
    </p:spTree>
    <p:extLst>
      <p:ext uri="{BB962C8B-B14F-4D97-AF65-F5344CB8AC3E}">
        <p14:creationId xmlns:p14="http://schemas.microsoft.com/office/powerpoint/2010/main" val="896512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8</a:t>
            </a:fld>
            <a:endParaRPr lang="nl-BE"/>
          </a:p>
        </p:txBody>
      </p:sp>
    </p:spTree>
    <p:extLst>
      <p:ext uri="{BB962C8B-B14F-4D97-AF65-F5344CB8AC3E}">
        <p14:creationId xmlns:p14="http://schemas.microsoft.com/office/powerpoint/2010/main" val="1667355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9</a:t>
            </a:fld>
            <a:endParaRPr lang="nl-BE"/>
          </a:p>
        </p:txBody>
      </p:sp>
    </p:spTree>
    <p:extLst>
      <p:ext uri="{BB962C8B-B14F-4D97-AF65-F5344CB8AC3E}">
        <p14:creationId xmlns:p14="http://schemas.microsoft.com/office/powerpoint/2010/main" val="3661261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10</a:t>
            </a:fld>
            <a:endParaRPr lang="nl-BE"/>
          </a:p>
        </p:txBody>
      </p:sp>
    </p:spTree>
    <p:extLst>
      <p:ext uri="{BB962C8B-B14F-4D97-AF65-F5344CB8AC3E}">
        <p14:creationId xmlns:p14="http://schemas.microsoft.com/office/powerpoint/2010/main" val="3849724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11</a:t>
            </a:fld>
            <a:endParaRPr lang="nl-BE"/>
          </a:p>
        </p:txBody>
      </p:sp>
    </p:spTree>
    <p:extLst>
      <p:ext uri="{BB962C8B-B14F-4D97-AF65-F5344CB8AC3E}">
        <p14:creationId xmlns:p14="http://schemas.microsoft.com/office/powerpoint/2010/main" val="1751827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12</a:t>
            </a:fld>
            <a:endParaRPr lang="nl-BE"/>
          </a:p>
        </p:txBody>
      </p:sp>
    </p:spTree>
    <p:extLst>
      <p:ext uri="{BB962C8B-B14F-4D97-AF65-F5344CB8AC3E}">
        <p14:creationId xmlns:p14="http://schemas.microsoft.com/office/powerpoint/2010/main" val="3441848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13</a:t>
            </a:fld>
            <a:endParaRPr lang="nl-BE"/>
          </a:p>
        </p:txBody>
      </p:sp>
    </p:spTree>
    <p:extLst>
      <p:ext uri="{BB962C8B-B14F-4D97-AF65-F5344CB8AC3E}">
        <p14:creationId xmlns:p14="http://schemas.microsoft.com/office/powerpoint/2010/main" val="2145616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14</a:t>
            </a:fld>
            <a:endParaRPr lang="nl-BE"/>
          </a:p>
        </p:txBody>
      </p:sp>
    </p:spTree>
    <p:extLst>
      <p:ext uri="{BB962C8B-B14F-4D97-AF65-F5344CB8AC3E}">
        <p14:creationId xmlns:p14="http://schemas.microsoft.com/office/powerpoint/2010/main" val="2593995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15</a:t>
            </a:fld>
            <a:endParaRPr lang="nl-BE"/>
          </a:p>
        </p:txBody>
      </p:sp>
    </p:spTree>
    <p:extLst>
      <p:ext uri="{BB962C8B-B14F-4D97-AF65-F5344CB8AC3E}">
        <p14:creationId xmlns:p14="http://schemas.microsoft.com/office/powerpoint/2010/main" val="2775819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16</a:t>
            </a:fld>
            <a:endParaRPr lang="nl-BE"/>
          </a:p>
        </p:txBody>
      </p:sp>
    </p:spTree>
    <p:extLst>
      <p:ext uri="{BB962C8B-B14F-4D97-AF65-F5344CB8AC3E}">
        <p14:creationId xmlns:p14="http://schemas.microsoft.com/office/powerpoint/2010/main" val="1072937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17</a:t>
            </a:fld>
            <a:endParaRPr lang="nl-BE"/>
          </a:p>
        </p:txBody>
      </p:sp>
    </p:spTree>
    <p:extLst>
      <p:ext uri="{BB962C8B-B14F-4D97-AF65-F5344CB8AC3E}">
        <p14:creationId xmlns:p14="http://schemas.microsoft.com/office/powerpoint/2010/main" val="1419983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18</a:t>
            </a:fld>
            <a:endParaRPr lang="nl-BE"/>
          </a:p>
        </p:txBody>
      </p:sp>
    </p:spTree>
    <p:extLst>
      <p:ext uri="{BB962C8B-B14F-4D97-AF65-F5344CB8AC3E}">
        <p14:creationId xmlns:p14="http://schemas.microsoft.com/office/powerpoint/2010/main" val="2548324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19</a:t>
            </a:fld>
            <a:endParaRPr lang="nl-BE"/>
          </a:p>
        </p:txBody>
      </p:sp>
    </p:spTree>
    <p:extLst>
      <p:ext uri="{BB962C8B-B14F-4D97-AF65-F5344CB8AC3E}">
        <p14:creationId xmlns:p14="http://schemas.microsoft.com/office/powerpoint/2010/main" val="3458527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20</a:t>
            </a:fld>
            <a:endParaRPr lang="nl-BE"/>
          </a:p>
        </p:txBody>
      </p:sp>
    </p:spTree>
    <p:extLst>
      <p:ext uri="{BB962C8B-B14F-4D97-AF65-F5344CB8AC3E}">
        <p14:creationId xmlns:p14="http://schemas.microsoft.com/office/powerpoint/2010/main" val="2521342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22</a:t>
            </a:fld>
            <a:endParaRPr lang="nl-BE"/>
          </a:p>
        </p:txBody>
      </p:sp>
    </p:spTree>
    <p:extLst>
      <p:ext uri="{BB962C8B-B14F-4D97-AF65-F5344CB8AC3E}">
        <p14:creationId xmlns:p14="http://schemas.microsoft.com/office/powerpoint/2010/main" val="3831056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23</a:t>
            </a:fld>
            <a:endParaRPr lang="nl-BE"/>
          </a:p>
        </p:txBody>
      </p:sp>
    </p:spTree>
    <p:extLst>
      <p:ext uri="{BB962C8B-B14F-4D97-AF65-F5344CB8AC3E}">
        <p14:creationId xmlns:p14="http://schemas.microsoft.com/office/powerpoint/2010/main" val="3736310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24</a:t>
            </a:fld>
            <a:endParaRPr lang="nl-BE"/>
          </a:p>
        </p:txBody>
      </p:sp>
    </p:spTree>
    <p:extLst>
      <p:ext uri="{BB962C8B-B14F-4D97-AF65-F5344CB8AC3E}">
        <p14:creationId xmlns:p14="http://schemas.microsoft.com/office/powerpoint/2010/main" val="33246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smtClean="0"/>
          </a:p>
        </p:txBody>
      </p:sp>
      <p:sp>
        <p:nvSpPr>
          <p:cNvPr id="4" name="Slide Number Placeholder 3"/>
          <p:cNvSpPr>
            <a:spLocks noGrp="1"/>
          </p:cNvSpPr>
          <p:nvPr>
            <p:ph type="sldNum" sz="quarter" idx="10"/>
          </p:nvPr>
        </p:nvSpPr>
        <p:spPr/>
        <p:txBody>
          <a:bodyPr/>
          <a:lstStyle/>
          <a:p>
            <a:fld id="{806F9CB8-0C76-47E8-BFCB-0C3F65723D15}" type="slidenum">
              <a:rPr lang="nl-BE" smtClean="0"/>
              <a:t>26</a:t>
            </a:fld>
            <a:endParaRPr lang="nl-BE"/>
          </a:p>
        </p:txBody>
      </p:sp>
    </p:spTree>
    <p:extLst>
      <p:ext uri="{BB962C8B-B14F-4D97-AF65-F5344CB8AC3E}">
        <p14:creationId xmlns:p14="http://schemas.microsoft.com/office/powerpoint/2010/main" val="503515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27</a:t>
            </a:fld>
            <a:endParaRPr lang="nl-BE"/>
          </a:p>
        </p:txBody>
      </p:sp>
    </p:spTree>
    <p:extLst>
      <p:ext uri="{BB962C8B-B14F-4D97-AF65-F5344CB8AC3E}">
        <p14:creationId xmlns:p14="http://schemas.microsoft.com/office/powerpoint/2010/main" val="33994910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28</a:t>
            </a:fld>
            <a:endParaRPr lang="nl-BE"/>
          </a:p>
        </p:txBody>
      </p:sp>
    </p:spTree>
    <p:extLst>
      <p:ext uri="{BB962C8B-B14F-4D97-AF65-F5344CB8AC3E}">
        <p14:creationId xmlns:p14="http://schemas.microsoft.com/office/powerpoint/2010/main" val="30999916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806F9CB8-0C76-47E8-BFCB-0C3F65723D15}" type="slidenum">
              <a:rPr lang="nl-BE" smtClean="0"/>
              <a:t>29</a:t>
            </a:fld>
            <a:endParaRPr lang="nl-BE"/>
          </a:p>
        </p:txBody>
      </p:sp>
    </p:spTree>
    <p:extLst>
      <p:ext uri="{BB962C8B-B14F-4D97-AF65-F5344CB8AC3E}">
        <p14:creationId xmlns:p14="http://schemas.microsoft.com/office/powerpoint/2010/main" val="32331111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00200" y="1626348"/>
            <a:ext cx="8991600" cy="1645920"/>
          </a:xfrm>
          <a:solidFill>
            <a:schemeClr val="accent4">
              <a:lumMod val="20000"/>
              <a:lumOff val="80000"/>
            </a:schemeClr>
          </a:solidFill>
          <a:ln w="38100">
            <a:solidFill>
              <a:srgbClr val="002060"/>
            </a:solidFill>
          </a:ln>
        </p:spPr>
        <p:txBody>
          <a:bodyPr lIns="274320" rIns="274320" anchor="ctr" anchorCtr="1">
            <a:normAutofit/>
          </a:bodyPr>
          <a:lstStyle>
            <a:lvl1pPr algn="ctr">
              <a:defRPr sz="3800" cap="none">
                <a:solidFill>
                  <a:srgbClr val="00206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695194" y="3678775"/>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pic>
        <p:nvPicPr>
          <p:cNvPr id="7" name="Picture 6"/>
          <p:cNvPicPr>
            <a:picLocks noChangeAspect="1"/>
          </p:cNvPicPr>
          <p:nvPr userDrawn="1"/>
        </p:nvPicPr>
        <p:blipFill>
          <a:blip r:embed="rId2"/>
          <a:stretch>
            <a:fillRect/>
          </a:stretch>
        </p:blipFill>
        <p:spPr>
          <a:xfrm>
            <a:off x="3840601" y="5199473"/>
            <a:ext cx="4388999" cy="8117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199" y="512304"/>
            <a:ext cx="8974975" cy="873734"/>
          </a:xfrm>
          <a:solidFill>
            <a:schemeClr val="accent4">
              <a:lumMod val="20000"/>
              <a:lumOff val="80000"/>
            </a:schemeClr>
          </a:solidFill>
          <a:ln>
            <a:solidFill>
              <a:srgbClr val="002060"/>
            </a:solidFill>
          </a:ln>
        </p:spPr>
        <p:txBody>
          <a:bodyPr>
            <a:normAutofit/>
          </a:bodyPr>
          <a:lstStyle>
            <a:lvl1pPr>
              <a:defRPr sz="3200" cap="none">
                <a:solidFill>
                  <a:srgbClr val="002060"/>
                </a:solidFill>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1280160" y="1655545"/>
            <a:ext cx="9478762" cy="4186989"/>
          </a:xfrm>
        </p:spPr>
        <p:txBody>
          <a:bodyPr/>
          <a:lstStyle>
            <a:lvl1pPr>
              <a:buClr>
                <a:srgbClr val="002060"/>
              </a:buClr>
              <a:buSzPct val="130000"/>
              <a:defRPr sz="2000">
                <a:solidFill>
                  <a:srgbClr val="002060"/>
                </a:solidFill>
                <a:latin typeface="Calibri" panose="020F0502020204030204" pitchFamily="34" charset="0"/>
                <a:cs typeface="Calibri" panose="020F0502020204030204" pitchFamily="34" charset="0"/>
              </a:defRPr>
            </a:lvl1pPr>
            <a:lvl2pPr marL="798513" indent="-285750">
              <a:buClr>
                <a:srgbClr val="002060"/>
              </a:buClr>
              <a:buSzPct val="80000"/>
              <a:buFont typeface="Courier New" panose="02070309020205020404" pitchFamily="49" charset="0"/>
              <a:buChar char="o"/>
              <a:defRPr sz="1600">
                <a:solidFill>
                  <a:srgbClr val="002060"/>
                </a:solidFill>
                <a:latin typeface="Calibri" panose="020F0502020204030204" pitchFamily="34" charset="0"/>
                <a:cs typeface="Calibri" panose="020F0502020204030204" pitchFamily="34" charset="0"/>
              </a:defRPr>
            </a:lvl2pPr>
            <a:lvl3pPr marL="1030288" indent="-228600">
              <a:defRPr sz="1400">
                <a:solidFill>
                  <a:srgbClr val="002060"/>
                </a:solidFill>
                <a:latin typeface="Calibri" panose="020F0502020204030204" pitchFamily="34" charset="0"/>
                <a:cs typeface="Calibri" panose="020F0502020204030204" pitchFamily="34" charset="0"/>
              </a:defRPr>
            </a:lvl3pPr>
            <a:lvl4pPr marL="1260475" indent="-228600">
              <a:buSzPct val="75000"/>
              <a:buFont typeface="Courier New" panose="02070309020205020404" pitchFamily="49" charset="0"/>
              <a:buChar char="o"/>
              <a:defRPr sz="1400">
                <a:solidFill>
                  <a:srgbClr val="002060"/>
                </a:solidFill>
                <a:latin typeface="Calibri" panose="020F0502020204030204" pitchFamily="34" charset="0"/>
                <a:cs typeface="Calibri" panose="020F0502020204030204" pitchFamily="34" charset="0"/>
              </a:defRPr>
            </a:lvl4pPr>
            <a:lvl5pPr marL="1482725" indent="-228600">
              <a:defRPr sz="1400">
                <a:solidFill>
                  <a:srgbClr val="002060"/>
                </a:solidFill>
                <a:latin typeface="Calibri" panose="020F0502020204030204" pitchFamily="34" charset="0"/>
                <a:cs typeface="Calibri" panose="020F050202020403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8040687" y="6243249"/>
            <a:ext cx="2753746" cy="323968"/>
          </a:xfrm>
        </p:spPr>
        <p:txBody>
          <a:bodyPr/>
          <a:lstStyle>
            <a:lvl1pPr>
              <a:defRPr b="1">
                <a:solidFill>
                  <a:srgbClr val="0070C0">
                    <a:alpha val="70000"/>
                  </a:srgbClr>
                </a:solidFill>
                <a:latin typeface="Calibri" panose="020F0502020204030204" pitchFamily="34" charset="0"/>
                <a:cs typeface="Calibri" panose="020F0502020204030204" pitchFamily="34" charset="0"/>
              </a:defRPr>
            </a:lvl1pPr>
          </a:lstStyle>
          <a:p>
            <a:r>
              <a:rPr lang="en-US" dirty="0" smtClean="0"/>
              <a:t>1-2/12/2023</a:t>
            </a:r>
            <a:endParaRPr lang="en-US" dirty="0"/>
          </a:p>
        </p:txBody>
      </p:sp>
      <p:sp>
        <p:nvSpPr>
          <p:cNvPr id="8" name="Footer Placeholder 7"/>
          <p:cNvSpPr>
            <a:spLocks noGrp="1"/>
          </p:cNvSpPr>
          <p:nvPr>
            <p:ph type="ftr" sz="quarter" idx="11"/>
          </p:nvPr>
        </p:nvSpPr>
        <p:spPr/>
        <p:txBody>
          <a:bodyPr/>
          <a:lstStyle/>
          <a:p>
            <a:endParaRPr lang="en-US" dirty="0"/>
          </a:p>
        </p:txBody>
      </p:sp>
      <p:pic>
        <p:nvPicPr>
          <p:cNvPr id="4" name="Picture 3"/>
          <p:cNvPicPr>
            <a:picLocks noChangeAspect="1"/>
          </p:cNvPicPr>
          <p:nvPr userDrawn="1"/>
        </p:nvPicPr>
        <p:blipFill>
          <a:blip r:embed="rId2"/>
          <a:stretch>
            <a:fillRect/>
          </a:stretch>
        </p:blipFill>
        <p:spPr>
          <a:xfrm>
            <a:off x="5329900" y="6265087"/>
            <a:ext cx="1515572" cy="28029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8821" y="1376091"/>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2543815" y="3362724"/>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pic>
        <p:nvPicPr>
          <p:cNvPr id="7" name="Picture 6"/>
          <p:cNvPicPr>
            <a:picLocks noChangeAspect="1"/>
          </p:cNvPicPr>
          <p:nvPr userDrawn="1"/>
        </p:nvPicPr>
        <p:blipFill>
          <a:blip r:embed="rId2"/>
          <a:stretch>
            <a:fillRect/>
          </a:stretch>
        </p:blipFill>
        <p:spPr>
          <a:xfrm>
            <a:off x="3869825" y="5315612"/>
            <a:ext cx="4032516" cy="74577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12/1/2023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12/1/2023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12/1/2023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12/1/2023</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12/1/2023</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l-B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76B07D60-1441-442D-83EA-D9B29A406EE7}" type="datetimeFigureOut">
              <a:rPr lang="nl-BE" smtClean="0"/>
              <a:t>1/12/2023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7F6ECC48-5FB6-4347-BBC3-D81107782A49}" type="slidenum">
              <a:rPr lang="nl-BE" smtClean="0"/>
              <a:t>‹#›</a:t>
            </a:fld>
            <a:endParaRPr lang="nl-BE"/>
          </a:p>
        </p:txBody>
      </p:sp>
    </p:spTree>
    <p:extLst>
      <p:ext uri="{BB962C8B-B14F-4D97-AF65-F5344CB8AC3E}">
        <p14:creationId xmlns:p14="http://schemas.microsoft.com/office/powerpoint/2010/main" val="3657235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76B07D60-1441-442D-83EA-D9B29A406EE7}" type="datetimeFigureOut">
              <a:rPr lang="nl-BE" smtClean="0"/>
              <a:t>1/12/2023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7F6ECC48-5FB6-4347-BBC3-D81107782A49}" type="slidenum">
              <a:rPr lang="nl-BE" smtClean="0"/>
              <a:t>‹#›</a:t>
            </a:fld>
            <a:endParaRPr lang="nl-BE"/>
          </a:p>
        </p:txBody>
      </p:sp>
    </p:spTree>
    <p:extLst>
      <p:ext uri="{BB962C8B-B14F-4D97-AF65-F5344CB8AC3E}">
        <p14:creationId xmlns:p14="http://schemas.microsoft.com/office/powerpoint/2010/main" val="2613269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l-B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6B07D60-1441-442D-83EA-D9B29A406EE7}" type="datetimeFigureOut">
              <a:rPr lang="nl-BE" smtClean="0"/>
              <a:t>1/12/2023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7F6ECC48-5FB6-4347-BBC3-D81107782A49}" type="slidenum">
              <a:rPr lang="nl-BE" smtClean="0"/>
              <a:t>‹#›</a:t>
            </a:fld>
            <a:endParaRPr lang="nl-BE"/>
          </a:p>
        </p:txBody>
      </p:sp>
    </p:spTree>
    <p:extLst>
      <p:ext uri="{BB962C8B-B14F-4D97-AF65-F5344CB8AC3E}">
        <p14:creationId xmlns:p14="http://schemas.microsoft.com/office/powerpoint/2010/main" val="1886624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76B07D60-1441-442D-83EA-D9B29A406EE7}" type="datetimeFigureOut">
              <a:rPr lang="nl-BE" smtClean="0"/>
              <a:t>1/12/2023</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7F6ECC48-5FB6-4347-BBC3-D81107782A49}" type="slidenum">
              <a:rPr lang="nl-BE" smtClean="0"/>
              <a:t>‹#›</a:t>
            </a:fld>
            <a:endParaRPr lang="nl-BE"/>
          </a:p>
        </p:txBody>
      </p:sp>
    </p:spTree>
    <p:extLst>
      <p:ext uri="{BB962C8B-B14F-4D97-AF65-F5344CB8AC3E}">
        <p14:creationId xmlns:p14="http://schemas.microsoft.com/office/powerpoint/2010/main" val="4049871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l-B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76B07D60-1441-442D-83EA-D9B29A406EE7}" type="datetimeFigureOut">
              <a:rPr lang="nl-BE" smtClean="0"/>
              <a:t>1/12/2023</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7F6ECC48-5FB6-4347-BBC3-D81107782A49}" type="slidenum">
              <a:rPr lang="nl-BE" smtClean="0"/>
              <a:t>‹#›</a:t>
            </a:fld>
            <a:endParaRPr lang="nl-BE"/>
          </a:p>
        </p:txBody>
      </p:sp>
    </p:spTree>
    <p:extLst>
      <p:ext uri="{BB962C8B-B14F-4D97-AF65-F5344CB8AC3E}">
        <p14:creationId xmlns:p14="http://schemas.microsoft.com/office/powerpoint/2010/main" val="651020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76B07D60-1441-442D-83EA-D9B29A406EE7}" type="datetimeFigureOut">
              <a:rPr lang="nl-BE" smtClean="0"/>
              <a:t>1/12/2023</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7F6ECC48-5FB6-4347-BBC3-D81107782A49}" type="slidenum">
              <a:rPr lang="nl-BE" smtClean="0"/>
              <a:t>‹#›</a:t>
            </a:fld>
            <a:endParaRPr lang="nl-BE"/>
          </a:p>
        </p:txBody>
      </p:sp>
    </p:spTree>
    <p:extLst>
      <p:ext uri="{BB962C8B-B14F-4D97-AF65-F5344CB8AC3E}">
        <p14:creationId xmlns:p14="http://schemas.microsoft.com/office/powerpoint/2010/main" val="1886724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B07D60-1441-442D-83EA-D9B29A406EE7}" type="datetimeFigureOut">
              <a:rPr lang="nl-BE" smtClean="0"/>
              <a:t>1/12/2023</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7F6ECC48-5FB6-4347-BBC3-D81107782A49}" type="slidenum">
              <a:rPr lang="nl-BE" smtClean="0"/>
              <a:t>‹#›</a:t>
            </a:fld>
            <a:endParaRPr lang="nl-BE"/>
          </a:p>
        </p:txBody>
      </p:sp>
    </p:spTree>
    <p:extLst>
      <p:ext uri="{BB962C8B-B14F-4D97-AF65-F5344CB8AC3E}">
        <p14:creationId xmlns:p14="http://schemas.microsoft.com/office/powerpoint/2010/main" val="22930443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l-B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6B07D60-1441-442D-83EA-D9B29A406EE7}" type="datetimeFigureOut">
              <a:rPr lang="nl-BE" smtClean="0"/>
              <a:t>1/12/2023</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7F6ECC48-5FB6-4347-BBC3-D81107782A49}" type="slidenum">
              <a:rPr lang="nl-BE" smtClean="0"/>
              <a:t>‹#›</a:t>
            </a:fld>
            <a:endParaRPr lang="nl-BE"/>
          </a:p>
        </p:txBody>
      </p:sp>
    </p:spTree>
    <p:extLst>
      <p:ext uri="{BB962C8B-B14F-4D97-AF65-F5344CB8AC3E}">
        <p14:creationId xmlns:p14="http://schemas.microsoft.com/office/powerpoint/2010/main" val="24502618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l-B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6B07D60-1441-442D-83EA-D9B29A406EE7}" type="datetimeFigureOut">
              <a:rPr lang="nl-BE" smtClean="0"/>
              <a:t>1/12/2023</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7F6ECC48-5FB6-4347-BBC3-D81107782A49}" type="slidenum">
              <a:rPr lang="nl-BE" smtClean="0"/>
              <a:t>‹#›</a:t>
            </a:fld>
            <a:endParaRPr lang="nl-BE"/>
          </a:p>
        </p:txBody>
      </p:sp>
    </p:spTree>
    <p:extLst>
      <p:ext uri="{BB962C8B-B14F-4D97-AF65-F5344CB8AC3E}">
        <p14:creationId xmlns:p14="http://schemas.microsoft.com/office/powerpoint/2010/main" val="32988449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76B07D60-1441-442D-83EA-D9B29A406EE7}" type="datetimeFigureOut">
              <a:rPr lang="nl-BE" smtClean="0"/>
              <a:t>1/12/2023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7F6ECC48-5FB6-4347-BBC3-D81107782A49}" type="slidenum">
              <a:rPr lang="nl-BE" smtClean="0"/>
              <a:t>‹#›</a:t>
            </a:fld>
            <a:endParaRPr lang="nl-BE"/>
          </a:p>
        </p:txBody>
      </p:sp>
    </p:spTree>
    <p:extLst>
      <p:ext uri="{BB962C8B-B14F-4D97-AF65-F5344CB8AC3E}">
        <p14:creationId xmlns:p14="http://schemas.microsoft.com/office/powerpoint/2010/main" val="32225291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76B07D60-1441-442D-83EA-D9B29A406EE7}" type="datetimeFigureOut">
              <a:rPr lang="nl-BE" smtClean="0"/>
              <a:t>1/12/2023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7F6ECC48-5FB6-4347-BBC3-D81107782A49}" type="slidenum">
              <a:rPr lang="nl-BE" smtClean="0"/>
              <a:t>‹#›</a:t>
            </a:fld>
            <a:endParaRPr lang="nl-BE"/>
          </a:p>
        </p:txBody>
      </p:sp>
    </p:spTree>
    <p:extLst>
      <p:ext uri="{BB962C8B-B14F-4D97-AF65-F5344CB8AC3E}">
        <p14:creationId xmlns:p14="http://schemas.microsoft.com/office/powerpoint/2010/main" val="38687080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l-B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FE688C01-617F-422F-B058-68E0B8A8B28D}" type="datetimeFigureOut">
              <a:rPr lang="nl-BE" smtClean="0"/>
              <a:t>1/12/2023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A44EF78F-4A87-4C13-956B-C0F31C20BBB4}" type="slidenum">
              <a:rPr lang="nl-BE" smtClean="0"/>
              <a:t>‹#›</a:t>
            </a:fld>
            <a:endParaRPr lang="nl-BE"/>
          </a:p>
        </p:txBody>
      </p:sp>
    </p:spTree>
    <p:extLst>
      <p:ext uri="{BB962C8B-B14F-4D97-AF65-F5344CB8AC3E}">
        <p14:creationId xmlns:p14="http://schemas.microsoft.com/office/powerpoint/2010/main" val="1341031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FE688C01-617F-422F-B058-68E0B8A8B28D}" type="datetimeFigureOut">
              <a:rPr lang="nl-BE" smtClean="0"/>
              <a:t>1/12/2023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A44EF78F-4A87-4C13-956B-C0F31C20BBB4}" type="slidenum">
              <a:rPr lang="nl-BE" smtClean="0"/>
              <a:t>‹#›</a:t>
            </a:fld>
            <a:endParaRPr lang="nl-BE"/>
          </a:p>
        </p:txBody>
      </p:sp>
    </p:spTree>
    <p:extLst>
      <p:ext uri="{BB962C8B-B14F-4D97-AF65-F5344CB8AC3E}">
        <p14:creationId xmlns:p14="http://schemas.microsoft.com/office/powerpoint/2010/main" val="17902208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l-B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688C01-617F-422F-B058-68E0B8A8B28D}" type="datetimeFigureOut">
              <a:rPr lang="nl-BE" smtClean="0"/>
              <a:t>1/12/2023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A44EF78F-4A87-4C13-956B-C0F31C20BBB4}" type="slidenum">
              <a:rPr lang="nl-BE" smtClean="0"/>
              <a:t>‹#›</a:t>
            </a:fld>
            <a:endParaRPr lang="nl-BE"/>
          </a:p>
        </p:txBody>
      </p:sp>
    </p:spTree>
    <p:extLst>
      <p:ext uri="{BB962C8B-B14F-4D97-AF65-F5344CB8AC3E}">
        <p14:creationId xmlns:p14="http://schemas.microsoft.com/office/powerpoint/2010/main" val="716564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FE688C01-617F-422F-B058-68E0B8A8B28D}" type="datetimeFigureOut">
              <a:rPr lang="nl-BE" smtClean="0"/>
              <a:t>1/12/2023</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A44EF78F-4A87-4C13-956B-C0F31C20BBB4}" type="slidenum">
              <a:rPr lang="nl-BE" smtClean="0"/>
              <a:t>‹#›</a:t>
            </a:fld>
            <a:endParaRPr lang="nl-BE"/>
          </a:p>
        </p:txBody>
      </p:sp>
    </p:spTree>
    <p:extLst>
      <p:ext uri="{BB962C8B-B14F-4D97-AF65-F5344CB8AC3E}">
        <p14:creationId xmlns:p14="http://schemas.microsoft.com/office/powerpoint/2010/main" val="8692170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l-B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FE688C01-617F-422F-B058-68E0B8A8B28D}" type="datetimeFigureOut">
              <a:rPr lang="nl-BE" smtClean="0"/>
              <a:t>1/12/2023</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A44EF78F-4A87-4C13-956B-C0F31C20BBB4}" type="slidenum">
              <a:rPr lang="nl-BE" smtClean="0"/>
              <a:t>‹#›</a:t>
            </a:fld>
            <a:endParaRPr lang="nl-BE"/>
          </a:p>
        </p:txBody>
      </p:sp>
    </p:spTree>
    <p:extLst>
      <p:ext uri="{BB962C8B-B14F-4D97-AF65-F5344CB8AC3E}">
        <p14:creationId xmlns:p14="http://schemas.microsoft.com/office/powerpoint/2010/main" val="33347059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FE688C01-617F-422F-B058-68E0B8A8B28D}" type="datetimeFigureOut">
              <a:rPr lang="nl-BE" smtClean="0"/>
              <a:t>1/12/2023</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A44EF78F-4A87-4C13-956B-C0F31C20BBB4}" type="slidenum">
              <a:rPr lang="nl-BE" smtClean="0"/>
              <a:t>‹#›</a:t>
            </a:fld>
            <a:endParaRPr lang="nl-BE"/>
          </a:p>
        </p:txBody>
      </p:sp>
    </p:spTree>
    <p:extLst>
      <p:ext uri="{BB962C8B-B14F-4D97-AF65-F5344CB8AC3E}">
        <p14:creationId xmlns:p14="http://schemas.microsoft.com/office/powerpoint/2010/main" val="373891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688C01-617F-422F-B058-68E0B8A8B28D}" type="datetimeFigureOut">
              <a:rPr lang="nl-BE" smtClean="0"/>
              <a:t>1/12/2023</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A44EF78F-4A87-4C13-956B-C0F31C20BBB4}" type="slidenum">
              <a:rPr lang="nl-BE" smtClean="0"/>
              <a:t>‹#›</a:t>
            </a:fld>
            <a:endParaRPr lang="nl-BE"/>
          </a:p>
        </p:txBody>
      </p:sp>
    </p:spTree>
    <p:extLst>
      <p:ext uri="{BB962C8B-B14F-4D97-AF65-F5344CB8AC3E}">
        <p14:creationId xmlns:p14="http://schemas.microsoft.com/office/powerpoint/2010/main" val="20054929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l-B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E688C01-617F-422F-B058-68E0B8A8B28D}" type="datetimeFigureOut">
              <a:rPr lang="nl-BE" smtClean="0"/>
              <a:t>1/12/2023</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A44EF78F-4A87-4C13-956B-C0F31C20BBB4}" type="slidenum">
              <a:rPr lang="nl-BE" smtClean="0"/>
              <a:t>‹#›</a:t>
            </a:fld>
            <a:endParaRPr lang="nl-BE"/>
          </a:p>
        </p:txBody>
      </p:sp>
    </p:spTree>
    <p:extLst>
      <p:ext uri="{BB962C8B-B14F-4D97-AF65-F5344CB8AC3E}">
        <p14:creationId xmlns:p14="http://schemas.microsoft.com/office/powerpoint/2010/main" val="22725479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l-B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E688C01-617F-422F-B058-68E0B8A8B28D}" type="datetimeFigureOut">
              <a:rPr lang="nl-BE" smtClean="0"/>
              <a:t>1/12/2023</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A44EF78F-4A87-4C13-956B-C0F31C20BBB4}" type="slidenum">
              <a:rPr lang="nl-BE" smtClean="0"/>
              <a:t>‹#›</a:t>
            </a:fld>
            <a:endParaRPr lang="nl-BE"/>
          </a:p>
        </p:txBody>
      </p:sp>
    </p:spTree>
    <p:extLst>
      <p:ext uri="{BB962C8B-B14F-4D97-AF65-F5344CB8AC3E}">
        <p14:creationId xmlns:p14="http://schemas.microsoft.com/office/powerpoint/2010/main" val="4054084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FE688C01-617F-422F-B058-68E0B8A8B28D}" type="datetimeFigureOut">
              <a:rPr lang="nl-BE" smtClean="0"/>
              <a:t>1/12/2023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A44EF78F-4A87-4C13-956B-C0F31C20BBB4}" type="slidenum">
              <a:rPr lang="nl-BE" smtClean="0"/>
              <a:t>‹#›</a:t>
            </a:fld>
            <a:endParaRPr lang="nl-BE"/>
          </a:p>
        </p:txBody>
      </p:sp>
    </p:spTree>
    <p:extLst>
      <p:ext uri="{BB962C8B-B14F-4D97-AF65-F5344CB8AC3E}">
        <p14:creationId xmlns:p14="http://schemas.microsoft.com/office/powerpoint/2010/main" val="8152588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FE688C01-617F-422F-B058-68E0B8A8B28D}" type="datetimeFigureOut">
              <a:rPr lang="nl-BE" smtClean="0"/>
              <a:t>1/12/2023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A44EF78F-4A87-4C13-956B-C0F31C20BBB4}" type="slidenum">
              <a:rPr lang="nl-BE" smtClean="0"/>
              <a:t>‹#›</a:t>
            </a:fld>
            <a:endParaRPr lang="nl-BE"/>
          </a:p>
        </p:txBody>
      </p:sp>
    </p:spTree>
    <p:extLst>
      <p:ext uri="{BB962C8B-B14F-4D97-AF65-F5344CB8AC3E}">
        <p14:creationId xmlns:p14="http://schemas.microsoft.com/office/powerpoint/2010/main" val="1876513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12/1/2023</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B07D60-1441-442D-83EA-D9B29A406EE7}" type="datetimeFigureOut">
              <a:rPr lang="nl-BE" smtClean="0"/>
              <a:t>1/12/2023</a:t>
            </a:fld>
            <a:endParaRPr lang="nl-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6ECC48-5FB6-4347-BBC3-D81107782A49}" type="slidenum">
              <a:rPr lang="nl-BE" smtClean="0"/>
              <a:t>‹#›</a:t>
            </a:fld>
            <a:endParaRPr lang="nl-BE"/>
          </a:p>
        </p:txBody>
      </p:sp>
    </p:spTree>
    <p:extLst>
      <p:ext uri="{BB962C8B-B14F-4D97-AF65-F5344CB8AC3E}">
        <p14:creationId xmlns:p14="http://schemas.microsoft.com/office/powerpoint/2010/main" val="65845590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688C01-617F-422F-B058-68E0B8A8B28D}" type="datetimeFigureOut">
              <a:rPr lang="nl-BE" smtClean="0"/>
              <a:t>1/12/2023</a:t>
            </a:fld>
            <a:endParaRPr lang="nl-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4EF78F-4A87-4C13-956B-C0F31C20BBB4}" type="slidenum">
              <a:rPr lang="nl-BE" smtClean="0"/>
              <a:t>‹#›</a:t>
            </a:fld>
            <a:endParaRPr lang="nl-BE"/>
          </a:p>
        </p:txBody>
      </p:sp>
    </p:spTree>
    <p:extLst>
      <p:ext uri="{BB962C8B-B14F-4D97-AF65-F5344CB8AC3E}">
        <p14:creationId xmlns:p14="http://schemas.microsoft.com/office/powerpoint/2010/main" val="293323493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ln>
            <a:solidFill>
              <a:srgbClr val="002060"/>
            </a:solidFill>
          </a:ln>
        </p:spPr>
        <p:txBody>
          <a:bodyPr>
            <a:normAutofit/>
          </a:bodyPr>
          <a:lstStyle/>
          <a:p>
            <a:r>
              <a:rPr lang="nl-BE" sz="3600" b="1" dirty="0" smtClean="0">
                <a:solidFill>
                  <a:srgbClr val="002060"/>
                </a:solidFill>
              </a:rPr>
              <a:t>The </a:t>
            </a:r>
            <a:r>
              <a:rPr lang="nl-BE" sz="3600" b="1" dirty="0" err="1" smtClean="0">
                <a:solidFill>
                  <a:srgbClr val="002060"/>
                </a:solidFill>
              </a:rPr>
              <a:t>future</a:t>
            </a:r>
            <a:r>
              <a:rPr lang="nl-BE" sz="3600" b="1" dirty="0" smtClean="0">
                <a:solidFill>
                  <a:srgbClr val="002060"/>
                </a:solidFill>
              </a:rPr>
              <a:t> IVF lab?</a:t>
            </a:r>
            <a:endParaRPr lang="nl-BE" sz="3600" b="1" dirty="0">
              <a:solidFill>
                <a:srgbClr val="002060"/>
              </a:solidFill>
            </a:endParaRPr>
          </a:p>
        </p:txBody>
      </p:sp>
      <p:sp>
        <p:nvSpPr>
          <p:cNvPr id="3" name="Subtitle 2"/>
          <p:cNvSpPr>
            <a:spLocks noGrp="1"/>
          </p:cNvSpPr>
          <p:nvPr>
            <p:ph type="subTitle" idx="1"/>
          </p:nvPr>
        </p:nvSpPr>
        <p:spPr/>
        <p:txBody>
          <a:bodyPr>
            <a:normAutofit fontScale="92500" lnSpcReduction="20000"/>
          </a:bodyPr>
          <a:lstStyle/>
          <a:p>
            <a:r>
              <a:rPr lang="nl-BE" sz="2600" b="1" dirty="0" smtClean="0">
                <a:solidFill>
                  <a:srgbClr val="0070C0"/>
                </a:solidFill>
              </a:rPr>
              <a:t>Greta Verheyen</a:t>
            </a:r>
          </a:p>
          <a:p>
            <a:endParaRPr lang="nl-BE" sz="2400" dirty="0" smtClean="0">
              <a:solidFill>
                <a:srgbClr val="002060"/>
              </a:solidFill>
            </a:endParaRPr>
          </a:p>
          <a:p>
            <a:r>
              <a:rPr lang="nl-BE" dirty="0" smtClean="0">
                <a:solidFill>
                  <a:srgbClr val="002060"/>
                </a:solidFill>
              </a:rPr>
              <a:t> </a:t>
            </a:r>
            <a:r>
              <a:rPr lang="nl-BE" sz="2200" b="1" dirty="0" smtClean="0">
                <a:solidFill>
                  <a:srgbClr val="002060"/>
                </a:solidFill>
              </a:rPr>
              <a:t>December 2023</a:t>
            </a:r>
            <a:endParaRPr lang="nl-BE" sz="2200" b="1" dirty="0">
              <a:solidFill>
                <a:srgbClr val="002060"/>
              </a:solidFill>
            </a:endParaRPr>
          </a:p>
        </p:txBody>
      </p:sp>
    </p:spTree>
    <p:extLst>
      <p:ext uri="{BB962C8B-B14F-4D97-AF65-F5344CB8AC3E}">
        <p14:creationId xmlns:p14="http://schemas.microsoft.com/office/powerpoint/2010/main" val="704878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smtClean="0"/>
              <a:t>History</a:t>
            </a:r>
            <a:r>
              <a:rPr lang="nl-BE" dirty="0" smtClean="0"/>
              <a:t> – </a:t>
            </a:r>
            <a:r>
              <a:rPr lang="nl-BE" dirty="0" err="1" smtClean="0"/>
              <a:t>the</a:t>
            </a:r>
            <a:r>
              <a:rPr lang="nl-BE" dirty="0" smtClean="0"/>
              <a:t> </a:t>
            </a:r>
            <a:r>
              <a:rPr lang="nl-BE" dirty="0" err="1" smtClean="0"/>
              <a:t>old</a:t>
            </a:r>
            <a:r>
              <a:rPr lang="nl-BE" dirty="0" smtClean="0"/>
              <a:t> IVF lab</a:t>
            </a:r>
            <a:endParaRPr lang="nl-BE" dirty="0"/>
          </a:p>
        </p:txBody>
      </p:sp>
      <p:sp>
        <p:nvSpPr>
          <p:cNvPr id="3" name="Content Placeholder 2"/>
          <p:cNvSpPr>
            <a:spLocks noGrp="1"/>
          </p:cNvSpPr>
          <p:nvPr>
            <p:ph idx="1"/>
          </p:nvPr>
        </p:nvSpPr>
        <p:spPr>
          <a:xfrm>
            <a:off x="1348305" y="2266444"/>
            <a:ext cx="9478762" cy="3840479"/>
          </a:xfrm>
        </p:spPr>
        <p:txBody>
          <a:bodyPr/>
          <a:lstStyle/>
          <a:p>
            <a:pPr>
              <a:spcAft>
                <a:spcPts val="600"/>
              </a:spcAft>
            </a:pPr>
            <a:r>
              <a:rPr lang="nl-BE" dirty="0" smtClean="0"/>
              <a:t>45 </a:t>
            </a:r>
            <a:r>
              <a:rPr lang="nl-BE" dirty="0" err="1" smtClean="0"/>
              <a:t>years</a:t>
            </a:r>
            <a:r>
              <a:rPr lang="nl-BE" dirty="0" smtClean="0"/>
              <a:t> </a:t>
            </a:r>
            <a:r>
              <a:rPr lang="nl-BE" dirty="0" err="1" smtClean="0"/>
              <a:t>after</a:t>
            </a:r>
            <a:r>
              <a:rPr lang="nl-BE" dirty="0" smtClean="0"/>
              <a:t> </a:t>
            </a:r>
            <a:r>
              <a:rPr lang="nl-BE" dirty="0" err="1" smtClean="0"/>
              <a:t>the</a:t>
            </a:r>
            <a:r>
              <a:rPr lang="nl-BE" dirty="0" smtClean="0"/>
              <a:t> </a:t>
            </a:r>
            <a:r>
              <a:rPr lang="nl-BE" dirty="0" err="1" smtClean="0"/>
              <a:t>birth</a:t>
            </a:r>
            <a:r>
              <a:rPr lang="nl-BE" dirty="0" smtClean="0"/>
              <a:t> of </a:t>
            </a:r>
            <a:r>
              <a:rPr lang="nl-BE" dirty="0" err="1" smtClean="0"/>
              <a:t>the</a:t>
            </a:r>
            <a:r>
              <a:rPr lang="nl-BE" dirty="0" smtClean="0"/>
              <a:t> first IVF baby</a:t>
            </a:r>
          </a:p>
          <a:p>
            <a:r>
              <a:rPr lang="nl-BE" dirty="0" smtClean="0"/>
              <a:t>IVF lab = </a:t>
            </a:r>
            <a:r>
              <a:rPr lang="nl-BE" dirty="0" err="1" smtClean="0"/>
              <a:t>regular</a:t>
            </a:r>
            <a:r>
              <a:rPr lang="nl-BE" dirty="0" smtClean="0"/>
              <a:t> room</a:t>
            </a:r>
          </a:p>
          <a:p>
            <a:pPr lvl="1">
              <a:spcAft>
                <a:spcPts val="600"/>
              </a:spcAft>
            </a:pPr>
            <a:r>
              <a:rPr lang="nl-BE" dirty="0" smtClean="0"/>
              <a:t>No </a:t>
            </a:r>
            <a:r>
              <a:rPr lang="nl-BE" dirty="0" err="1" smtClean="0"/>
              <a:t>guidelines</a:t>
            </a:r>
            <a:r>
              <a:rPr lang="nl-BE" dirty="0" smtClean="0"/>
              <a:t> </a:t>
            </a:r>
            <a:r>
              <a:rPr lang="nl-BE" dirty="0" err="1" smtClean="0"/>
              <a:t>for</a:t>
            </a:r>
            <a:r>
              <a:rPr lang="nl-BE" dirty="0" smtClean="0"/>
              <a:t> air </a:t>
            </a:r>
            <a:r>
              <a:rPr lang="nl-BE" dirty="0" err="1" smtClean="0"/>
              <a:t>quality</a:t>
            </a:r>
            <a:r>
              <a:rPr lang="nl-BE" dirty="0" smtClean="0"/>
              <a:t>, equipment, </a:t>
            </a:r>
            <a:r>
              <a:rPr lang="nl-BE" dirty="0" err="1" smtClean="0"/>
              <a:t>infrastructure</a:t>
            </a:r>
            <a:endParaRPr lang="nl-BE" dirty="0" smtClean="0"/>
          </a:p>
          <a:p>
            <a:r>
              <a:rPr lang="nl-BE" dirty="0" smtClean="0"/>
              <a:t>In-house </a:t>
            </a:r>
            <a:r>
              <a:rPr lang="nl-BE" dirty="0" err="1" smtClean="0"/>
              <a:t>prepared</a:t>
            </a:r>
            <a:r>
              <a:rPr lang="nl-BE" dirty="0" smtClean="0"/>
              <a:t> culture media </a:t>
            </a:r>
            <a:r>
              <a:rPr lang="nl-BE" dirty="0" err="1" smtClean="0"/>
              <a:t>and</a:t>
            </a:r>
            <a:r>
              <a:rPr lang="nl-BE" dirty="0" smtClean="0"/>
              <a:t> </a:t>
            </a:r>
            <a:r>
              <a:rPr lang="nl-BE" dirty="0" err="1" smtClean="0"/>
              <a:t>cryopreservation</a:t>
            </a:r>
            <a:r>
              <a:rPr lang="nl-BE" dirty="0" smtClean="0"/>
              <a:t> media </a:t>
            </a:r>
          </a:p>
          <a:p>
            <a:r>
              <a:rPr lang="nl-BE" dirty="0" smtClean="0"/>
              <a:t>In-house </a:t>
            </a:r>
            <a:r>
              <a:rPr lang="nl-BE" dirty="0" err="1" smtClean="0"/>
              <a:t>washed</a:t>
            </a:r>
            <a:r>
              <a:rPr lang="nl-BE" dirty="0" smtClean="0"/>
              <a:t> </a:t>
            </a:r>
            <a:r>
              <a:rPr lang="nl-BE" dirty="0" err="1" smtClean="0"/>
              <a:t>and</a:t>
            </a:r>
            <a:r>
              <a:rPr lang="nl-BE" dirty="0" smtClean="0"/>
              <a:t> </a:t>
            </a:r>
            <a:r>
              <a:rPr lang="nl-BE" dirty="0" err="1" smtClean="0"/>
              <a:t>sterilized</a:t>
            </a:r>
            <a:r>
              <a:rPr lang="nl-BE" dirty="0" smtClean="0"/>
              <a:t> re-</a:t>
            </a:r>
            <a:r>
              <a:rPr lang="nl-BE" dirty="0" err="1" smtClean="0"/>
              <a:t>usable</a:t>
            </a:r>
            <a:r>
              <a:rPr lang="nl-BE" dirty="0" smtClean="0"/>
              <a:t> </a:t>
            </a:r>
            <a:r>
              <a:rPr lang="nl-BE" dirty="0" err="1" smtClean="0"/>
              <a:t>material</a:t>
            </a:r>
            <a:r>
              <a:rPr lang="nl-BE" dirty="0" smtClean="0"/>
              <a:t> </a:t>
            </a:r>
            <a:r>
              <a:rPr lang="nl-BE" dirty="0" err="1" smtClean="0"/>
              <a:t>and</a:t>
            </a:r>
            <a:r>
              <a:rPr lang="nl-BE" dirty="0" smtClean="0"/>
              <a:t> tools</a:t>
            </a:r>
          </a:p>
          <a:p>
            <a:r>
              <a:rPr lang="nl-BE" dirty="0" smtClean="0"/>
              <a:t>…</a:t>
            </a:r>
          </a:p>
          <a:p>
            <a:r>
              <a:rPr lang="nl-BE" dirty="0" smtClean="0"/>
              <a:t>No </a:t>
            </a:r>
            <a:r>
              <a:rPr lang="nl-BE" dirty="0" err="1" smtClean="0"/>
              <a:t>guidelines</a:t>
            </a:r>
            <a:r>
              <a:rPr lang="nl-BE" dirty="0" smtClean="0"/>
              <a:t>, no </a:t>
            </a:r>
            <a:r>
              <a:rPr lang="nl-BE" dirty="0" err="1" smtClean="0"/>
              <a:t>legislation</a:t>
            </a:r>
            <a:r>
              <a:rPr lang="nl-BE" dirty="0" smtClean="0"/>
              <a:t>, no </a:t>
            </a:r>
            <a:r>
              <a:rPr lang="nl-BE" dirty="0" err="1" smtClean="0"/>
              <a:t>inspections</a:t>
            </a:r>
            <a:endParaRPr lang="nl-BE" dirty="0" smtClean="0"/>
          </a:p>
          <a:p>
            <a:pPr marL="0" indent="0">
              <a:buNone/>
            </a:pPr>
            <a:endParaRPr lang="nl-BE" dirty="0" smtClean="0"/>
          </a:p>
          <a:p>
            <a:pPr lvl="1"/>
            <a:endParaRPr lang="nl-BE" dirty="0" smtClean="0"/>
          </a:p>
          <a:p>
            <a:pPr lvl="1"/>
            <a:endParaRPr lang="nl-BE" dirty="0"/>
          </a:p>
        </p:txBody>
      </p:sp>
      <p:pic>
        <p:nvPicPr>
          <p:cNvPr id="5" name="Picture 4"/>
          <p:cNvPicPr>
            <a:picLocks noChangeAspect="1"/>
          </p:cNvPicPr>
          <p:nvPr/>
        </p:nvPicPr>
        <p:blipFill>
          <a:blip r:embed="rId3"/>
          <a:stretch>
            <a:fillRect/>
          </a:stretch>
        </p:blipFill>
        <p:spPr>
          <a:xfrm>
            <a:off x="8924374" y="2108876"/>
            <a:ext cx="2212056" cy="1656907"/>
          </a:xfrm>
          <a:prstGeom prst="rect">
            <a:avLst/>
          </a:prstGeom>
        </p:spPr>
      </p:pic>
      <p:pic>
        <p:nvPicPr>
          <p:cNvPr id="6" name="Picture 5"/>
          <p:cNvPicPr>
            <a:picLocks noChangeAspect="1"/>
          </p:cNvPicPr>
          <p:nvPr/>
        </p:nvPicPr>
        <p:blipFill>
          <a:blip r:embed="rId4"/>
          <a:stretch>
            <a:fillRect/>
          </a:stretch>
        </p:blipFill>
        <p:spPr>
          <a:xfrm>
            <a:off x="8924373" y="4061006"/>
            <a:ext cx="2212056" cy="1484602"/>
          </a:xfrm>
          <a:prstGeom prst="rect">
            <a:avLst/>
          </a:prstGeom>
        </p:spPr>
      </p:pic>
      <p:sp>
        <p:nvSpPr>
          <p:cNvPr id="7" name="Rectangle 6"/>
          <p:cNvSpPr/>
          <p:nvPr/>
        </p:nvSpPr>
        <p:spPr>
          <a:xfrm>
            <a:off x="8924372" y="5676092"/>
            <a:ext cx="2366061" cy="584775"/>
          </a:xfrm>
          <a:prstGeom prst="rect">
            <a:avLst/>
          </a:prstGeom>
        </p:spPr>
        <p:txBody>
          <a:bodyPr wrap="square">
            <a:spAutoFit/>
          </a:bodyPr>
          <a:lstStyle/>
          <a:p>
            <a:r>
              <a:rPr lang="en-US" sz="800" b="1" dirty="0">
                <a:latin typeface="Calibri" panose="020F0502020204030204" pitchFamily="34" charset="0"/>
                <a:ea typeface="Calibri" panose="020F0502020204030204" pitchFamily="34" charset="0"/>
                <a:cs typeface="Calibri" panose="020F0502020204030204" pitchFamily="34" charset="0"/>
              </a:rPr>
              <a:t>A WHITE-COATED SCIENTIST EXAMINES A TEST TUBE’S </a:t>
            </a:r>
            <a:r>
              <a:rPr lang="en-US" sz="800" b="1" dirty="0" smtClean="0">
                <a:latin typeface="Calibri" panose="020F0502020204030204" pitchFamily="34" charset="0"/>
                <a:ea typeface="Calibri" panose="020F0502020204030204" pitchFamily="34" charset="0"/>
                <a:cs typeface="Calibri" panose="020F0502020204030204" pitchFamily="34" charset="0"/>
              </a:rPr>
              <a:t>CONTENTS:</a:t>
            </a:r>
          </a:p>
          <a:p>
            <a:r>
              <a:rPr lang="en-US" sz="800" b="1" dirty="0" smtClean="0">
                <a:latin typeface="Calibri" panose="020F0502020204030204" pitchFamily="34" charset="0"/>
                <a:cs typeface="Calibri" panose="020F0502020204030204" pitchFamily="34" charset="0"/>
              </a:rPr>
              <a:t>IVF IS </a:t>
            </a:r>
            <a:r>
              <a:rPr lang="en-US" sz="800" b="1" dirty="0">
                <a:latin typeface="Calibri" panose="020F0502020204030204" pitchFamily="34" charset="0"/>
                <a:cs typeface="Calibri" panose="020F0502020204030204" pitchFamily="34" charset="0"/>
              </a:rPr>
              <a:t>THE FERTILISATION OF EGG AND SPERM OUTSIDE THE BODY</a:t>
            </a:r>
            <a:endParaRPr lang="nl-BE" sz="800" dirty="0">
              <a:latin typeface="Calibri" panose="020F0502020204030204" pitchFamily="34" charset="0"/>
              <a:cs typeface="Calibri" panose="020F0502020204030204" pitchFamily="34" charset="0"/>
            </a:endParaRPr>
          </a:p>
        </p:txBody>
      </p:sp>
      <p:cxnSp>
        <p:nvCxnSpPr>
          <p:cNvPr id="9" name="Straight Arrow Connector 8"/>
          <p:cNvCxnSpPr/>
          <p:nvPr/>
        </p:nvCxnSpPr>
        <p:spPr>
          <a:xfrm flipH="1">
            <a:off x="10381608" y="3967914"/>
            <a:ext cx="1049154" cy="82777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23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(R)</a:t>
            </a:r>
            <a:r>
              <a:rPr lang="nl-BE" dirty="0" err="1" smtClean="0"/>
              <a:t>evolution</a:t>
            </a:r>
            <a:r>
              <a:rPr lang="nl-BE" dirty="0" smtClean="0"/>
              <a:t> </a:t>
            </a:r>
            <a:r>
              <a:rPr lang="nl-BE" dirty="0" err="1" smtClean="0"/>
              <a:t>to</a:t>
            </a:r>
            <a:r>
              <a:rPr lang="nl-BE" dirty="0" smtClean="0"/>
              <a:t> </a:t>
            </a:r>
            <a:r>
              <a:rPr lang="nl-BE" dirty="0" err="1" smtClean="0"/>
              <a:t>the</a:t>
            </a:r>
            <a:r>
              <a:rPr lang="nl-BE" dirty="0" smtClean="0"/>
              <a:t> </a:t>
            </a:r>
            <a:r>
              <a:rPr lang="nl-BE" dirty="0" err="1" smtClean="0"/>
              <a:t>current</a:t>
            </a:r>
            <a:r>
              <a:rPr lang="nl-BE" dirty="0" smtClean="0"/>
              <a:t> IVF lab</a:t>
            </a:r>
            <a:endParaRPr lang="nl-BE" dirty="0"/>
          </a:p>
        </p:txBody>
      </p:sp>
      <p:sp>
        <p:nvSpPr>
          <p:cNvPr id="3" name="Content Placeholder 2"/>
          <p:cNvSpPr>
            <a:spLocks noGrp="1"/>
          </p:cNvSpPr>
          <p:nvPr>
            <p:ph idx="1"/>
          </p:nvPr>
        </p:nvSpPr>
        <p:spPr>
          <a:xfrm>
            <a:off x="1501540" y="1655545"/>
            <a:ext cx="9257381" cy="4485373"/>
          </a:xfrm>
        </p:spPr>
        <p:txBody>
          <a:bodyPr>
            <a:normAutofit/>
          </a:bodyPr>
          <a:lstStyle/>
          <a:p>
            <a:r>
              <a:rPr lang="nl-BE" dirty="0" smtClean="0"/>
              <a:t>Must </a:t>
            </a:r>
            <a:r>
              <a:rPr lang="nl-BE" dirty="0" err="1" smtClean="0"/>
              <a:t>comply</a:t>
            </a:r>
            <a:r>
              <a:rPr lang="nl-BE" dirty="0" smtClean="0"/>
              <a:t> </a:t>
            </a:r>
            <a:r>
              <a:rPr lang="nl-BE" dirty="0" err="1" smtClean="0"/>
              <a:t>with</a:t>
            </a:r>
            <a:r>
              <a:rPr lang="nl-BE" dirty="0" smtClean="0"/>
              <a:t> </a:t>
            </a:r>
            <a:r>
              <a:rPr lang="nl-BE" dirty="0" err="1" smtClean="0"/>
              <a:t>regulations</a:t>
            </a:r>
            <a:r>
              <a:rPr lang="nl-BE" dirty="0"/>
              <a:t> </a:t>
            </a:r>
            <a:r>
              <a:rPr lang="nl-BE" dirty="0" err="1" smtClean="0"/>
              <a:t>and</a:t>
            </a:r>
            <a:r>
              <a:rPr lang="nl-BE" dirty="0" smtClean="0"/>
              <a:t> </a:t>
            </a:r>
            <a:r>
              <a:rPr lang="nl-BE" dirty="0" err="1" smtClean="0"/>
              <a:t>legislation</a:t>
            </a:r>
            <a:endParaRPr lang="nl-BE" dirty="0" smtClean="0"/>
          </a:p>
          <a:p>
            <a:pPr lvl="1"/>
            <a:r>
              <a:rPr lang="nl-BE" dirty="0" smtClean="0"/>
              <a:t>EUTCD, </a:t>
            </a:r>
            <a:r>
              <a:rPr lang="nl-BE" dirty="0" err="1" smtClean="0"/>
              <a:t>Belgian</a:t>
            </a:r>
            <a:r>
              <a:rPr lang="nl-BE" dirty="0" smtClean="0"/>
              <a:t> Royal </a:t>
            </a:r>
            <a:r>
              <a:rPr lang="nl-BE" dirty="0" err="1" smtClean="0"/>
              <a:t>Decrees</a:t>
            </a:r>
            <a:r>
              <a:rPr lang="nl-BE" dirty="0" smtClean="0"/>
              <a:t>, EDQM</a:t>
            </a:r>
          </a:p>
          <a:p>
            <a:pPr lvl="1"/>
            <a:r>
              <a:rPr lang="nl-BE" dirty="0" err="1" smtClean="0"/>
              <a:t>Medical</a:t>
            </a:r>
            <a:r>
              <a:rPr lang="nl-BE" dirty="0" smtClean="0"/>
              <a:t> Device </a:t>
            </a:r>
            <a:r>
              <a:rPr lang="nl-BE" dirty="0" err="1" smtClean="0"/>
              <a:t>Regulations</a:t>
            </a:r>
            <a:r>
              <a:rPr lang="nl-BE" dirty="0" smtClean="0"/>
              <a:t> (MDR), In-vitro </a:t>
            </a:r>
            <a:r>
              <a:rPr lang="nl-BE" dirty="0" err="1"/>
              <a:t>D</a:t>
            </a:r>
            <a:r>
              <a:rPr lang="nl-BE" dirty="0" err="1" smtClean="0"/>
              <a:t>iagnostics</a:t>
            </a:r>
            <a:r>
              <a:rPr lang="nl-BE" dirty="0" smtClean="0"/>
              <a:t> </a:t>
            </a:r>
            <a:r>
              <a:rPr lang="nl-BE" dirty="0" err="1"/>
              <a:t>R</a:t>
            </a:r>
            <a:r>
              <a:rPr lang="nl-BE" dirty="0" err="1" smtClean="0"/>
              <a:t>egulations</a:t>
            </a:r>
            <a:r>
              <a:rPr lang="nl-BE" dirty="0" smtClean="0"/>
              <a:t> (IDR)</a:t>
            </a:r>
          </a:p>
          <a:p>
            <a:pPr lvl="1"/>
            <a:r>
              <a:rPr lang="nl-BE" dirty="0" smtClean="0"/>
              <a:t>CE</a:t>
            </a:r>
          </a:p>
          <a:p>
            <a:pPr lvl="1"/>
            <a:r>
              <a:rPr lang="nl-BE" dirty="0" smtClean="0"/>
              <a:t>ISO 15189:2022</a:t>
            </a:r>
          </a:p>
          <a:p>
            <a:r>
              <a:rPr lang="nl-BE" dirty="0" err="1" smtClean="0"/>
              <a:t>Guidelines</a:t>
            </a:r>
            <a:endParaRPr lang="nl-BE" dirty="0" smtClean="0"/>
          </a:p>
          <a:p>
            <a:pPr lvl="1"/>
            <a:r>
              <a:rPr lang="nl-BE" dirty="0" smtClean="0"/>
              <a:t>ESHRE</a:t>
            </a:r>
          </a:p>
          <a:p>
            <a:r>
              <a:rPr lang="nl-BE" dirty="0" smtClean="0"/>
              <a:t>IVF </a:t>
            </a:r>
            <a:r>
              <a:rPr lang="nl-BE" dirty="0" err="1" smtClean="0"/>
              <a:t>industry</a:t>
            </a:r>
            <a:r>
              <a:rPr lang="nl-BE" dirty="0" smtClean="0"/>
              <a:t>: </a:t>
            </a:r>
            <a:r>
              <a:rPr lang="nl-BE" dirty="0" err="1" smtClean="0"/>
              <a:t>increasing</a:t>
            </a:r>
            <a:r>
              <a:rPr lang="nl-BE" dirty="0" smtClean="0"/>
              <a:t> market </a:t>
            </a:r>
            <a:r>
              <a:rPr lang="nl-BE" dirty="0" err="1" smtClean="0"/>
              <a:t>since</a:t>
            </a:r>
            <a:r>
              <a:rPr lang="nl-BE" dirty="0" smtClean="0"/>
              <a:t> </a:t>
            </a:r>
            <a:r>
              <a:rPr lang="nl-BE" dirty="0" err="1" smtClean="0"/>
              <a:t>the</a:t>
            </a:r>
            <a:r>
              <a:rPr lang="nl-BE" dirty="0" smtClean="0"/>
              <a:t> nineties </a:t>
            </a:r>
          </a:p>
          <a:p>
            <a:pPr lvl="1"/>
            <a:r>
              <a:rPr lang="nl-BE" dirty="0"/>
              <a:t>E</a:t>
            </a:r>
            <a:r>
              <a:rPr lang="nl-BE" dirty="0" smtClean="0"/>
              <a:t>quipment, </a:t>
            </a:r>
            <a:r>
              <a:rPr lang="nl-BE" dirty="0" err="1" smtClean="0"/>
              <a:t>devices</a:t>
            </a:r>
            <a:r>
              <a:rPr lang="nl-BE" dirty="0" smtClean="0"/>
              <a:t>, tools, culture media,…</a:t>
            </a:r>
          </a:p>
          <a:p>
            <a:r>
              <a:rPr lang="nl-BE" dirty="0" err="1" smtClean="0"/>
              <a:t>Mandatory</a:t>
            </a:r>
            <a:r>
              <a:rPr lang="nl-BE" dirty="0" smtClean="0"/>
              <a:t> IVF data </a:t>
            </a:r>
            <a:r>
              <a:rPr lang="nl-BE" dirty="0" err="1" smtClean="0"/>
              <a:t>registration</a:t>
            </a:r>
            <a:endParaRPr lang="nl-BE" dirty="0" smtClean="0"/>
          </a:p>
          <a:p>
            <a:r>
              <a:rPr lang="nl-BE" dirty="0" smtClean="0"/>
              <a:t>Over-</a:t>
            </a:r>
            <a:r>
              <a:rPr lang="nl-BE" dirty="0" err="1" smtClean="0"/>
              <a:t>regulation</a:t>
            </a:r>
            <a:r>
              <a:rPr lang="nl-BE" dirty="0" smtClean="0"/>
              <a:t>?</a:t>
            </a:r>
            <a:endParaRPr lang="nl-BE" dirty="0"/>
          </a:p>
        </p:txBody>
      </p:sp>
      <p:pic>
        <p:nvPicPr>
          <p:cNvPr id="4" name="Picture 3"/>
          <p:cNvPicPr>
            <a:picLocks noChangeAspect="1"/>
          </p:cNvPicPr>
          <p:nvPr/>
        </p:nvPicPr>
        <p:blipFill>
          <a:blip r:embed="rId2"/>
          <a:stretch>
            <a:fillRect/>
          </a:stretch>
        </p:blipFill>
        <p:spPr>
          <a:xfrm>
            <a:off x="10050437" y="3168778"/>
            <a:ext cx="1759761" cy="1132519"/>
          </a:xfrm>
          <a:prstGeom prst="rect">
            <a:avLst/>
          </a:prstGeom>
        </p:spPr>
      </p:pic>
      <p:sp>
        <p:nvSpPr>
          <p:cNvPr id="6" name="Rectangle 5"/>
          <p:cNvSpPr/>
          <p:nvPr/>
        </p:nvSpPr>
        <p:spPr>
          <a:xfrm>
            <a:off x="10050437" y="1655545"/>
            <a:ext cx="1722922" cy="1200329"/>
          </a:xfrm>
          <a:prstGeom prst="rect">
            <a:avLst/>
          </a:prstGeom>
          <a:ln>
            <a:solidFill>
              <a:srgbClr val="002060"/>
            </a:solidFill>
          </a:ln>
        </p:spPr>
        <p:txBody>
          <a:bodyPr wrap="square">
            <a:spAutoFit/>
          </a:bodyPr>
          <a:lstStyle/>
          <a:p>
            <a:r>
              <a:rPr lang="en-US" sz="800" dirty="0"/>
              <a:t>Directive 2004/23/EC of the European Parliament and of the Council of 31 March 2004 on setting standards of quality and safety for the donation, procurement, testing, processing, preservation, storage and distribution of human tissues and cells</a:t>
            </a:r>
            <a:endParaRPr lang="nl-BE" sz="800" dirty="0"/>
          </a:p>
        </p:txBody>
      </p:sp>
      <p:pic>
        <p:nvPicPr>
          <p:cNvPr id="5" name="Picture 4"/>
          <p:cNvPicPr>
            <a:picLocks noChangeAspect="1"/>
          </p:cNvPicPr>
          <p:nvPr/>
        </p:nvPicPr>
        <p:blipFill>
          <a:blip r:embed="rId3"/>
          <a:stretch>
            <a:fillRect/>
          </a:stretch>
        </p:blipFill>
        <p:spPr>
          <a:xfrm>
            <a:off x="10087276" y="4614202"/>
            <a:ext cx="1722922" cy="948397"/>
          </a:xfrm>
          <a:prstGeom prst="rect">
            <a:avLst/>
          </a:prstGeom>
        </p:spPr>
      </p:pic>
    </p:spTree>
    <p:extLst>
      <p:ext uri="{BB962C8B-B14F-4D97-AF65-F5344CB8AC3E}">
        <p14:creationId xmlns:p14="http://schemas.microsoft.com/office/powerpoint/2010/main" val="79212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The </a:t>
            </a:r>
            <a:r>
              <a:rPr lang="nl-BE" dirty="0" err="1" smtClean="0"/>
              <a:t>current</a:t>
            </a:r>
            <a:r>
              <a:rPr lang="nl-BE" dirty="0" smtClean="0"/>
              <a:t> IVF lab</a:t>
            </a:r>
            <a:endParaRPr lang="nl-BE" dirty="0"/>
          </a:p>
        </p:txBody>
      </p:sp>
      <p:sp>
        <p:nvSpPr>
          <p:cNvPr id="3" name="Content Placeholder 2"/>
          <p:cNvSpPr>
            <a:spLocks noGrp="1"/>
          </p:cNvSpPr>
          <p:nvPr>
            <p:ph idx="1"/>
          </p:nvPr>
        </p:nvSpPr>
        <p:spPr>
          <a:xfrm>
            <a:off x="1280160" y="1809549"/>
            <a:ext cx="9478762" cy="4032985"/>
          </a:xfrm>
        </p:spPr>
        <p:txBody>
          <a:bodyPr/>
          <a:lstStyle/>
          <a:p>
            <a:r>
              <a:rPr lang="nl-BE" dirty="0" err="1" smtClean="0"/>
              <a:t>Experienced</a:t>
            </a:r>
            <a:r>
              <a:rPr lang="nl-BE" dirty="0" smtClean="0"/>
              <a:t> </a:t>
            </a:r>
            <a:r>
              <a:rPr lang="nl-BE" dirty="0" err="1" smtClean="0"/>
              <a:t>and</a:t>
            </a:r>
            <a:r>
              <a:rPr lang="nl-BE" dirty="0" smtClean="0"/>
              <a:t> </a:t>
            </a:r>
            <a:r>
              <a:rPr lang="nl-BE" dirty="0" err="1" smtClean="0"/>
              <a:t>technically-skilled</a:t>
            </a:r>
            <a:r>
              <a:rPr lang="nl-BE" dirty="0" smtClean="0"/>
              <a:t> </a:t>
            </a:r>
            <a:r>
              <a:rPr lang="nl-BE" dirty="0" err="1" smtClean="0"/>
              <a:t>embryologists</a:t>
            </a:r>
            <a:r>
              <a:rPr lang="nl-BE" dirty="0" smtClean="0"/>
              <a:t> </a:t>
            </a:r>
            <a:r>
              <a:rPr lang="nl-BE" dirty="0" err="1" smtClean="0"/>
              <a:t>and</a:t>
            </a:r>
            <a:r>
              <a:rPr lang="nl-BE" dirty="0" smtClean="0"/>
              <a:t> lab </a:t>
            </a:r>
            <a:r>
              <a:rPr lang="nl-BE" dirty="0" err="1" smtClean="0"/>
              <a:t>technicians</a:t>
            </a:r>
            <a:endParaRPr lang="nl-BE" dirty="0" smtClean="0"/>
          </a:p>
          <a:p>
            <a:pPr lvl="1"/>
            <a:r>
              <a:rPr lang="nl-BE" dirty="0" err="1" smtClean="0"/>
              <a:t>Oocyte</a:t>
            </a:r>
            <a:r>
              <a:rPr lang="nl-BE" dirty="0" smtClean="0"/>
              <a:t>, </a:t>
            </a:r>
            <a:r>
              <a:rPr lang="nl-BE" dirty="0" err="1" smtClean="0"/>
              <a:t>sperm</a:t>
            </a:r>
            <a:r>
              <a:rPr lang="nl-BE" dirty="0" smtClean="0"/>
              <a:t> </a:t>
            </a:r>
            <a:r>
              <a:rPr lang="nl-BE" dirty="0" err="1" smtClean="0"/>
              <a:t>and</a:t>
            </a:r>
            <a:r>
              <a:rPr lang="nl-BE" dirty="0" smtClean="0"/>
              <a:t> embryo handling </a:t>
            </a:r>
            <a:r>
              <a:rPr lang="nl-BE" dirty="0" err="1" smtClean="0"/>
              <a:t>and</a:t>
            </a:r>
            <a:r>
              <a:rPr lang="nl-BE" dirty="0" smtClean="0"/>
              <a:t> </a:t>
            </a:r>
            <a:r>
              <a:rPr lang="nl-BE" dirty="0" err="1" smtClean="0"/>
              <a:t>manipulations</a:t>
            </a:r>
            <a:endParaRPr lang="nl-BE" dirty="0" smtClean="0"/>
          </a:p>
          <a:p>
            <a:pPr lvl="1"/>
            <a:r>
              <a:rPr lang="nl-BE" dirty="0" smtClean="0"/>
              <a:t>Embryo </a:t>
            </a:r>
            <a:r>
              <a:rPr lang="nl-BE" dirty="0" err="1" smtClean="0"/>
              <a:t>selection</a:t>
            </a:r>
            <a:r>
              <a:rPr lang="nl-BE" dirty="0" smtClean="0"/>
              <a:t> </a:t>
            </a:r>
            <a:r>
              <a:rPr lang="nl-BE" dirty="0" err="1" smtClean="0"/>
              <a:t>for</a:t>
            </a:r>
            <a:r>
              <a:rPr lang="nl-BE" dirty="0" smtClean="0"/>
              <a:t> transfer </a:t>
            </a:r>
            <a:r>
              <a:rPr lang="nl-BE" dirty="0" err="1" smtClean="0"/>
              <a:t>and</a:t>
            </a:r>
            <a:r>
              <a:rPr lang="nl-BE" dirty="0" smtClean="0"/>
              <a:t> </a:t>
            </a:r>
            <a:r>
              <a:rPr lang="nl-BE" dirty="0" err="1" smtClean="0"/>
              <a:t>cryopreservation</a:t>
            </a:r>
            <a:endParaRPr lang="nl-BE" dirty="0" smtClean="0"/>
          </a:p>
          <a:p>
            <a:pPr lvl="1"/>
            <a:r>
              <a:rPr lang="nl-BE" dirty="0" err="1" smtClean="0"/>
              <a:t>Quality</a:t>
            </a:r>
            <a:r>
              <a:rPr lang="nl-BE" dirty="0" smtClean="0"/>
              <a:t> control (KPI) </a:t>
            </a:r>
            <a:r>
              <a:rPr lang="nl-BE" dirty="0" err="1" smtClean="0"/>
              <a:t>and</a:t>
            </a:r>
            <a:r>
              <a:rPr lang="nl-BE" dirty="0" smtClean="0"/>
              <a:t> lab management</a:t>
            </a:r>
          </a:p>
          <a:p>
            <a:pPr lvl="1"/>
            <a:r>
              <a:rPr lang="nl-BE" dirty="0" smtClean="0"/>
              <a:t>…</a:t>
            </a:r>
          </a:p>
          <a:p>
            <a:r>
              <a:rPr lang="nl-BE" dirty="0" err="1" smtClean="0"/>
              <a:t>Nowadays</a:t>
            </a:r>
            <a:r>
              <a:rPr lang="nl-BE" dirty="0" smtClean="0"/>
              <a:t> </a:t>
            </a:r>
            <a:r>
              <a:rPr lang="nl-BE" dirty="0" err="1" smtClean="0"/>
              <a:t>assisted</a:t>
            </a:r>
            <a:r>
              <a:rPr lang="nl-BE" dirty="0" smtClean="0"/>
              <a:t> </a:t>
            </a:r>
            <a:r>
              <a:rPr lang="nl-BE" dirty="0" err="1" smtClean="0"/>
              <a:t>by</a:t>
            </a:r>
            <a:r>
              <a:rPr lang="nl-BE" dirty="0" smtClean="0"/>
              <a:t> new </a:t>
            </a:r>
            <a:r>
              <a:rPr lang="nl-BE" dirty="0" err="1" smtClean="0"/>
              <a:t>technologies</a:t>
            </a:r>
            <a:endParaRPr lang="nl-BE" dirty="0" smtClean="0"/>
          </a:p>
          <a:p>
            <a:pPr lvl="1"/>
            <a:r>
              <a:rPr lang="nl-BE" dirty="0" smtClean="0"/>
              <a:t>Time-</a:t>
            </a:r>
            <a:r>
              <a:rPr lang="nl-BE" dirty="0" err="1" smtClean="0"/>
              <a:t>lapse</a:t>
            </a:r>
            <a:r>
              <a:rPr lang="nl-BE" dirty="0" smtClean="0"/>
              <a:t> imaging </a:t>
            </a:r>
            <a:r>
              <a:rPr lang="nl-BE" dirty="0" err="1" smtClean="0"/>
              <a:t>with</a:t>
            </a:r>
            <a:r>
              <a:rPr lang="nl-BE" dirty="0" smtClean="0"/>
              <a:t> </a:t>
            </a:r>
            <a:r>
              <a:rPr lang="nl-BE" dirty="0" err="1" smtClean="0"/>
              <a:t>deep</a:t>
            </a:r>
            <a:r>
              <a:rPr lang="nl-BE" dirty="0" smtClean="0"/>
              <a:t> </a:t>
            </a:r>
            <a:r>
              <a:rPr lang="nl-BE" dirty="0" err="1" smtClean="0"/>
              <a:t>learning</a:t>
            </a:r>
            <a:r>
              <a:rPr lang="nl-BE" dirty="0" smtClean="0"/>
              <a:t> (DL)</a:t>
            </a:r>
          </a:p>
          <a:p>
            <a:pPr lvl="1"/>
            <a:r>
              <a:rPr lang="nl-BE" dirty="0" smtClean="0"/>
              <a:t>New </a:t>
            </a:r>
            <a:r>
              <a:rPr lang="nl-BE" dirty="0" err="1" smtClean="0"/>
              <a:t>sperm</a:t>
            </a:r>
            <a:r>
              <a:rPr lang="nl-BE" dirty="0" smtClean="0"/>
              <a:t> processing </a:t>
            </a:r>
            <a:r>
              <a:rPr lang="nl-BE" dirty="0" err="1" smtClean="0"/>
              <a:t>techniques</a:t>
            </a:r>
            <a:endParaRPr lang="nl-BE" dirty="0" smtClean="0"/>
          </a:p>
          <a:p>
            <a:pPr lvl="1"/>
            <a:r>
              <a:rPr lang="nl-BE" dirty="0" smtClean="0"/>
              <a:t>…</a:t>
            </a:r>
          </a:p>
          <a:p>
            <a:endParaRPr lang="nl-BE" dirty="0"/>
          </a:p>
        </p:txBody>
      </p:sp>
      <p:pic>
        <p:nvPicPr>
          <p:cNvPr id="4" name="Picture 3"/>
          <p:cNvPicPr>
            <a:picLocks noChangeAspect="1"/>
          </p:cNvPicPr>
          <p:nvPr/>
        </p:nvPicPr>
        <p:blipFill>
          <a:blip r:embed="rId3"/>
          <a:stretch>
            <a:fillRect/>
          </a:stretch>
        </p:blipFill>
        <p:spPr>
          <a:xfrm>
            <a:off x="8927349" y="2873541"/>
            <a:ext cx="1647825" cy="2667000"/>
          </a:xfrm>
          <a:prstGeom prst="rect">
            <a:avLst/>
          </a:prstGeom>
        </p:spPr>
      </p:pic>
      <p:sp>
        <p:nvSpPr>
          <p:cNvPr id="5" name="Rectangle 4"/>
          <p:cNvSpPr/>
          <p:nvPr/>
        </p:nvSpPr>
        <p:spPr>
          <a:xfrm>
            <a:off x="8927349" y="5372100"/>
            <a:ext cx="1647825" cy="168441"/>
          </a:xfrm>
          <a:prstGeom prst="rect">
            <a:avLst/>
          </a:prstGeom>
          <a:solidFill>
            <a:schemeClr val="accent2">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23101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smtClean="0"/>
              <a:t>What</a:t>
            </a:r>
            <a:r>
              <a:rPr lang="nl-BE" dirty="0" smtClean="0"/>
              <a:t> </a:t>
            </a:r>
            <a:r>
              <a:rPr lang="nl-BE" dirty="0" err="1" smtClean="0"/>
              <a:t>can</a:t>
            </a:r>
            <a:r>
              <a:rPr lang="nl-BE" dirty="0" smtClean="0"/>
              <a:t> we </a:t>
            </a:r>
            <a:r>
              <a:rPr lang="nl-BE" dirty="0" err="1" smtClean="0"/>
              <a:t>expect</a:t>
            </a:r>
            <a:r>
              <a:rPr lang="nl-BE" dirty="0" smtClean="0"/>
              <a:t> in </a:t>
            </a:r>
            <a:r>
              <a:rPr lang="nl-BE" dirty="0" err="1" smtClean="0"/>
              <a:t>the</a:t>
            </a:r>
            <a:r>
              <a:rPr lang="nl-BE" dirty="0" smtClean="0"/>
              <a:t> </a:t>
            </a:r>
            <a:r>
              <a:rPr lang="nl-BE" dirty="0" err="1" smtClean="0"/>
              <a:t>future</a:t>
            </a:r>
            <a:r>
              <a:rPr lang="nl-BE" dirty="0" smtClean="0"/>
              <a:t> IVF lab?</a:t>
            </a:r>
            <a:endParaRPr lang="nl-BE" dirty="0"/>
          </a:p>
        </p:txBody>
      </p:sp>
      <p:sp>
        <p:nvSpPr>
          <p:cNvPr id="3" name="Content Placeholder 2"/>
          <p:cNvSpPr>
            <a:spLocks noGrp="1"/>
          </p:cNvSpPr>
          <p:nvPr>
            <p:ph idx="1"/>
          </p:nvPr>
        </p:nvSpPr>
        <p:spPr/>
        <p:txBody>
          <a:bodyPr>
            <a:normAutofit/>
          </a:bodyPr>
          <a:lstStyle/>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a:p>
            <a:pPr marL="0" indent="0">
              <a:buNone/>
            </a:pPr>
            <a:endParaRPr lang="nl-BE" dirty="0" smtClean="0"/>
          </a:p>
        </p:txBody>
      </p:sp>
      <p:pic>
        <p:nvPicPr>
          <p:cNvPr id="4" name="Picture 3"/>
          <p:cNvPicPr>
            <a:picLocks noChangeAspect="1"/>
          </p:cNvPicPr>
          <p:nvPr/>
        </p:nvPicPr>
        <p:blipFill>
          <a:blip r:embed="rId3"/>
          <a:stretch>
            <a:fillRect/>
          </a:stretch>
        </p:blipFill>
        <p:spPr>
          <a:xfrm>
            <a:off x="3062851" y="2048409"/>
            <a:ext cx="6049670" cy="3401259"/>
          </a:xfrm>
          <a:prstGeom prst="rect">
            <a:avLst/>
          </a:prstGeom>
        </p:spPr>
      </p:pic>
    </p:spTree>
    <p:extLst>
      <p:ext uri="{BB962C8B-B14F-4D97-AF65-F5344CB8AC3E}">
        <p14:creationId xmlns:p14="http://schemas.microsoft.com/office/powerpoint/2010/main" val="358073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smtClean="0"/>
              <a:t>Artificial</a:t>
            </a:r>
            <a:r>
              <a:rPr lang="nl-BE" dirty="0" smtClean="0"/>
              <a:t> intelligence</a:t>
            </a:r>
            <a:endParaRPr lang="nl-BE" dirty="0"/>
          </a:p>
        </p:txBody>
      </p:sp>
      <p:sp>
        <p:nvSpPr>
          <p:cNvPr id="3" name="Content Placeholder 2"/>
          <p:cNvSpPr>
            <a:spLocks noGrp="1"/>
          </p:cNvSpPr>
          <p:nvPr>
            <p:ph idx="1"/>
          </p:nvPr>
        </p:nvSpPr>
        <p:spPr>
          <a:xfrm>
            <a:off x="1280160" y="1993900"/>
            <a:ext cx="10048240" cy="3848634"/>
          </a:xfrm>
        </p:spPr>
        <p:txBody>
          <a:bodyPr/>
          <a:lstStyle/>
          <a:p>
            <a:pPr>
              <a:spcAft>
                <a:spcPts val="600"/>
              </a:spcAft>
            </a:pPr>
            <a:r>
              <a:rPr lang="nl-BE" dirty="0" err="1"/>
              <a:t>N</a:t>
            </a:r>
            <a:r>
              <a:rPr lang="nl-BE" dirty="0" err="1" smtClean="0"/>
              <a:t>ot</a:t>
            </a:r>
            <a:r>
              <a:rPr lang="nl-BE" dirty="0" smtClean="0"/>
              <a:t> new at </a:t>
            </a:r>
            <a:r>
              <a:rPr lang="nl-BE" dirty="0" err="1" smtClean="0"/>
              <a:t>all</a:t>
            </a:r>
            <a:r>
              <a:rPr lang="nl-BE" dirty="0" smtClean="0"/>
              <a:t>!</a:t>
            </a:r>
          </a:p>
          <a:p>
            <a:pPr>
              <a:spcAft>
                <a:spcPts val="600"/>
              </a:spcAft>
            </a:pPr>
            <a:r>
              <a:rPr lang="nl-BE" dirty="0" smtClean="0"/>
              <a:t>The concept of AI dates back </a:t>
            </a:r>
            <a:r>
              <a:rPr lang="nl-BE" dirty="0" err="1" smtClean="0"/>
              <a:t>to</a:t>
            </a:r>
            <a:r>
              <a:rPr lang="nl-BE" dirty="0" smtClean="0"/>
              <a:t> 1951 (Alan Turing)</a:t>
            </a:r>
          </a:p>
          <a:p>
            <a:pPr>
              <a:spcAft>
                <a:spcPts val="600"/>
              </a:spcAft>
            </a:pPr>
            <a:r>
              <a:rPr lang="nl-BE" dirty="0" err="1"/>
              <a:t>R</a:t>
            </a:r>
            <a:r>
              <a:rPr lang="nl-BE" dirty="0" err="1" smtClean="0"/>
              <a:t>efers</a:t>
            </a:r>
            <a:r>
              <a:rPr lang="nl-BE" dirty="0" smtClean="0"/>
              <a:t> </a:t>
            </a:r>
            <a:r>
              <a:rPr lang="nl-BE" dirty="0" err="1" smtClean="0"/>
              <a:t>to</a:t>
            </a:r>
            <a:r>
              <a:rPr lang="nl-BE" dirty="0" smtClean="0"/>
              <a:t> </a:t>
            </a:r>
            <a:r>
              <a:rPr lang="nl-BE" dirty="0" err="1" smtClean="0"/>
              <a:t>the</a:t>
            </a:r>
            <a:r>
              <a:rPr lang="nl-BE" dirty="0" smtClean="0"/>
              <a:t> </a:t>
            </a:r>
            <a:r>
              <a:rPr lang="nl-BE" dirty="0" err="1" smtClean="0"/>
              <a:t>ability</a:t>
            </a:r>
            <a:r>
              <a:rPr lang="nl-BE" dirty="0" smtClean="0"/>
              <a:t> of computers </a:t>
            </a:r>
            <a:r>
              <a:rPr lang="nl-BE" dirty="0" err="1" smtClean="0"/>
              <a:t>to</a:t>
            </a:r>
            <a:r>
              <a:rPr lang="nl-BE" dirty="0" smtClean="0"/>
              <a:t> </a:t>
            </a:r>
            <a:r>
              <a:rPr lang="nl-BE" dirty="0" err="1" smtClean="0"/>
              <a:t>perform</a:t>
            </a:r>
            <a:r>
              <a:rPr lang="nl-BE" dirty="0" smtClean="0"/>
              <a:t> </a:t>
            </a:r>
            <a:r>
              <a:rPr lang="nl-BE" dirty="0" err="1" smtClean="0"/>
              <a:t>tasks</a:t>
            </a:r>
            <a:r>
              <a:rPr lang="nl-BE" dirty="0" smtClean="0"/>
              <a:t> </a:t>
            </a:r>
            <a:r>
              <a:rPr lang="nl-BE" dirty="0" err="1" smtClean="0"/>
              <a:t>that</a:t>
            </a:r>
            <a:r>
              <a:rPr lang="nl-BE" dirty="0" smtClean="0"/>
              <a:t> </a:t>
            </a:r>
            <a:r>
              <a:rPr lang="nl-BE" dirty="0" err="1" smtClean="0"/>
              <a:t>require</a:t>
            </a:r>
            <a:r>
              <a:rPr lang="nl-BE" dirty="0" smtClean="0"/>
              <a:t> human intelligence</a:t>
            </a:r>
          </a:p>
          <a:p>
            <a:pPr>
              <a:spcAft>
                <a:spcPts val="600"/>
              </a:spcAft>
            </a:pPr>
            <a:r>
              <a:rPr lang="nl-BE" dirty="0" err="1" smtClean="0"/>
              <a:t>Medical</a:t>
            </a:r>
            <a:r>
              <a:rPr lang="nl-BE" dirty="0" smtClean="0"/>
              <a:t> </a:t>
            </a:r>
            <a:r>
              <a:rPr lang="nl-BE" dirty="0" err="1" smtClean="0"/>
              <a:t>world</a:t>
            </a:r>
            <a:r>
              <a:rPr lang="nl-BE" dirty="0" smtClean="0"/>
              <a:t>:  </a:t>
            </a:r>
            <a:r>
              <a:rPr lang="nl-BE" dirty="0" err="1" smtClean="0"/>
              <a:t>integrated</a:t>
            </a:r>
            <a:r>
              <a:rPr lang="nl-BE" dirty="0" smtClean="0"/>
              <a:t> in </a:t>
            </a:r>
            <a:r>
              <a:rPr lang="nl-BE" dirty="0" err="1" smtClean="0"/>
              <a:t>the</a:t>
            </a:r>
            <a:r>
              <a:rPr lang="nl-BE" dirty="0" smtClean="0"/>
              <a:t> </a:t>
            </a:r>
            <a:r>
              <a:rPr lang="nl-BE" dirty="0" err="1" smtClean="0"/>
              <a:t>interpretation</a:t>
            </a:r>
            <a:r>
              <a:rPr lang="nl-BE" dirty="0" smtClean="0"/>
              <a:t> of </a:t>
            </a:r>
            <a:r>
              <a:rPr lang="nl-BE" dirty="0" err="1" smtClean="0"/>
              <a:t>medical</a:t>
            </a:r>
            <a:r>
              <a:rPr lang="nl-BE" dirty="0" smtClean="0"/>
              <a:t> images (MRI, </a:t>
            </a:r>
            <a:r>
              <a:rPr lang="nl-BE" dirty="0" err="1" smtClean="0"/>
              <a:t>mammography</a:t>
            </a:r>
            <a:r>
              <a:rPr lang="nl-BE" dirty="0" smtClean="0"/>
              <a:t>, </a:t>
            </a:r>
            <a:r>
              <a:rPr lang="nl-BE" dirty="0" err="1" smtClean="0"/>
              <a:t>pathology</a:t>
            </a:r>
            <a:r>
              <a:rPr lang="nl-BE" dirty="0" smtClean="0"/>
              <a:t>, …)</a:t>
            </a:r>
          </a:p>
          <a:p>
            <a:pPr>
              <a:spcAft>
                <a:spcPts val="600"/>
              </a:spcAft>
            </a:pPr>
            <a:r>
              <a:rPr lang="nl-BE" dirty="0" err="1"/>
              <a:t>Introduction</a:t>
            </a:r>
            <a:r>
              <a:rPr lang="nl-BE" dirty="0"/>
              <a:t> of AI at different levels in </a:t>
            </a:r>
            <a:r>
              <a:rPr lang="nl-BE" dirty="0" err="1"/>
              <a:t>the</a:t>
            </a:r>
            <a:r>
              <a:rPr lang="nl-BE" dirty="0"/>
              <a:t> field of MAR, </a:t>
            </a:r>
            <a:r>
              <a:rPr lang="nl-BE" dirty="0" err="1"/>
              <a:t>also</a:t>
            </a:r>
            <a:r>
              <a:rPr lang="nl-BE" dirty="0"/>
              <a:t> in </a:t>
            </a:r>
            <a:r>
              <a:rPr lang="nl-BE" dirty="0" err="1"/>
              <a:t>the</a:t>
            </a:r>
            <a:r>
              <a:rPr lang="nl-BE" dirty="0"/>
              <a:t> IVF lab</a:t>
            </a:r>
          </a:p>
          <a:p>
            <a:endParaRPr lang="nl-BE" dirty="0"/>
          </a:p>
        </p:txBody>
      </p:sp>
      <p:pic>
        <p:nvPicPr>
          <p:cNvPr id="5" name="Picture 4"/>
          <p:cNvPicPr>
            <a:picLocks noChangeAspect="1"/>
          </p:cNvPicPr>
          <p:nvPr/>
        </p:nvPicPr>
        <p:blipFill>
          <a:blip r:embed="rId3"/>
          <a:stretch>
            <a:fillRect/>
          </a:stretch>
        </p:blipFill>
        <p:spPr>
          <a:xfrm>
            <a:off x="4138930" y="5105393"/>
            <a:ext cx="4330700" cy="1474281"/>
          </a:xfrm>
          <a:prstGeom prst="rect">
            <a:avLst/>
          </a:prstGeom>
        </p:spPr>
      </p:pic>
    </p:spTree>
    <p:extLst>
      <p:ext uri="{BB962C8B-B14F-4D97-AF65-F5344CB8AC3E}">
        <p14:creationId xmlns:p14="http://schemas.microsoft.com/office/powerpoint/2010/main" val="3840541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AI </a:t>
            </a:r>
            <a:r>
              <a:rPr lang="nl-BE" dirty="0" err="1" smtClean="0"/>
              <a:t>for</a:t>
            </a:r>
            <a:r>
              <a:rPr lang="nl-BE" dirty="0" smtClean="0"/>
              <a:t> embryo </a:t>
            </a:r>
            <a:r>
              <a:rPr lang="nl-BE" dirty="0" err="1" smtClean="0"/>
              <a:t>selection</a:t>
            </a:r>
            <a:endParaRPr lang="nl-BE" dirty="0"/>
          </a:p>
        </p:txBody>
      </p:sp>
      <p:sp>
        <p:nvSpPr>
          <p:cNvPr id="3" name="Content Placeholder 2"/>
          <p:cNvSpPr>
            <a:spLocks noGrp="1"/>
          </p:cNvSpPr>
          <p:nvPr>
            <p:ph idx="1"/>
          </p:nvPr>
        </p:nvSpPr>
        <p:spPr>
          <a:xfrm>
            <a:off x="1394460" y="1795245"/>
            <a:ext cx="9946640" cy="4351555"/>
          </a:xfrm>
        </p:spPr>
        <p:txBody>
          <a:bodyPr>
            <a:normAutofit/>
          </a:bodyPr>
          <a:lstStyle/>
          <a:p>
            <a:pPr>
              <a:spcBef>
                <a:spcPts val="300"/>
              </a:spcBef>
              <a:spcAft>
                <a:spcPts val="600"/>
              </a:spcAft>
            </a:pPr>
            <a:r>
              <a:rPr lang="nl-BE" dirty="0"/>
              <a:t>M</a:t>
            </a:r>
            <a:r>
              <a:rPr lang="nl-BE" dirty="0" smtClean="0"/>
              <a:t>ore </a:t>
            </a:r>
            <a:r>
              <a:rPr lang="nl-BE" dirty="0" err="1" smtClean="0"/>
              <a:t>reliable</a:t>
            </a:r>
            <a:r>
              <a:rPr lang="nl-BE" dirty="0" smtClean="0"/>
              <a:t>, </a:t>
            </a:r>
            <a:r>
              <a:rPr lang="nl-BE" dirty="0" err="1" smtClean="0"/>
              <a:t>objective</a:t>
            </a:r>
            <a:r>
              <a:rPr lang="nl-BE" dirty="0"/>
              <a:t> </a:t>
            </a:r>
            <a:r>
              <a:rPr lang="nl-BE" dirty="0" err="1" smtClean="0"/>
              <a:t>and</a:t>
            </a:r>
            <a:r>
              <a:rPr lang="nl-BE" dirty="0" smtClean="0"/>
              <a:t> consistent embryo assessments</a:t>
            </a:r>
          </a:p>
          <a:p>
            <a:pPr>
              <a:spcBef>
                <a:spcPts val="300"/>
              </a:spcBef>
              <a:spcAft>
                <a:spcPts val="600"/>
              </a:spcAft>
            </a:pPr>
            <a:r>
              <a:rPr lang="nl-BE" dirty="0" smtClean="0"/>
              <a:t>AI </a:t>
            </a:r>
            <a:r>
              <a:rPr lang="nl-BE" dirty="0" err="1" smtClean="0"/>
              <a:t>algorithms</a:t>
            </a:r>
            <a:r>
              <a:rPr lang="nl-BE" dirty="0" smtClean="0"/>
              <a:t> </a:t>
            </a:r>
            <a:r>
              <a:rPr lang="nl-BE" dirty="0" err="1" smtClean="0"/>
              <a:t>developed</a:t>
            </a:r>
            <a:r>
              <a:rPr lang="nl-BE" dirty="0" smtClean="0"/>
              <a:t> </a:t>
            </a:r>
            <a:r>
              <a:rPr lang="nl-BE" dirty="0" err="1" smtClean="0"/>
              <a:t>to</a:t>
            </a:r>
            <a:r>
              <a:rPr lang="nl-BE" dirty="0" smtClean="0"/>
              <a:t> </a:t>
            </a:r>
            <a:r>
              <a:rPr lang="nl-BE" dirty="0" err="1" smtClean="0"/>
              <a:t>analyze</a:t>
            </a:r>
            <a:r>
              <a:rPr lang="nl-BE" dirty="0" smtClean="0"/>
              <a:t> images of </a:t>
            </a:r>
            <a:r>
              <a:rPr lang="nl-BE" dirty="0" err="1" smtClean="0"/>
              <a:t>embryos</a:t>
            </a:r>
            <a:r>
              <a:rPr lang="nl-BE" dirty="0" smtClean="0"/>
              <a:t> (</a:t>
            </a:r>
            <a:r>
              <a:rPr lang="nl-BE" dirty="0" err="1" smtClean="0"/>
              <a:t>with</a:t>
            </a:r>
            <a:r>
              <a:rPr lang="nl-BE" dirty="0" smtClean="0"/>
              <a:t> TL)</a:t>
            </a:r>
          </a:p>
          <a:p>
            <a:pPr>
              <a:spcBef>
                <a:spcPts val="300"/>
              </a:spcBef>
              <a:spcAft>
                <a:spcPts val="600"/>
              </a:spcAft>
            </a:pPr>
            <a:r>
              <a:rPr lang="nl-BE" dirty="0" err="1"/>
              <a:t>F</a:t>
            </a:r>
            <a:r>
              <a:rPr lang="nl-BE" dirty="0" err="1" smtClean="0"/>
              <a:t>easibility</a:t>
            </a:r>
            <a:r>
              <a:rPr lang="nl-BE" dirty="0" smtClean="0"/>
              <a:t> </a:t>
            </a:r>
            <a:r>
              <a:rPr lang="nl-BE" dirty="0" err="1" smtClean="0"/>
              <a:t>and</a:t>
            </a:r>
            <a:r>
              <a:rPr lang="nl-BE" dirty="0" smtClean="0"/>
              <a:t> </a:t>
            </a:r>
            <a:r>
              <a:rPr lang="nl-BE" dirty="0" err="1" smtClean="0"/>
              <a:t>usefulness</a:t>
            </a:r>
            <a:r>
              <a:rPr lang="nl-BE" dirty="0" smtClean="0"/>
              <a:t> of AI </a:t>
            </a:r>
            <a:r>
              <a:rPr lang="nl-BE" dirty="0" err="1" smtClean="0"/>
              <a:t>models</a:t>
            </a:r>
            <a:r>
              <a:rPr lang="nl-BE" dirty="0" smtClean="0"/>
              <a:t> </a:t>
            </a:r>
            <a:r>
              <a:rPr lang="nl-BE" dirty="0" err="1" smtClean="0"/>
              <a:t>to</a:t>
            </a:r>
            <a:r>
              <a:rPr lang="nl-BE" dirty="0" smtClean="0"/>
              <a:t> </a:t>
            </a:r>
            <a:r>
              <a:rPr lang="nl-BE" dirty="0" err="1" smtClean="0"/>
              <a:t>predict</a:t>
            </a:r>
            <a:r>
              <a:rPr lang="nl-BE" dirty="0" smtClean="0"/>
              <a:t> IVF </a:t>
            </a:r>
            <a:r>
              <a:rPr lang="nl-BE" dirty="0" err="1" smtClean="0"/>
              <a:t>success</a:t>
            </a:r>
            <a:endParaRPr lang="nl-BE" dirty="0" smtClean="0"/>
          </a:p>
          <a:p>
            <a:pPr>
              <a:spcBef>
                <a:spcPts val="300"/>
              </a:spcBef>
              <a:spcAft>
                <a:spcPts val="600"/>
              </a:spcAft>
            </a:pPr>
            <a:r>
              <a:rPr lang="nl-BE" dirty="0" smtClean="0"/>
              <a:t>Different </a:t>
            </a:r>
            <a:r>
              <a:rPr lang="nl-BE" dirty="0" err="1" smtClean="0"/>
              <a:t>models</a:t>
            </a:r>
            <a:r>
              <a:rPr lang="nl-BE" dirty="0" smtClean="0"/>
              <a:t> </a:t>
            </a:r>
            <a:r>
              <a:rPr lang="nl-BE" dirty="0" err="1" smtClean="0"/>
              <a:t>available</a:t>
            </a:r>
            <a:r>
              <a:rPr lang="nl-BE" dirty="0" smtClean="0"/>
              <a:t>/</a:t>
            </a:r>
            <a:r>
              <a:rPr lang="nl-BE" dirty="0" err="1" smtClean="0"/>
              <a:t>described</a:t>
            </a:r>
            <a:endParaRPr lang="nl-BE" dirty="0" smtClean="0"/>
          </a:p>
          <a:p>
            <a:pPr lvl="1">
              <a:spcBef>
                <a:spcPts val="300"/>
              </a:spcBef>
              <a:spcAft>
                <a:spcPts val="600"/>
              </a:spcAft>
            </a:pPr>
            <a:r>
              <a:rPr lang="nl-BE" dirty="0" err="1" smtClean="0"/>
              <a:t>KIDScore</a:t>
            </a:r>
            <a:r>
              <a:rPr lang="nl-BE" dirty="0" smtClean="0"/>
              <a:t>/</a:t>
            </a:r>
            <a:r>
              <a:rPr lang="nl-BE" dirty="0" err="1" smtClean="0"/>
              <a:t>iDAScore</a:t>
            </a:r>
            <a:r>
              <a:rPr lang="nl-BE" dirty="0" smtClean="0"/>
              <a:t> (</a:t>
            </a:r>
            <a:r>
              <a:rPr lang="nl-BE" dirty="0" err="1" smtClean="0"/>
              <a:t>Vitrolife</a:t>
            </a:r>
            <a:r>
              <a:rPr lang="nl-BE" dirty="0" smtClean="0"/>
              <a:t>)</a:t>
            </a:r>
          </a:p>
          <a:p>
            <a:pPr lvl="1">
              <a:spcBef>
                <a:spcPts val="300"/>
              </a:spcBef>
              <a:spcAft>
                <a:spcPts val="600"/>
              </a:spcAft>
            </a:pPr>
            <a:r>
              <a:rPr lang="nl-BE" dirty="0" smtClean="0"/>
              <a:t>STORK - </a:t>
            </a:r>
            <a:r>
              <a:rPr lang="nl-BE" i="1" dirty="0" err="1" smtClean="0"/>
              <a:t>Khosravi</a:t>
            </a:r>
            <a:r>
              <a:rPr lang="nl-BE" i="1" dirty="0" smtClean="0"/>
              <a:t> et al. 2019</a:t>
            </a:r>
          </a:p>
          <a:p>
            <a:pPr lvl="1">
              <a:spcBef>
                <a:spcPts val="300"/>
              </a:spcBef>
              <a:spcAft>
                <a:spcPts val="600"/>
              </a:spcAft>
            </a:pPr>
            <a:r>
              <a:rPr lang="nl-BE" dirty="0" smtClean="0"/>
              <a:t>Life </a:t>
            </a:r>
            <a:r>
              <a:rPr lang="nl-BE" dirty="0" err="1" smtClean="0"/>
              <a:t>Whisperer</a:t>
            </a:r>
            <a:r>
              <a:rPr lang="nl-BE" dirty="0" smtClean="0"/>
              <a:t> - </a:t>
            </a:r>
            <a:r>
              <a:rPr lang="nl-BE" i="1" dirty="0" err="1" smtClean="0"/>
              <a:t>Vermilyea</a:t>
            </a:r>
            <a:r>
              <a:rPr lang="nl-BE" i="1" dirty="0" smtClean="0"/>
              <a:t> et al. 2020</a:t>
            </a:r>
          </a:p>
          <a:p>
            <a:pPr lvl="1">
              <a:spcBef>
                <a:spcPts val="300"/>
              </a:spcBef>
              <a:spcAft>
                <a:spcPts val="600"/>
              </a:spcAft>
            </a:pPr>
            <a:r>
              <a:rPr lang="nl-BE" dirty="0" smtClean="0"/>
              <a:t>AIR E /ERICA - </a:t>
            </a:r>
            <a:r>
              <a:rPr lang="nl-BE" i="1" dirty="0" err="1" smtClean="0"/>
              <a:t>Chavez-Badiola</a:t>
            </a:r>
            <a:r>
              <a:rPr lang="nl-BE" i="1" dirty="0" smtClean="0"/>
              <a:t> et al. 2020</a:t>
            </a:r>
            <a:endParaRPr lang="nl-BE" i="1" dirty="0"/>
          </a:p>
          <a:p>
            <a:pPr>
              <a:spcBef>
                <a:spcPts val="300"/>
              </a:spcBef>
              <a:spcAft>
                <a:spcPts val="600"/>
              </a:spcAft>
            </a:pPr>
            <a:r>
              <a:rPr lang="nl-BE" dirty="0" smtClean="0"/>
              <a:t>Systems are </a:t>
            </a:r>
            <a:r>
              <a:rPr lang="nl-BE" dirty="0" err="1" smtClean="0"/>
              <a:t>trained</a:t>
            </a:r>
            <a:r>
              <a:rPr lang="nl-BE" dirty="0" smtClean="0"/>
              <a:t> </a:t>
            </a:r>
            <a:r>
              <a:rPr lang="nl-BE" dirty="0" err="1" smtClean="0"/>
              <a:t>using</a:t>
            </a:r>
            <a:r>
              <a:rPr lang="nl-BE" dirty="0" smtClean="0"/>
              <a:t> large data sets of </a:t>
            </a:r>
            <a:r>
              <a:rPr lang="nl-BE" dirty="0" err="1" smtClean="0"/>
              <a:t>static</a:t>
            </a:r>
            <a:r>
              <a:rPr lang="nl-BE" dirty="0" smtClean="0"/>
              <a:t> embryo images</a:t>
            </a:r>
          </a:p>
          <a:p>
            <a:pPr>
              <a:spcBef>
                <a:spcPts val="300"/>
              </a:spcBef>
              <a:spcAft>
                <a:spcPts val="600"/>
              </a:spcAft>
            </a:pPr>
            <a:r>
              <a:rPr lang="nl-BE" dirty="0" err="1" smtClean="0"/>
              <a:t>Trained</a:t>
            </a:r>
            <a:r>
              <a:rPr lang="nl-BE" dirty="0" smtClean="0"/>
              <a:t> </a:t>
            </a:r>
            <a:r>
              <a:rPr lang="nl-BE" dirty="0" err="1" smtClean="0"/>
              <a:t>to</a:t>
            </a:r>
            <a:r>
              <a:rPr lang="nl-BE" dirty="0" smtClean="0"/>
              <a:t> </a:t>
            </a:r>
            <a:r>
              <a:rPr lang="nl-BE" dirty="0" err="1" smtClean="0"/>
              <a:t>predict</a:t>
            </a:r>
            <a:r>
              <a:rPr lang="nl-BE" dirty="0" smtClean="0"/>
              <a:t> </a:t>
            </a:r>
            <a:r>
              <a:rPr lang="nl-BE" dirty="0" err="1" smtClean="0"/>
              <a:t>good-quality</a:t>
            </a:r>
            <a:r>
              <a:rPr lang="nl-BE" dirty="0" smtClean="0"/>
              <a:t> </a:t>
            </a:r>
            <a:r>
              <a:rPr lang="nl-BE" dirty="0" err="1" smtClean="0"/>
              <a:t>blastocyst</a:t>
            </a:r>
            <a:r>
              <a:rPr lang="nl-BE" dirty="0" smtClean="0"/>
              <a:t> </a:t>
            </a:r>
            <a:r>
              <a:rPr lang="nl-BE" dirty="0" err="1" smtClean="0"/>
              <a:t>formation</a:t>
            </a:r>
            <a:r>
              <a:rPr lang="nl-BE" dirty="0" smtClean="0"/>
              <a:t>, </a:t>
            </a:r>
            <a:r>
              <a:rPr lang="nl-BE" dirty="0" err="1" smtClean="0"/>
              <a:t>positive</a:t>
            </a:r>
            <a:r>
              <a:rPr lang="nl-BE" dirty="0" smtClean="0"/>
              <a:t> </a:t>
            </a:r>
            <a:r>
              <a:rPr lang="nl-BE" dirty="0" err="1" smtClean="0"/>
              <a:t>pregnancy</a:t>
            </a:r>
            <a:r>
              <a:rPr lang="nl-BE" dirty="0" smtClean="0"/>
              <a:t> or even </a:t>
            </a:r>
            <a:r>
              <a:rPr lang="nl-BE" dirty="0" err="1" smtClean="0"/>
              <a:t>positive</a:t>
            </a:r>
            <a:r>
              <a:rPr lang="nl-BE" dirty="0" smtClean="0"/>
              <a:t> </a:t>
            </a:r>
            <a:r>
              <a:rPr lang="nl-BE" dirty="0" err="1" smtClean="0"/>
              <a:t>fetal</a:t>
            </a:r>
            <a:r>
              <a:rPr lang="nl-BE" dirty="0" smtClean="0"/>
              <a:t> </a:t>
            </a:r>
            <a:r>
              <a:rPr lang="nl-BE" dirty="0" err="1" smtClean="0"/>
              <a:t>heartbeat</a:t>
            </a:r>
            <a:endParaRPr lang="nl-BE" dirty="0"/>
          </a:p>
        </p:txBody>
      </p:sp>
      <p:pic>
        <p:nvPicPr>
          <p:cNvPr id="4" name="Picture 3"/>
          <p:cNvPicPr>
            <a:picLocks noChangeAspect="1"/>
          </p:cNvPicPr>
          <p:nvPr/>
        </p:nvPicPr>
        <p:blipFill>
          <a:blip r:embed="rId3"/>
          <a:stretch>
            <a:fillRect/>
          </a:stretch>
        </p:blipFill>
        <p:spPr>
          <a:xfrm>
            <a:off x="8991600" y="2695575"/>
            <a:ext cx="2476500" cy="1847850"/>
          </a:xfrm>
          <a:prstGeom prst="rect">
            <a:avLst/>
          </a:prstGeom>
        </p:spPr>
      </p:pic>
    </p:spTree>
    <p:extLst>
      <p:ext uri="{BB962C8B-B14F-4D97-AF65-F5344CB8AC3E}">
        <p14:creationId xmlns:p14="http://schemas.microsoft.com/office/powerpoint/2010/main" val="3971314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AI </a:t>
            </a:r>
            <a:r>
              <a:rPr lang="nl-BE" dirty="0" err="1" smtClean="0"/>
              <a:t>for</a:t>
            </a:r>
            <a:r>
              <a:rPr lang="nl-BE" dirty="0" smtClean="0"/>
              <a:t> embryo </a:t>
            </a:r>
            <a:r>
              <a:rPr lang="nl-BE" dirty="0" err="1" smtClean="0"/>
              <a:t>selection</a:t>
            </a:r>
            <a:endParaRPr lang="nl-BE" dirty="0"/>
          </a:p>
        </p:txBody>
      </p:sp>
      <p:sp>
        <p:nvSpPr>
          <p:cNvPr id="3" name="Content Placeholder 2"/>
          <p:cNvSpPr>
            <a:spLocks noGrp="1"/>
          </p:cNvSpPr>
          <p:nvPr>
            <p:ph idx="1"/>
          </p:nvPr>
        </p:nvSpPr>
        <p:spPr>
          <a:xfrm>
            <a:off x="1267459" y="1871445"/>
            <a:ext cx="9999027" cy="4186455"/>
          </a:xfrm>
        </p:spPr>
        <p:txBody>
          <a:bodyPr/>
          <a:lstStyle/>
          <a:p>
            <a:pPr>
              <a:spcAft>
                <a:spcPts val="300"/>
              </a:spcAft>
            </a:pPr>
            <a:r>
              <a:rPr lang="nl-BE" dirty="0" smtClean="0"/>
              <a:t>AI </a:t>
            </a:r>
            <a:r>
              <a:rPr lang="nl-BE" dirty="0" err="1" smtClean="0"/>
              <a:t>and</a:t>
            </a:r>
            <a:r>
              <a:rPr lang="nl-BE" dirty="0" smtClean="0"/>
              <a:t> DL </a:t>
            </a:r>
            <a:r>
              <a:rPr lang="nl-BE" dirty="0" err="1" smtClean="0"/>
              <a:t>can</a:t>
            </a:r>
            <a:r>
              <a:rPr lang="nl-BE" dirty="0" smtClean="0"/>
              <a:t> </a:t>
            </a:r>
            <a:r>
              <a:rPr lang="nl-BE" dirty="0" err="1" smtClean="0"/>
              <a:t>detect</a:t>
            </a:r>
            <a:r>
              <a:rPr lang="nl-BE" dirty="0" smtClean="0"/>
              <a:t> </a:t>
            </a:r>
            <a:r>
              <a:rPr lang="nl-BE" dirty="0" err="1" smtClean="0"/>
              <a:t>differences</a:t>
            </a:r>
            <a:r>
              <a:rPr lang="nl-BE" dirty="0" smtClean="0"/>
              <a:t> in </a:t>
            </a:r>
            <a:r>
              <a:rPr lang="nl-BE" dirty="0" err="1" smtClean="0"/>
              <a:t>morphological</a:t>
            </a:r>
            <a:r>
              <a:rPr lang="nl-BE" dirty="0" smtClean="0"/>
              <a:t> features </a:t>
            </a:r>
            <a:r>
              <a:rPr lang="nl-BE" dirty="0" err="1" smtClean="0"/>
              <a:t>invisible</a:t>
            </a:r>
            <a:r>
              <a:rPr lang="nl-BE" dirty="0" smtClean="0"/>
              <a:t> </a:t>
            </a:r>
            <a:r>
              <a:rPr lang="nl-BE" dirty="0" err="1" smtClean="0"/>
              <a:t>by</a:t>
            </a:r>
            <a:r>
              <a:rPr lang="nl-BE" dirty="0" smtClean="0"/>
              <a:t> </a:t>
            </a:r>
            <a:r>
              <a:rPr lang="nl-BE" dirty="0" err="1" smtClean="0"/>
              <a:t>the</a:t>
            </a:r>
            <a:r>
              <a:rPr lang="nl-BE" dirty="0" smtClean="0"/>
              <a:t> human </a:t>
            </a:r>
            <a:r>
              <a:rPr lang="nl-BE" dirty="0" err="1" smtClean="0"/>
              <a:t>eye</a:t>
            </a:r>
            <a:endParaRPr lang="nl-BE" dirty="0" smtClean="0"/>
          </a:p>
          <a:p>
            <a:pPr>
              <a:spcAft>
                <a:spcPts val="300"/>
              </a:spcAft>
            </a:pPr>
            <a:r>
              <a:rPr lang="nl-BE" dirty="0" smtClean="0"/>
              <a:t>More </a:t>
            </a:r>
            <a:r>
              <a:rPr lang="nl-BE" dirty="0" err="1" smtClean="0"/>
              <a:t>objective</a:t>
            </a:r>
            <a:r>
              <a:rPr lang="nl-BE" dirty="0"/>
              <a:t>,</a:t>
            </a:r>
            <a:r>
              <a:rPr lang="nl-BE" dirty="0" smtClean="0"/>
              <a:t> </a:t>
            </a:r>
            <a:r>
              <a:rPr lang="nl-BE" dirty="0" err="1" smtClean="0"/>
              <a:t>standardized</a:t>
            </a:r>
            <a:r>
              <a:rPr lang="nl-BE" dirty="0" smtClean="0"/>
              <a:t> </a:t>
            </a:r>
            <a:r>
              <a:rPr lang="nl-BE" dirty="0" err="1" smtClean="0"/>
              <a:t>and</a:t>
            </a:r>
            <a:r>
              <a:rPr lang="nl-BE" dirty="0" smtClean="0"/>
              <a:t> consistent embryo scoring</a:t>
            </a:r>
          </a:p>
          <a:p>
            <a:pPr>
              <a:spcAft>
                <a:spcPts val="300"/>
              </a:spcAft>
            </a:pPr>
            <a:r>
              <a:rPr lang="nl-BE" dirty="0" err="1" smtClean="0"/>
              <a:t>Reduced</a:t>
            </a:r>
            <a:r>
              <a:rPr lang="nl-BE" dirty="0" smtClean="0"/>
              <a:t> </a:t>
            </a:r>
            <a:r>
              <a:rPr lang="nl-BE" dirty="0" err="1" smtClean="0"/>
              <a:t>variability</a:t>
            </a:r>
            <a:r>
              <a:rPr lang="nl-BE" dirty="0" smtClean="0"/>
              <a:t> in </a:t>
            </a:r>
            <a:r>
              <a:rPr lang="nl-BE" dirty="0" err="1" smtClean="0"/>
              <a:t>decision</a:t>
            </a:r>
            <a:r>
              <a:rPr lang="nl-BE" dirty="0" smtClean="0"/>
              <a:t>-making </a:t>
            </a:r>
            <a:r>
              <a:rPr lang="nl-BE" dirty="0" err="1" smtClean="0"/>
              <a:t>among</a:t>
            </a:r>
            <a:r>
              <a:rPr lang="nl-BE" dirty="0" smtClean="0"/>
              <a:t> </a:t>
            </a:r>
            <a:r>
              <a:rPr lang="nl-BE" dirty="0" err="1" smtClean="0"/>
              <a:t>embryologists</a:t>
            </a:r>
            <a:endParaRPr lang="nl-BE" dirty="0" smtClean="0"/>
          </a:p>
          <a:p>
            <a:pPr>
              <a:spcAft>
                <a:spcPts val="300"/>
              </a:spcAft>
            </a:pPr>
            <a:r>
              <a:rPr lang="nl-BE" dirty="0" smtClean="0"/>
              <a:t>Time-</a:t>
            </a:r>
            <a:r>
              <a:rPr lang="nl-BE" dirty="0" err="1" smtClean="0"/>
              <a:t>saving</a:t>
            </a:r>
            <a:r>
              <a:rPr lang="nl-BE" dirty="0" smtClean="0"/>
              <a:t>, </a:t>
            </a:r>
            <a:r>
              <a:rPr lang="nl-BE" dirty="0" err="1" smtClean="0"/>
              <a:t>allowing</a:t>
            </a:r>
            <a:r>
              <a:rPr lang="nl-BE" dirty="0" smtClean="0"/>
              <a:t> more time </a:t>
            </a:r>
            <a:r>
              <a:rPr lang="nl-BE" dirty="0" err="1" smtClean="0"/>
              <a:t>for</a:t>
            </a:r>
            <a:r>
              <a:rPr lang="nl-BE" dirty="0" smtClean="0"/>
              <a:t> </a:t>
            </a:r>
            <a:r>
              <a:rPr lang="nl-BE" dirty="0" err="1" smtClean="0"/>
              <a:t>other</a:t>
            </a:r>
            <a:r>
              <a:rPr lang="nl-BE" dirty="0" smtClean="0"/>
              <a:t> </a:t>
            </a:r>
            <a:r>
              <a:rPr lang="nl-BE" dirty="0" err="1" smtClean="0"/>
              <a:t>critical</a:t>
            </a:r>
            <a:r>
              <a:rPr lang="nl-BE" dirty="0" smtClean="0"/>
              <a:t> lab </a:t>
            </a:r>
            <a:r>
              <a:rPr lang="nl-BE" dirty="0" err="1" smtClean="0"/>
              <a:t>tasks</a:t>
            </a:r>
            <a:endParaRPr lang="nl-BE" dirty="0" smtClean="0"/>
          </a:p>
          <a:p>
            <a:pPr>
              <a:spcAft>
                <a:spcPts val="300"/>
              </a:spcAft>
            </a:pPr>
            <a:r>
              <a:rPr lang="nl-BE" dirty="0" err="1" smtClean="0"/>
              <a:t>Greater</a:t>
            </a:r>
            <a:r>
              <a:rPr lang="nl-BE" dirty="0" smtClean="0"/>
              <a:t> assistance </a:t>
            </a:r>
            <a:r>
              <a:rPr lang="nl-BE" dirty="0" err="1" smtClean="0"/>
              <a:t>to</a:t>
            </a:r>
            <a:r>
              <a:rPr lang="nl-BE" dirty="0" smtClean="0"/>
              <a:t> ‘</a:t>
            </a:r>
            <a:r>
              <a:rPr lang="nl-BE" dirty="0" err="1" smtClean="0"/>
              <a:t>less</a:t>
            </a:r>
            <a:r>
              <a:rPr lang="nl-BE" dirty="0" smtClean="0"/>
              <a:t>’ </a:t>
            </a:r>
            <a:r>
              <a:rPr lang="nl-BE" dirty="0" err="1" smtClean="0"/>
              <a:t>experienced</a:t>
            </a:r>
            <a:r>
              <a:rPr lang="nl-BE" dirty="0" smtClean="0"/>
              <a:t> </a:t>
            </a:r>
            <a:r>
              <a:rPr lang="nl-BE" dirty="0" err="1" smtClean="0"/>
              <a:t>embryologists</a:t>
            </a:r>
            <a:r>
              <a:rPr lang="nl-BE" dirty="0" smtClean="0"/>
              <a:t> </a:t>
            </a:r>
          </a:p>
          <a:p>
            <a:pPr>
              <a:spcAft>
                <a:spcPts val="300"/>
              </a:spcAft>
            </a:pPr>
            <a:r>
              <a:rPr lang="nl-BE" dirty="0" smtClean="0"/>
              <a:t>Ultimate goal: </a:t>
            </a:r>
            <a:r>
              <a:rPr lang="nl-BE" dirty="0" err="1" smtClean="0"/>
              <a:t>better</a:t>
            </a:r>
            <a:r>
              <a:rPr lang="nl-BE" dirty="0" smtClean="0"/>
              <a:t> IVF </a:t>
            </a:r>
            <a:r>
              <a:rPr lang="nl-BE" dirty="0" err="1" smtClean="0"/>
              <a:t>outcomes</a:t>
            </a:r>
            <a:r>
              <a:rPr lang="nl-BE" dirty="0" smtClean="0"/>
              <a:t> </a:t>
            </a:r>
            <a:r>
              <a:rPr lang="nl-BE" dirty="0" err="1" smtClean="0"/>
              <a:t>for</a:t>
            </a:r>
            <a:r>
              <a:rPr lang="nl-BE" dirty="0" smtClean="0"/>
              <a:t> </a:t>
            </a:r>
            <a:r>
              <a:rPr lang="nl-BE" dirty="0" err="1" smtClean="0"/>
              <a:t>patients</a:t>
            </a:r>
            <a:endParaRPr lang="nl-BE" dirty="0" smtClean="0"/>
          </a:p>
          <a:p>
            <a:pPr>
              <a:spcAft>
                <a:spcPts val="300"/>
              </a:spcAft>
            </a:pPr>
            <a:r>
              <a:rPr lang="nl-BE" dirty="0" err="1"/>
              <a:t>P</a:t>
            </a:r>
            <a:r>
              <a:rPr lang="nl-BE" dirty="0" err="1" smtClean="0"/>
              <a:t>romising</a:t>
            </a:r>
            <a:r>
              <a:rPr lang="nl-BE" dirty="0" smtClean="0"/>
              <a:t> </a:t>
            </a:r>
            <a:r>
              <a:rPr lang="nl-BE" dirty="0" err="1" smtClean="0"/>
              <a:t>results</a:t>
            </a:r>
            <a:r>
              <a:rPr lang="nl-BE" dirty="0" smtClean="0"/>
              <a:t>, but </a:t>
            </a:r>
            <a:r>
              <a:rPr lang="nl-BE" dirty="0" err="1" smtClean="0"/>
              <a:t>wide</a:t>
            </a:r>
            <a:r>
              <a:rPr lang="nl-BE" dirty="0" smtClean="0"/>
              <a:t> range in </a:t>
            </a:r>
            <a:r>
              <a:rPr lang="nl-BE" dirty="0" err="1" smtClean="0"/>
              <a:t>association</a:t>
            </a:r>
            <a:r>
              <a:rPr lang="nl-BE" dirty="0" smtClean="0"/>
              <a:t> of </a:t>
            </a:r>
            <a:r>
              <a:rPr lang="nl-BE" dirty="0" err="1" smtClean="0"/>
              <a:t>the</a:t>
            </a:r>
            <a:r>
              <a:rPr lang="nl-BE" dirty="0" smtClean="0"/>
              <a:t> </a:t>
            </a:r>
            <a:r>
              <a:rPr lang="nl-BE" dirty="0" err="1" smtClean="0"/>
              <a:t>models</a:t>
            </a:r>
            <a:r>
              <a:rPr lang="nl-BE" dirty="0" smtClean="0"/>
              <a:t> </a:t>
            </a:r>
            <a:r>
              <a:rPr lang="nl-BE" dirty="0" err="1" smtClean="0"/>
              <a:t>with</a:t>
            </a:r>
            <a:r>
              <a:rPr lang="nl-BE" dirty="0" smtClean="0"/>
              <a:t> </a:t>
            </a:r>
            <a:r>
              <a:rPr lang="nl-BE" dirty="0" err="1" smtClean="0"/>
              <a:t>increased</a:t>
            </a:r>
            <a:r>
              <a:rPr lang="nl-BE" dirty="0" smtClean="0"/>
              <a:t> IVF </a:t>
            </a:r>
            <a:r>
              <a:rPr lang="nl-BE" dirty="0" err="1" smtClean="0"/>
              <a:t>outcomes</a:t>
            </a:r>
            <a:r>
              <a:rPr lang="nl-BE" dirty="0" smtClean="0"/>
              <a:t> </a:t>
            </a:r>
          </a:p>
          <a:p>
            <a:r>
              <a:rPr lang="nl-BE" dirty="0" smtClean="0"/>
              <a:t>More research </a:t>
            </a:r>
            <a:r>
              <a:rPr lang="nl-BE" dirty="0" err="1" smtClean="0"/>
              <a:t>needed</a:t>
            </a:r>
            <a:r>
              <a:rPr lang="nl-BE" dirty="0" smtClean="0"/>
              <a:t> </a:t>
            </a:r>
            <a:r>
              <a:rPr lang="nl-BE" dirty="0" err="1" smtClean="0"/>
              <a:t>to</a:t>
            </a:r>
            <a:r>
              <a:rPr lang="nl-BE" dirty="0" smtClean="0"/>
              <a:t> </a:t>
            </a:r>
            <a:r>
              <a:rPr lang="nl-BE" dirty="0" err="1" smtClean="0"/>
              <a:t>validate</a:t>
            </a:r>
            <a:r>
              <a:rPr lang="nl-BE" dirty="0" smtClean="0"/>
              <a:t> these </a:t>
            </a:r>
            <a:r>
              <a:rPr lang="nl-BE" dirty="0" err="1" smtClean="0"/>
              <a:t>models</a:t>
            </a:r>
            <a:r>
              <a:rPr lang="nl-BE" dirty="0" smtClean="0"/>
              <a:t> </a:t>
            </a:r>
            <a:r>
              <a:rPr lang="nl-BE" dirty="0" err="1" smtClean="0"/>
              <a:t>before</a:t>
            </a:r>
            <a:r>
              <a:rPr lang="nl-BE" dirty="0" smtClean="0"/>
              <a:t> </a:t>
            </a:r>
            <a:r>
              <a:rPr lang="nl-BE" dirty="0" err="1" smtClean="0"/>
              <a:t>integration</a:t>
            </a:r>
            <a:r>
              <a:rPr lang="nl-BE" dirty="0" smtClean="0"/>
              <a:t> in </a:t>
            </a:r>
            <a:r>
              <a:rPr lang="nl-BE" dirty="0" err="1" smtClean="0"/>
              <a:t>clinical</a:t>
            </a:r>
            <a:r>
              <a:rPr lang="nl-BE" dirty="0" smtClean="0"/>
              <a:t> </a:t>
            </a:r>
            <a:r>
              <a:rPr lang="nl-BE" dirty="0" err="1" smtClean="0"/>
              <a:t>practice</a:t>
            </a:r>
            <a:endParaRPr lang="nl-BE" dirty="0"/>
          </a:p>
        </p:txBody>
      </p:sp>
      <p:sp>
        <p:nvSpPr>
          <p:cNvPr id="4" name="TextBox 3"/>
          <p:cNvSpPr txBox="1"/>
          <p:nvPr/>
        </p:nvSpPr>
        <p:spPr>
          <a:xfrm>
            <a:off x="7506494" y="5688568"/>
            <a:ext cx="3670300" cy="369332"/>
          </a:xfrm>
          <a:prstGeom prst="rect">
            <a:avLst/>
          </a:prstGeom>
          <a:noFill/>
        </p:spPr>
        <p:txBody>
          <a:bodyPr wrap="square" rtlCol="0">
            <a:spAutoFit/>
          </a:bodyPr>
          <a:lstStyle/>
          <a:p>
            <a:r>
              <a:rPr lang="nl-BE" i="1" dirty="0" err="1" smtClean="0">
                <a:solidFill>
                  <a:srgbClr val="002060"/>
                </a:solidFill>
                <a:latin typeface="Calibri" panose="020F0502020204030204" pitchFamily="34" charset="0"/>
                <a:cs typeface="Calibri" panose="020F0502020204030204" pitchFamily="34" charset="0"/>
              </a:rPr>
              <a:t>Jiang</a:t>
            </a:r>
            <a:r>
              <a:rPr lang="nl-BE" i="1" dirty="0" smtClean="0">
                <a:solidFill>
                  <a:srgbClr val="002060"/>
                </a:solidFill>
                <a:latin typeface="Calibri" panose="020F0502020204030204" pitchFamily="34" charset="0"/>
                <a:cs typeface="Calibri" panose="020F0502020204030204" pitchFamily="34" charset="0"/>
              </a:rPr>
              <a:t> </a:t>
            </a:r>
            <a:r>
              <a:rPr lang="nl-BE" i="1" dirty="0" err="1" smtClean="0">
                <a:solidFill>
                  <a:srgbClr val="002060"/>
                </a:solidFill>
                <a:latin typeface="Calibri" panose="020F0502020204030204" pitchFamily="34" charset="0"/>
                <a:cs typeface="Calibri" panose="020F0502020204030204" pitchFamily="34" charset="0"/>
              </a:rPr>
              <a:t>and</a:t>
            </a:r>
            <a:r>
              <a:rPr lang="nl-BE" i="1" dirty="0" smtClean="0">
                <a:solidFill>
                  <a:srgbClr val="002060"/>
                </a:solidFill>
                <a:latin typeface="Calibri" panose="020F0502020204030204" pitchFamily="34" charset="0"/>
                <a:cs typeface="Calibri" panose="020F0502020204030204" pitchFamily="34" charset="0"/>
              </a:rPr>
              <a:t> </a:t>
            </a:r>
            <a:r>
              <a:rPr lang="nl-BE" i="1" dirty="0" err="1" smtClean="0">
                <a:solidFill>
                  <a:srgbClr val="002060"/>
                </a:solidFill>
                <a:latin typeface="Calibri" panose="020F0502020204030204" pitchFamily="34" charset="0"/>
                <a:cs typeface="Calibri" panose="020F0502020204030204" pitchFamily="34" charset="0"/>
              </a:rPr>
              <a:t>Bormann</a:t>
            </a:r>
            <a:r>
              <a:rPr lang="nl-BE" i="1" dirty="0" smtClean="0">
                <a:solidFill>
                  <a:srgbClr val="002060"/>
                </a:solidFill>
                <a:latin typeface="Calibri" panose="020F0502020204030204" pitchFamily="34" charset="0"/>
                <a:cs typeface="Calibri" panose="020F0502020204030204" pitchFamily="34" charset="0"/>
              </a:rPr>
              <a:t> FS 120, 2023</a:t>
            </a:r>
            <a:endParaRPr lang="nl-BE" i="1" dirty="0">
              <a:solidFill>
                <a:srgbClr val="002060"/>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3"/>
          <a:stretch>
            <a:fillRect/>
          </a:stretch>
        </p:blipFill>
        <p:spPr>
          <a:xfrm>
            <a:off x="9169400" y="2892321"/>
            <a:ext cx="2097087" cy="1395516"/>
          </a:xfrm>
          <a:prstGeom prst="rect">
            <a:avLst/>
          </a:prstGeom>
        </p:spPr>
      </p:pic>
    </p:spTree>
    <p:extLst>
      <p:ext uri="{BB962C8B-B14F-4D97-AF65-F5344CB8AC3E}">
        <p14:creationId xmlns:p14="http://schemas.microsoft.com/office/powerpoint/2010/main" val="16736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AI </a:t>
            </a:r>
            <a:r>
              <a:rPr lang="nl-BE" dirty="0" err="1" smtClean="0"/>
              <a:t>for</a:t>
            </a:r>
            <a:r>
              <a:rPr lang="nl-BE" dirty="0" smtClean="0"/>
              <a:t> </a:t>
            </a:r>
            <a:r>
              <a:rPr lang="nl-BE" dirty="0" err="1" smtClean="0"/>
              <a:t>oocyte</a:t>
            </a:r>
            <a:r>
              <a:rPr lang="nl-BE" dirty="0" smtClean="0"/>
              <a:t> </a:t>
            </a:r>
            <a:r>
              <a:rPr lang="nl-BE" dirty="0" err="1" smtClean="0"/>
              <a:t>quality</a:t>
            </a:r>
            <a:endParaRPr lang="nl-BE" dirty="0"/>
          </a:p>
        </p:txBody>
      </p:sp>
      <p:sp>
        <p:nvSpPr>
          <p:cNvPr id="3" name="Content Placeholder 2"/>
          <p:cNvSpPr>
            <a:spLocks noGrp="1"/>
          </p:cNvSpPr>
          <p:nvPr>
            <p:ph idx="1"/>
          </p:nvPr>
        </p:nvSpPr>
        <p:spPr>
          <a:xfrm>
            <a:off x="1280160" y="2209800"/>
            <a:ext cx="9478762" cy="3632734"/>
          </a:xfrm>
        </p:spPr>
        <p:txBody>
          <a:bodyPr/>
          <a:lstStyle/>
          <a:p>
            <a:pPr>
              <a:spcAft>
                <a:spcPts val="600"/>
              </a:spcAft>
            </a:pPr>
            <a:r>
              <a:rPr lang="nl-BE" dirty="0" smtClean="0"/>
              <a:t>Development of </a:t>
            </a:r>
            <a:r>
              <a:rPr lang="nl-BE" dirty="0" err="1" smtClean="0"/>
              <a:t>neural</a:t>
            </a:r>
            <a:r>
              <a:rPr lang="nl-BE" dirty="0" smtClean="0"/>
              <a:t> </a:t>
            </a:r>
            <a:r>
              <a:rPr lang="nl-BE" dirty="0" err="1" smtClean="0"/>
              <a:t>networks</a:t>
            </a:r>
            <a:r>
              <a:rPr lang="nl-BE" dirty="0" smtClean="0"/>
              <a:t> </a:t>
            </a:r>
            <a:r>
              <a:rPr lang="nl-BE" dirty="0" err="1" smtClean="0"/>
              <a:t>to</a:t>
            </a:r>
            <a:r>
              <a:rPr lang="nl-BE" dirty="0" smtClean="0"/>
              <a:t> </a:t>
            </a:r>
            <a:r>
              <a:rPr lang="nl-BE" dirty="0" err="1" smtClean="0"/>
              <a:t>analyze</a:t>
            </a:r>
            <a:r>
              <a:rPr lang="nl-BE" dirty="0" smtClean="0"/>
              <a:t> </a:t>
            </a:r>
            <a:r>
              <a:rPr lang="nl-BE" dirty="0" err="1" smtClean="0"/>
              <a:t>static</a:t>
            </a:r>
            <a:r>
              <a:rPr lang="nl-BE" dirty="0" smtClean="0"/>
              <a:t> images of </a:t>
            </a:r>
            <a:r>
              <a:rPr lang="nl-BE" dirty="0" err="1" smtClean="0"/>
              <a:t>oocytes</a:t>
            </a:r>
            <a:r>
              <a:rPr lang="nl-BE" dirty="0" smtClean="0"/>
              <a:t> </a:t>
            </a:r>
          </a:p>
          <a:p>
            <a:r>
              <a:rPr lang="nl-BE" dirty="0" err="1"/>
              <a:t>I</a:t>
            </a:r>
            <a:r>
              <a:rPr lang="nl-BE" dirty="0" err="1" smtClean="0"/>
              <a:t>dentification</a:t>
            </a:r>
            <a:r>
              <a:rPr lang="nl-BE" dirty="0" smtClean="0"/>
              <a:t> of </a:t>
            </a:r>
            <a:r>
              <a:rPr lang="nl-BE" dirty="0" err="1" smtClean="0"/>
              <a:t>oocyte</a:t>
            </a:r>
            <a:r>
              <a:rPr lang="nl-BE" dirty="0" smtClean="0"/>
              <a:t> </a:t>
            </a:r>
            <a:r>
              <a:rPr lang="nl-BE" dirty="0" err="1" smtClean="0"/>
              <a:t>morphological</a:t>
            </a:r>
            <a:r>
              <a:rPr lang="nl-BE" dirty="0" smtClean="0"/>
              <a:t> features  </a:t>
            </a:r>
          </a:p>
          <a:p>
            <a:pPr lvl="1"/>
            <a:r>
              <a:rPr lang="nl-BE" dirty="0" err="1" smtClean="0"/>
              <a:t>Classification</a:t>
            </a:r>
            <a:r>
              <a:rPr lang="nl-BE" dirty="0" smtClean="0"/>
              <a:t> of </a:t>
            </a:r>
            <a:r>
              <a:rPr lang="nl-BE" dirty="0" err="1" smtClean="0"/>
              <a:t>oocytes</a:t>
            </a:r>
            <a:r>
              <a:rPr lang="nl-BE" dirty="0" smtClean="0"/>
              <a:t> - </a:t>
            </a:r>
            <a:r>
              <a:rPr lang="nl-BE" i="1" dirty="0" smtClean="0"/>
              <a:t>Manna et al. 2013</a:t>
            </a:r>
          </a:p>
          <a:p>
            <a:pPr lvl="1"/>
            <a:r>
              <a:rPr lang="nl-BE" dirty="0" err="1"/>
              <a:t>P</a:t>
            </a:r>
            <a:r>
              <a:rPr lang="nl-BE" dirty="0" err="1" smtClean="0"/>
              <a:t>rediction</a:t>
            </a:r>
            <a:r>
              <a:rPr lang="nl-BE" dirty="0" smtClean="0"/>
              <a:t> of </a:t>
            </a:r>
            <a:r>
              <a:rPr lang="nl-BE" dirty="0" err="1" smtClean="0"/>
              <a:t>fertilization</a:t>
            </a:r>
            <a:r>
              <a:rPr lang="nl-BE" dirty="0" smtClean="0"/>
              <a:t> - </a:t>
            </a:r>
            <a:r>
              <a:rPr lang="nl-BE" i="1" dirty="0" err="1" smtClean="0"/>
              <a:t>Kanakasabapathy</a:t>
            </a:r>
            <a:r>
              <a:rPr lang="nl-BE" i="1" dirty="0" smtClean="0"/>
              <a:t> et al. 2020</a:t>
            </a:r>
          </a:p>
          <a:p>
            <a:pPr lvl="1">
              <a:spcAft>
                <a:spcPts val="600"/>
              </a:spcAft>
            </a:pPr>
            <a:r>
              <a:rPr lang="nl-BE" dirty="0" err="1" smtClean="0"/>
              <a:t>Prediction</a:t>
            </a:r>
            <a:r>
              <a:rPr lang="nl-BE" dirty="0" smtClean="0"/>
              <a:t> of </a:t>
            </a:r>
            <a:r>
              <a:rPr lang="nl-BE" dirty="0" err="1" smtClean="0"/>
              <a:t>developmental</a:t>
            </a:r>
            <a:r>
              <a:rPr lang="nl-BE" dirty="0" smtClean="0"/>
              <a:t> </a:t>
            </a:r>
            <a:r>
              <a:rPr lang="nl-BE" dirty="0" err="1" smtClean="0"/>
              <a:t>potential</a:t>
            </a:r>
            <a:endParaRPr lang="nl-BE" dirty="0" smtClean="0"/>
          </a:p>
          <a:p>
            <a:pPr>
              <a:spcAft>
                <a:spcPts val="600"/>
              </a:spcAft>
            </a:pPr>
            <a:r>
              <a:rPr lang="nl-BE" dirty="0" smtClean="0"/>
              <a:t>Impact of </a:t>
            </a:r>
            <a:r>
              <a:rPr lang="nl-BE" dirty="0" err="1" smtClean="0"/>
              <a:t>the</a:t>
            </a:r>
            <a:r>
              <a:rPr lang="nl-BE" dirty="0" smtClean="0"/>
              <a:t> </a:t>
            </a:r>
            <a:r>
              <a:rPr lang="nl-BE" dirty="0" err="1" smtClean="0"/>
              <a:t>sperm</a:t>
            </a:r>
            <a:r>
              <a:rPr lang="nl-BE" dirty="0" smtClean="0"/>
              <a:t> </a:t>
            </a:r>
            <a:r>
              <a:rPr lang="nl-BE" dirty="0" err="1" smtClean="0"/>
              <a:t>cell</a:t>
            </a:r>
            <a:r>
              <a:rPr lang="nl-BE" dirty="0" smtClean="0"/>
              <a:t> is </a:t>
            </a:r>
            <a:r>
              <a:rPr lang="nl-BE" dirty="0" err="1" smtClean="0"/>
              <a:t>not</a:t>
            </a:r>
            <a:r>
              <a:rPr lang="nl-BE" dirty="0" smtClean="0"/>
              <a:t> </a:t>
            </a:r>
            <a:r>
              <a:rPr lang="nl-BE" dirty="0" err="1" smtClean="0"/>
              <a:t>considered</a:t>
            </a:r>
            <a:endParaRPr lang="nl-BE" dirty="0" smtClean="0"/>
          </a:p>
          <a:p>
            <a:r>
              <a:rPr lang="nl-BE" dirty="0" smtClean="0"/>
              <a:t>Limited </a:t>
            </a:r>
            <a:r>
              <a:rPr lang="nl-BE" dirty="0" err="1" smtClean="0"/>
              <a:t>predictive</a:t>
            </a:r>
            <a:r>
              <a:rPr lang="nl-BE" dirty="0" smtClean="0"/>
              <a:t> power </a:t>
            </a:r>
            <a:r>
              <a:rPr lang="nl-BE" dirty="0" err="1" smtClean="0"/>
              <a:t>for</a:t>
            </a:r>
            <a:r>
              <a:rPr lang="nl-BE" dirty="0" smtClean="0"/>
              <a:t> </a:t>
            </a:r>
            <a:r>
              <a:rPr lang="nl-BE" dirty="0" err="1" smtClean="0"/>
              <a:t>pregnancy</a:t>
            </a:r>
            <a:r>
              <a:rPr lang="nl-BE" dirty="0" smtClean="0"/>
              <a:t> </a:t>
            </a:r>
            <a:r>
              <a:rPr lang="nl-BE" dirty="0" err="1" smtClean="0"/>
              <a:t>outcome</a:t>
            </a:r>
            <a:endParaRPr lang="nl-BE" dirty="0"/>
          </a:p>
        </p:txBody>
      </p:sp>
      <p:pic>
        <p:nvPicPr>
          <p:cNvPr id="4" name="Picture 3"/>
          <p:cNvPicPr>
            <a:picLocks noChangeAspect="1"/>
          </p:cNvPicPr>
          <p:nvPr/>
        </p:nvPicPr>
        <p:blipFill>
          <a:blip r:embed="rId3"/>
          <a:stretch>
            <a:fillRect/>
          </a:stretch>
        </p:blipFill>
        <p:spPr>
          <a:xfrm>
            <a:off x="8227261" y="3471863"/>
            <a:ext cx="2347913" cy="1949089"/>
          </a:xfrm>
          <a:prstGeom prst="rect">
            <a:avLst/>
          </a:prstGeom>
        </p:spPr>
      </p:pic>
    </p:spTree>
    <p:extLst>
      <p:ext uri="{BB962C8B-B14F-4D97-AF65-F5344CB8AC3E}">
        <p14:creationId xmlns:p14="http://schemas.microsoft.com/office/powerpoint/2010/main" val="183452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AI </a:t>
            </a:r>
            <a:r>
              <a:rPr lang="nl-BE" dirty="0" err="1" smtClean="0"/>
              <a:t>for</a:t>
            </a:r>
            <a:r>
              <a:rPr lang="nl-BE" dirty="0" smtClean="0"/>
              <a:t> single </a:t>
            </a:r>
            <a:r>
              <a:rPr lang="nl-BE" dirty="0" err="1" smtClean="0"/>
              <a:t>sperm</a:t>
            </a:r>
            <a:r>
              <a:rPr lang="nl-BE" dirty="0" smtClean="0"/>
              <a:t> </a:t>
            </a:r>
            <a:r>
              <a:rPr lang="nl-BE" dirty="0" err="1" smtClean="0"/>
              <a:t>selection</a:t>
            </a:r>
            <a:endParaRPr lang="nl-BE" dirty="0"/>
          </a:p>
        </p:txBody>
      </p:sp>
      <p:sp>
        <p:nvSpPr>
          <p:cNvPr id="3" name="Content Placeholder 2"/>
          <p:cNvSpPr>
            <a:spLocks noGrp="1"/>
          </p:cNvSpPr>
          <p:nvPr>
            <p:ph idx="1"/>
          </p:nvPr>
        </p:nvSpPr>
        <p:spPr>
          <a:xfrm>
            <a:off x="1216660" y="2060575"/>
            <a:ext cx="10200640" cy="4216400"/>
          </a:xfrm>
        </p:spPr>
        <p:txBody>
          <a:bodyPr/>
          <a:lstStyle/>
          <a:p>
            <a:pPr>
              <a:spcAft>
                <a:spcPts val="600"/>
              </a:spcAft>
            </a:pPr>
            <a:r>
              <a:rPr lang="nl-BE" dirty="0" smtClean="0"/>
              <a:t>CASA has </a:t>
            </a:r>
            <a:r>
              <a:rPr lang="nl-BE" dirty="0" err="1" smtClean="0"/>
              <a:t>become</a:t>
            </a:r>
            <a:r>
              <a:rPr lang="nl-BE" dirty="0" smtClean="0"/>
              <a:t> standard </a:t>
            </a:r>
            <a:r>
              <a:rPr lang="nl-BE" dirty="0" err="1" smtClean="0"/>
              <a:t>for</a:t>
            </a:r>
            <a:r>
              <a:rPr lang="nl-BE" dirty="0" smtClean="0"/>
              <a:t> </a:t>
            </a:r>
            <a:r>
              <a:rPr lang="nl-BE" dirty="0" err="1" smtClean="0"/>
              <a:t>semen</a:t>
            </a:r>
            <a:r>
              <a:rPr lang="nl-BE" dirty="0" smtClean="0"/>
              <a:t> analysis in </a:t>
            </a:r>
            <a:r>
              <a:rPr lang="nl-BE" dirty="0" err="1" smtClean="0"/>
              <a:t>several</a:t>
            </a:r>
            <a:r>
              <a:rPr lang="nl-BE" dirty="0" smtClean="0"/>
              <a:t> IVF </a:t>
            </a:r>
            <a:r>
              <a:rPr lang="nl-BE" dirty="0" err="1" smtClean="0"/>
              <a:t>clinics</a:t>
            </a:r>
            <a:endParaRPr lang="nl-BE" dirty="0" smtClean="0"/>
          </a:p>
          <a:p>
            <a:pPr>
              <a:spcAft>
                <a:spcPts val="600"/>
              </a:spcAft>
            </a:pPr>
            <a:r>
              <a:rPr lang="nl-BE" dirty="0" err="1" smtClean="0"/>
              <a:t>Selection</a:t>
            </a:r>
            <a:r>
              <a:rPr lang="nl-BE" dirty="0" smtClean="0"/>
              <a:t> of a single </a:t>
            </a:r>
            <a:r>
              <a:rPr lang="nl-BE" dirty="0" err="1" smtClean="0"/>
              <a:t>sperm</a:t>
            </a:r>
            <a:r>
              <a:rPr lang="nl-BE" dirty="0" smtClean="0"/>
              <a:t> </a:t>
            </a:r>
            <a:r>
              <a:rPr lang="nl-BE" dirty="0" err="1" smtClean="0"/>
              <a:t>for</a:t>
            </a:r>
            <a:r>
              <a:rPr lang="nl-BE" dirty="0" smtClean="0"/>
              <a:t> ICSI is operator-</a:t>
            </a:r>
            <a:r>
              <a:rPr lang="nl-BE" dirty="0" err="1" smtClean="0"/>
              <a:t>dependent</a:t>
            </a:r>
            <a:r>
              <a:rPr lang="nl-BE" dirty="0" smtClean="0"/>
              <a:t> </a:t>
            </a:r>
            <a:r>
              <a:rPr lang="nl-BE" dirty="0" err="1" smtClean="0"/>
              <a:t>and</a:t>
            </a:r>
            <a:r>
              <a:rPr lang="nl-BE" dirty="0" smtClean="0"/>
              <a:t> </a:t>
            </a:r>
            <a:r>
              <a:rPr lang="nl-BE" dirty="0" err="1" smtClean="0"/>
              <a:t>subjective</a:t>
            </a:r>
            <a:endParaRPr lang="nl-BE" dirty="0" smtClean="0"/>
          </a:p>
          <a:p>
            <a:pPr>
              <a:spcAft>
                <a:spcPts val="600"/>
              </a:spcAft>
            </a:pPr>
            <a:r>
              <a:rPr lang="nl-BE" dirty="0" smtClean="0"/>
              <a:t>Advances in development of DL </a:t>
            </a:r>
            <a:r>
              <a:rPr lang="nl-BE" dirty="0" err="1" smtClean="0"/>
              <a:t>algorithms</a:t>
            </a:r>
            <a:r>
              <a:rPr lang="nl-BE" dirty="0" smtClean="0"/>
              <a:t> </a:t>
            </a:r>
            <a:r>
              <a:rPr lang="nl-BE" dirty="0" err="1" smtClean="0"/>
              <a:t>that</a:t>
            </a:r>
            <a:r>
              <a:rPr lang="nl-BE" dirty="0" smtClean="0"/>
              <a:t> track </a:t>
            </a:r>
            <a:r>
              <a:rPr lang="nl-BE" dirty="0" err="1" smtClean="0"/>
              <a:t>and</a:t>
            </a:r>
            <a:r>
              <a:rPr lang="nl-BE" dirty="0" smtClean="0"/>
              <a:t> rank </a:t>
            </a:r>
            <a:r>
              <a:rPr lang="nl-BE" dirty="0" err="1" smtClean="0"/>
              <a:t>individual</a:t>
            </a:r>
            <a:r>
              <a:rPr lang="nl-BE" dirty="0" smtClean="0"/>
              <a:t> </a:t>
            </a:r>
            <a:r>
              <a:rPr lang="nl-BE" dirty="0" err="1" smtClean="0"/>
              <a:t>sperm</a:t>
            </a:r>
            <a:r>
              <a:rPr lang="nl-BE" dirty="0" smtClean="0"/>
              <a:t> in real-time </a:t>
            </a:r>
            <a:endParaRPr lang="nl-BE" dirty="0"/>
          </a:p>
          <a:p>
            <a:pPr lvl="1">
              <a:spcAft>
                <a:spcPts val="600"/>
              </a:spcAft>
            </a:pPr>
            <a:r>
              <a:rPr lang="nl-BE" dirty="0" err="1"/>
              <a:t>S</a:t>
            </a:r>
            <a:r>
              <a:rPr lang="nl-BE" dirty="0" err="1" smtClean="0"/>
              <a:t>imultaneously</a:t>
            </a:r>
            <a:r>
              <a:rPr lang="nl-BE" dirty="0" smtClean="0"/>
              <a:t> track single </a:t>
            </a:r>
            <a:r>
              <a:rPr lang="nl-BE" dirty="0" err="1" smtClean="0"/>
              <a:t>sperm</a:t>
            </a:r>
            <a:r>
              <a:rPr lang="nl-BE" dirty="0" smtClean="0"/>
              <a:t> </a:t>
            </a:r>
            <a:r>
              <a:rPr lang="nl-BE" dirty="0" err="1" smtClean="0"/>
              <a:t>and</a:t>
            </a:r>
            <a:r>
              <a:rPr lang="nl-BE" dirty="0" smtClean="0"/>
              <a:t> </a:t>
            </a:r>
            <a:r>
              <a:rPr lang="nl-BE" dirty="0" err="1" smtClean="0"/>
              <a:t>perform</a:t>
            </a:r>
            <a:r>
              <a:rPr lang="nl-BE" dirty="0" smtClean="0"/>
              <a:t> </a:t>
            </a:r>
            <a:r>
              <a:rPr lang="nl-BE" dirty="0" err="1" smtClean="0"/>
              <a:t>morphological</a:t>
            </a:r>
            <a:r>
              <a:rPr lang="nl-BE" dirty="0" smtClean="0"/>
              <a:t> </a:t>
            </a:r>
            <a:r>
              <a:rPr lang="nl-BE" dirty="0" err="1" smtClean="0"/>
              <a:t>evaluation</a:t>
            </a:r>
            <a:r>
              <a:rPr lang="nl-BE" dirty="0" smtClean="0"/>
              <a:t> - </a:t>
            </a:r>
            <a:r>
              <a:rPr lang="nl-BE" i="1" dirty="0" smtClean="0"/>
              <a:t>Sato et al. 2022</a:t>
            </a:r>
          </a:p>
          <a:p>
            <a:pPr lvl="1"/>
            <a:r>
              <a:rPr lang="nl-BE" dirty="0" err="1" smtClean="0"/>
              <a:t>Sperm</a:t>
            </a:r>
            <a:r>
              <a:rPr lang="nl-BE" dirty="0" smtClean="0"/>
              <a:t> ID (</a:t>
            </a:r>
            <a:r>
              <a:rPr lang="nl-BE" dirty="0" err="1" smtClean="0"/>
              <a:t>SiD</a:t>
            </a:r>
            <a:r>
              <a:rPr lang="nl-BE" dirty="0" smtClean="0"/>
              <a:t>) </a:t>
            </a:r>
            <a:r>
              <a:rPr lang="nl-BE" dirty="0" err="1" smtClean="0"/>
              <a:t>to</a:t>
            </a:r>
            <a:r>
              <a:rPr lang="nl-BE" dirty="0" smtClean="0"/>
              <a:t> </a:t>
            </a:r>
            <a:r>
              <a:rPr lang="nl-BE" dirty="0" err="1" smtClean="0"/>
              <a:t>evaluate</a:t>
            </a:r>
            <a:r>
              <a:rPr lang="nl-BE" dirty="0" smtClean="0"/>
              <a:t> different </a:t>
            </a:r>
            <a:r>
              <a:rPr lang="nl-BE" dirty="0" err="1" smtClean="0"/>
              <a:t>realtime</a:t>
            </a:r>
            <a:r>
              <a:rPr lang="nl-BE" dirty="0" smtClean="0"/>
              <a:t> </a:t>
            </a:r>
            <a:r>
              <a:rPr lang="nl-BE" dirty="0" err="1" smtClean="0"/>
              <a:t>kinematic</a:t>
            </a:r>
            <a:r>
              <a:rPr lang="nl-BE" dirty="0" smtClean="0"/>
              <a:t> parameters of </a:t>
            </a:r>
            <a:r>
              <a:rPr lang="nl-BE" dirty="0" err="1" smtClean="0"/>
              <a:t>individual</a:t>
            </a:r>
            <a:r>
              <a:rPr lang="nl-BE" dirty="0" smtClean="0"/>
              <a:t> </a:t>
            </a:r>
            <a:r>
              <a:rPr lang="nl-BE" dirty="0" err="1" smtClean="0"/>
              <a:t>sperm</a:t>
            </a:r>
            <a:r>
              <a:rPr lang="nl-BE" dirty="0" smtClean="0"/>
              <a:t> - </a:t>
            </a:r>
            <a:r>
              <a:rPr lang="nl-BE" i="1" dirty="0" err="1" smtClean="0"/>
              <a:t>Mendizabal-Ruiz</a:t>
            </a:r>
            <a:r>
              <a:rPr lang="nl-BE" i="1" dirty="0" smtClean="0"/>
              <a:t> et al. 2022</a:t>
            </a:r>
            <a:br>
              <a:rPr lang="nl-BE" i="1" dirty="0" smtClean="0"/>
            </a:br>
            <a:r>
              <a:rPr lang="nl-BE" dirty="0" smtClean="0"/>
              <a:t>The </a:t>
            </a:r>
            <a:r>
              <a:rPr lang="nl-BE" dirty="0" err="1" smtClean="0"/>
              <a:t>predicted</a:t>
            </a:r>
            <a:r>
              <a:rPr lang="nl-BE" dirty="0" smtClean="0"/>
              <a:t> </a:t>
            </a:r>
            <a:r>
              <a:rPr lang="nl-BE" dirty="0" err="1" smtClean="0"/>
              <a:t>SiD</a:t>
            </a:r>
            <a:r>
              <a:rPr lang="nl-BE" dirty="0" smtClean="0"/>
              <a:t> scores </a:t>
            </a:r>
            <a:r>
              <a:rPr lang="nl-BE" dirty="0" err="1" smtClean="0"/>
              <a:t>were</a:t>
            </a:r>
            <a:r>
              <a:rPr lang="nl-BE" dirty="0" smtClean="0"/>
              <a:t> </a:t>
            </a:r>
            <a:r>
              <a:rPr lang="nl-BE" dirty="0" err="1" smtClean="0"/>
              <a:t>higher</a:t>
            </a:r>
            <a:r>
              <a:rPr lang="nl-BE" dirty="0" smtClean="0"/>
              <a:t> </a:t>
            </a:r>
            <a:r>
              <a:rPr lang="nl-BE" dirty="0" err="1" smtClean="0"/>
              <a:t>for</a:t>
            </a:r>
            <a:r>
              <a:rPr lang="nl-BE" dirty="0" smtClean="0"/>
              <a:t> </a:t>
            </a:r>
            <a:r>
              <a:rPr lang="nl-BE" dirty="0" err="1" smtClean="0"/>
              <a:t>injected</a:t>
            </a:r>
            <a:r>
              <a:rPr lang="nl-BE" dirty="0" smtClean="0"/>
              <a:t> </a:t>
            </a:r>
            <a:r>
              <a:rPr lang="nl-BE" dirty="0" err="1" smtClean="0"/>
              <a:t>sperm</a:t>
            </a:r>
            <a:r>
              <a:rPr lang="nl-BE" dirty="0" smtClean="0"/>
              <a:t> </a:t>
            </a:r>
            <a:r>
              <a:rPr lang="nl-BE" dirty="0" err="1" smtClean="0"/>
              <a:t>that</a:t>
            </a:r>
            <a:r>
              <a:rPr lang="nl-BE" dirty="0" smtClean="0"/>
              <a:t> </a:t>
            </a:r>
            <a:r>
              <a:rPr lang="nl-BE" dirty="0" err="1" smtClean="0"/>
              <a:t>resulted</a:t>
            </a:r>
            <a:r>
              <a:rPr lang="nl-BE" dirty="0" smtClean="0"/>
              <a:t> in </a:t>
            </a:r>
            <a:r>
              <a:rPr lang="nl-BE" dirty="0" err="1" smtClean="0"/>
              <a:t>normal</a:t>
            </a:r>
            <a:r>
              <a:rPr lang="nl-BE" dirty="0" smtClean="0"/>
              <a:t> </a:t>
            </a:r>
            <a:r>
              <a:rPr lang="nl-BE" dirty="0" err="1" smtClean="0"/>
              <a:t>fertilization</a:t>
            </a:r>
            <a:r>
              <a:rPr lang="nl-BE" dirty="0" smtClean="0"/>
              <a:t> </a:t>
            </a:r>
            <a:r>
              <a:rPr lang="nl-BE" dirty="0" err="1" smtClean="0"/>
              <a:t>and</a:t>
            </a:r>
            <a:r>
              <a:rPr lang="nl-BE" dirty="0" smtClean="0"/>
              <a:t> </a:t>
            </a:r>
            <a:r>
              <a:rPr lang="nl-BE" dirty="0" err="1" smtClean="0"/>
              <a:t>blastocyst</a:t>
            </a:r>
            <a:r>
              <a:rPr lang="nl-BE" dirty="0" smtClean="0"/>
              <a:t> </a:t>
            </a:r>
            <a:r>
              <a:rPr lang="nl-BE" dirty="0" err="1" smtClean="0"/>
              <a:t>formation</a:t>
            </a:r>
            <a:endParaRPr lang="nl-BE" dirty="0" smtClean="0"/>
          </a:p>
        </p:txBody>
      </p:sp>
      <p:pic>
        <p:nvPicPr>
          <p:cNvPr id="4" name="Picture 3"/>
          <p:cNvPicPr>
            <a:picLocks noChangeAspect="1"/>
          </p:cNvPicPr>
          <p:nvPr/>
        </p:nvPicPr>
        <p:blipFill>
          <a:blip r:embed="rId3"/>
          <a:stretch>
            <a:fillRect/>
          </a:stretch>
        </p:blipFill>
        <p:spPr>
          <a:xfrm>
            <a:off x="7466849" y="5000625"/>
            <a:ext cx="3590925" cy="1276350"/>
          </a:xfrm>
          <a:prstGeom prst="rect">
            <a:avLst/>
          </a:prstGeom>
          <a:ln>
            <a:solidFill>
              <a:srgbClr val="002060"/>
            </a:solidFill>
          </a:ln>
        </p:spPr>
      </p:pic>
    </p:spTree>
    <p:extLst>
      <p:ext uri="{BB962C8B-B14F-4D97-AF65-F5344CB8AC3E}">
        <p14:creationId xmlns:p14="http://schemas.microsoft.com/office/powerpoint/2010/main" val="66503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803775" y="3252567"/>
            <a:ext cx="5394325" cy="2738657"/>
          </a:xfrm>
          <a:prstGeom prst="rect">
            <a:avLst/>
          </a:prstGeom>
        </p:spPr>
      </p:pic>
      <p:sp>
        <p:nvSpPr>
          <p:cNvPr id="2" name="Title 1"/>
          <p:cNvSpPr>
            <a:spLocks noGrp="1"/>
          </p:cNvSpPr>
          <p:nvPr>
            <p:ph type="title"/>
          </p:nvPr>
        </p:nvSpPr>
        <p:spPr/>
        <p:txBody>
          <a:bodyPr/>
          <a:lstStyle/>
          <a:p>
            <a:r>
              <a:rPr lang="nl-BE" dirty="0" smtClean="0"/>
              <a:t>AI </a:t>
            </a:r>
            <a:r>
              <a:rPr lang="nl-BE" dirty="0" err="1" smtClean="0"/>
              <a:t>for</a:t>
            </a:r>
            <a:r>
              <a:rPr lang="nl-BE" dirty="0" smtClean="0"/>
              <a:t> single </a:t>
            </a:r>
            <a:r>
              <a:rPr lang="nl-BE" dirty="0" err="1" smtClean="0"/>
              <a:t>sperm</a:t>
            </a:r>
            <a:r>
              <a:rPr lang="nl-BE" dirty="0" smtClean="0"/>
              <a:t> </a:t>
            </a:r>
            <a:r>
              <a:rPr lang="nl-BE" dirty="0" err="1" smtClean="0"/>
              <a:t>selection</a:t>
            </a:r>
            <a:endParaRPr lang="nl-BE" dirty="0"/>
          </a:p>
        </p:txBody>
      </p:sp>
      <p:sp>
        <p:nvSpPr>
          <p:cNvPr id="3" name="Content Placeholder 2"/>
          <p:cNvSpPr>
            <a:spLocks noGrp="1"/>
          </p:cNvSpPr>
          <p:nvPr>
            <p:ph idx="1"/>
          </p:nvPr>
        </p:nvSpPr>
        <p:spPr>
          <a:xfrm>
            <a:off x="1280160" y="2019300"/>
            <a:ext cx="9705340" cy="2705100"/>
          </a:xfrm>
        </p:spPr>
        <p:txBody>
          <a:bodyPr>
            <a:normAutofit/>
          </a:bodyPr>
          <a:lstStyle/>
          <a:p>
            <a:pPr>
              <a:spcAft>
                <a:spcPts val="600"/>
              </a:spcAft>
            </a:pPr>
            <a:r>
              <a:rPr lang="nl-BE" dirty="0" smtClean="0"/>
              <a:t>DL </a:t>
            </a:r>
            <a:r>
              <a:rPr lang="nl-BE" dirty="0" err="1" smtClean="0"/>
              <a:t>algorithm</a:t>
            </a:r>
            <a:r>
              <a:rPr lang="nl-BE" dirty="0" smtClean="0"/>
              <a:t> </a:t>
            </a:r>
            <a:r>
              <a:rPr lang="nl-BE" dirty="0" err="1" smtClean="0"/>
              <a:t>that</a:t>
            </a:r>
            <a:r>
              <a:rPr lang="nl-BE" dirty="0" smtClean="0"/>
              <a:t> </a:t>
            </a:r>
            <a:r>
              <a:rPr lang="nl-BE" dirty="0" err="1" smtClean="0"/>
              <a:t>can</a:t>
            </a:r>
            <a:r>
              <a:rPr lang="nl-BE" dirty="0" smtClean="0"/>
              <a:t> </a:t>
            </a:r>
            <a:r>
              <a:rPr lang="nl-BE" dirty="0" err="1" smtClean="0"/>
              <a:t>predict</a:t>
            </a:r>
            <a:r>
              <a:rPr lang="nl-BE" dirty="0" smtClean="0"/>
              <a:t> </a:t>
            </a:r>
            <a:r>
              <a:rPr lang="nl-BE" dirty="0" err="1" smtClean="0"/>
              <a:t>the</a:t>
            </a:r>
            <a:r>
              <a:rPr lang="nl-BE" dirty="0" smtClean="0"/>
              <a:t> DNA </a:t>
            </a:r>
            <a:r>
              <a:rPr lang="nl-BE" dirty="0" err="1" smtClean="0"/>
              <a:t>fragmentation</a:t>
            </a:r>
            <a:r>
              <a:rPr lang="nl-BE" dirty="0" smtClean="0"/>
              <a:t> of </a:t>
            </a:r>
            <a:r>
              <a:rPr lang="nl-BE" dirty="0" err="1" smtClean="0"/>
              <a:t>individual</a:t>
            </a:r>
            <a:r>
              <a:rPr lang="nl-BE" dirty="0" smtClean="0"/>
              <a:t> </a:t>
            </a:r>
            <a:r>
              <a:rPr lang="nl-BE" dirty="0" err="1" smtClean="0"/>
              <a:t>sperm</a:t>
            </a:r>
            <a:r>
              <a:rPr lang="nl-BE" dirty="0" smtClean="0"/>
              <a:t> </a:t>
            </a:r>
            <a:r>
              <a:rPr lang="nl-BE" dirty="0" err="1" smtClean="0"/>
              <a:t>from</a:t>
            </a:r>
            <a:r>
              <a:rPr lang="nl-BE" dirty="0" smtClean="0"/>
              <a:t> </a:t>
            </a:r>
            <a:r>
              <a:rPr lang="nl-BE" dirty="0" err="1" smtClean="0"/>
              <a:t>bright</a:t>
            </a:r>
            <a:r>
              <a:rPr lang="nl-BE" dirty="0" smtClean="0"/>
              <a:t>-field images - </a:t>
            </a:r>
            <a:r>
              <a:rPr lang="nl-BE" sz="1600" i="1" dirty="0" err="1" smtClean="0"/>
              <a:t>McCallum</a:t>
            </a:r>
            <a:r>
              <a:rPr lang="nl-BE" sz="1600" i="1" dirty="0" smtClean="0"/>
              <a:t> et al. 2019</a:t>
            </a:r>
          </a:p>
          <a:p>
            <a:r>
              <a:rPr lang="nl-BE" dirty="0" err="1"/>
              <a:t>Implementation</a:t>
            </a:r>
            <a:r>
              <a:rPr lang="nl-BE" dirty="0"/>
              <a:t> of DL </a:t>
            </a:r>
            <a:r>
              <a:rPr lang="nl-BE" dirty="0" err="1"/>
              <a:t>models</a:t>
            </a:r>
            <a:r>
              <a:rPr lang="nl-BE" dirty="0"/>
              <a:t> </a:t>
            </a:r>
            <a:r>
              <a:rPr lang="nl-BE" dirty="0" err="1"/>
              <a:t>can</a:t>
            </a:r>
            <a:r>
              <a:rPr lang="nl-BE" dirty="0"/>
              <a:t> assist </a:t>
            </a:r>
            <a:r>
              <a:rPr lang="nl-BE" dirty="0" err="1"/>
              <a:t>embryologists</a:t>
            </a:r>
            <a:r>
              <a:rPr lang="nl-BE" dirty="0"/>
              <a:t> </a:t>
            </a:r>
            <a:r>
              <a:rPr lang="nl-BE" dirty="0" err="1"/>
              <a:t>to</a:t>
            </a:r>
            <a:r>
              <a:rPr lang="nl-BE" dirty="0"/>
              <a:t> </a:t>
            </a:r>
            <a:r>
              <a:rPr lang="nl-BE" dirty="0" err="1"/>
              <a:t>choose</a:t>
            </a:r>
            <a:r>
              <a:rPr lang="nl-BE" dirty="0"/>
              <a:t> </a:t>
            </a:r>
            <a:r>
              <a:rPr lang="nl-BE" dirty="0" err="1"/>
              <a:t>the</a:t>
            </a:r>
            <a:r>
              <a:rPr lang="nl-BE" dirty="0"/>
              <a:t> best </a:t>
            </a:r>
            <a:r>
              <a:rPr lang="nl-BE" dirty="0" err="1"/>
              <a:t>sperm</a:t>
            </a:r>
            <a:r>
              <a:rPr lang="nl-BE" dirty="0"/>
              <a:t> </a:t>
            </a:r>
            <a:r>
              <a:rPr lang="nl-BE" dirty="0" err="1"/>
              <a:t>for</a:t>
            </a:r>
            <a:r>
              <a:rPr lang="nl-BE" dirty="0"/>
              <a:t> ICSI</a:t>
            </a:r>
          </a:p>
          <a:p>
            <a:endParaRPr lang="nl-BE" dirty="0" smtClean="0"/>
          </a:p>
          <a:p>
            <a:pPr>
              <a:spcAft>
                <a:spcPts val="600"/>
              </a:spcAft>
            </a:pPr>
            <a:r>
              <a:rPr lang="nl-BE" dirty="0"/>
              <a:t>T</a:t>
            </a:r>
            <a:r>
              <a:rPr lang="nl-BE" dirty="0" smtClean="0"/>
              <a:t>hese </a:t>
            </a:r>
            <a:r>
              <a:rPr lang="nl-BE" dirty="0" err="1" smtClean="0"/>
              <a:t>models</a:t>
            </a:r>
            <a:r>
              <a:rPr lang="nl-BE" dirty="0" smtClean="0"/>
              <a:t> </a:t>
            </a:r>
            <a:r>
              <a:rPr lang="nl-BE" dirty="0" err="1" smtClean="0"/>
              <a:t>require</a:t>
            </a:r>
            <a:r>
              <a:rPr lang="nl-BE" dirty="0" smtClean="0"/>
              <a:t> </a:t>
            </a:r>
            <a:r>
              <a:rPr lang="nl-BE" dirty="0" err="1" smtClean="0"/>
              <a:t>further</a:t>
            </a:r>
            <a:r>
              <a:rPr lang="nl-BE" dirty="0" smtClean="0"/>
              <a:t> </a:t>
            </a:r>
            <a:r>
              <a:rPr lang="nl-BE" dirty="0" err="1" smtClean="0"/>
              <a:t>investigation</a:t>
            </a:r>
            <a:r>
              <a:rPr lang="nl-BE" dirty="0" smtClean="0"/>
              <a:t> </a:t>
            </a:r>
            <a:r>
              <a:rPr lang="nl-BE" dirty="0" err="1" smtClean="0"/>
              <a:t>and</a:t>
            </a:r>
            <a:r>
              <a:rPr lang="nl-BE" dirty="0" smtClean="0"/>
              <a:t> </a:t>
            </a:r>
            <a:r>
              <a:rPr lang="nl-BE" dirty="0" err="1" smtClean="0"/>
              <a:t>clinical</a:t>
            </a:r>
            <a:r>
              <a:rPr lang="nl-BE" dirty="0" smtClean="0"/>
              <a:t> </a:t>
            </a:r>
            <a:r>
              <a:rPr lang="nl-BE" dirty="0"/>
              <a:t>benefits </a:t>
            </a:r>
            <a:r>
              <a:rPr lang="nl-BE" dirty="0" err="1"/>
              <a:t>need</a:t>
            </a:r>
            <a:r>
              <a:rPr lang="nl-BE" dirty="0"/>
              <a:t> </a:t>
            </a:r>
            <a:r>
              <a:rPr lang="nl-BE" dirty="0" err="1"/>
              <a:t>to</a:t>
            </a:r>
            <a:r>
              <a:rPr lang="nl-BE" dirty="0"/>
              <a:t> </a:t>
            </a:r>
            <a:r>
              <a:rPr lang="nl-BE" dirty="0" err="1"/>
              <a:t>be</a:t>
            </a:r>
            <a:r>
              <a:rPr lang="nl-BE" dirty="0"/>
              <a:t> </a:t>
            </a:r>
            <a:r>
              <a:rPr lang="nl-BE" dirty="0" err="1" smtClean="0"/>
              <a:t>established</a:t>
            </a:r>
            <a:endParaRPr lang="nl-BE" i="1" dirty="0"/>
          </a:p>
          <a:p>
            <a:pPr marL="0" indent="0">
              <a:buNone/>
            </a:pPr>
            <a:endParaRPr lang="nl-BE" dirty="0" smtClean="0"/>
          </a:p>
          <a:p>
            <a:endParaRPr lang="nl-BE" dirty="0"/>
          </a:p>
        </p:txBody>
      </p:sp>
    </p:spTree>
    <p:extLst>
      <p:ext uri="{BB962C8B-B14F-4D97-AF65-F5344CB8AC3E}">
        <p14:creationId xmlns:p14="http://schemas.microsoft.com/office/powerpoint/2010/main" val="327567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AI </a:t>
            </a:r>
            <a:r>
              <a:rPr lang="nl-BE" dirty="0" err="1" smtClean="0"/>
              <a:t>for</a:t>
            </a:r>
            <a:r>
              <a:rPr lang="nl-BE" dirty="0" smtClean="0"/>
              <a:t> </a:t>
            </a:r>
            <a:r>
              <a:rPr lang="nl-BE" dirty="0" err="1" smtClean="0"/>
              <a:t>ploidy</a:t>
            </a:r>
            <a:r>
              <a:rPr lang="nl-BE" dirty="0" smtClean="0"/>
              <a:t> </a:t>
            </a:r>
            <a:r>
              <a:rPr lang="nl-BE" dirty="0" err="1" smtClean="0"/>
              <a:t>prediction</a:t>
            </a:r>
            <a:endParaRPr lang="nl-BE" dirty="0"/>
          </a:p>
        </p:txBody>
      </p:sp>
      <p:sp>
        <p:nvSpPr>
          <p:cNvPr id="3" name="Content Placeholder 2"/>
          <p:cNvSpPr>
            <a:spLocks noGrp="1"/>
          </p:cNvSpPr>
          <p:nvPr>
            <p:ph idx="1"/>
          </p:nvPr>
        </p:nvSpPr>
        <p:spPr>
          <a:xfrm>
            <a:off x="1422400" y="1676400"/>
            <a:ext cx="9779000" cy="4508500"/>
          </a:xfrm>
        </p:spPr>
        <p:txBody>
          <a:bodyPr/>
          <a:lstStyle/>
          <a:p>
            <a:pPr>
              <a:spcAft>
                <a:spcPts val="600"/>
              </a:spcAft>
            </a:pPr>
            <a:r>
              <a:rPr lang="nl-BE" dirty="0" smtClean="0"/>
              <a:t>Development of a DL model </a:t>
            </a:r>
            <a:r>
              <a:rPr lang="nl-BE" dirty="0" err="1" smtClean="0"/>
              <a:t>for</a:t>
            </a:r>
            <a:r>
              <a:rPr lang="nl-BE" dirty="0" smtClean="0"/>
              <a:t> </a:t>
            </a:r>
            <a:r>
              <a:rPr lang="nl-BE" dirty="0" err="1" smtClean="0"/>
              <a:t>recognition</a:t>
            </a:r>
            <a:r>
              <a:rPr lang="nl-BE" dirty="0" smtClean="0"/>
              <a:t> of </a:t>
            </a:r>
            <a:r>
              <a:rPr lang="nl-BE" dirty="0" err="1" smtClean="0"/>
              <a:t>ploidy</a:t>
            </a:r>
            <a:r>
              <a:rPr lang="nl-BE" dirty="0" smtClean="0"/>
              <a:t> status  </a:t>
            </a:r>
            <a:r>
              <a:rPr lang="nl-BE" dirty="0" err="1" smtClean="0"/>
              <a:t>using</a:t>
            </a:r>
            <a:r>
              <a:rPr lang="nl-BE" dirty="0" smtClean="0"/>
              <a:t> TL </a:t>
            </a:r>
          </a:p>
          <a:p>
            <a:pPr marL="0" indent="0">
              <a:spcAft>
                <a:spcPts val="600"/>
              </a:spcAft>
              <a:buNone/>
            </a:pPr>
            <a:r>
              <a:rPr lang="nl-BE" sz="1600" i="1" dirty="0"/>
              <a:t>	</a:t>
            </a:r>
            <a:r>
              <a:rPr lang="nl-BE" sz="1600" i="1" dirty="0" smtClean="0"/>
              <a:t>Lee et al. 2021</a:t>
            </a:r>
          </a:p>
          <a:p>
            <a:r>
              <a:rPr lang="nl-BE" dirty="0" smtClean="0"/>
              <a:t>Different ML </a:t>
            </a:r>
            <a:r>
              <a:rPr lang="nl-BE" dirty="0" err="1" smtClean="0"/>
              <a:t>algoritms</a:t>
            </a:r>
            <a:r>
              <a:rPr lang="nl-BE" dirty="0" smtClean="0"/>
              <a:t> </a:t>
            </a:r>
            <a:r>
              <a:rPr lang="nl-BE" dirty="0" err="1" smtClean="0"/>
              <a:t>for</a:t>
            </a:r>
            <a:r>
              <a:rPr lang="nl-BE" dirty="0" smtClean="0"/>
              <a:t> </a:t>
            </a:r>
            <a:r>
              <a:rPr lang="nl-BE" dirty="0" err="1" smtClean="0"/>
              <a:t>prediction</a:t>
            </a:r>
            <a:r>
              <a:rPr lang="nl-BE" dirty="0" smtClean="0"/>
              <a:t> of </a:t>
            </a:r>
            <a:r>
              <a:rPr lang="nl-BE" dirty="0" err="1" smtClean="0"/>
              <a:t>euploidy</a:t>
            </a:r>
            <a:r>
              <a:rPr lang="nl-BE" dirty="0"/>
              <a:t> </a:t>
            </a:r>
            <a:r>
              <a:rPr lang="nl-BE" dirty="0" err="1" smtClean="0"/>
              <a:t>including</a:t>
            </a:r>
            <a:r>
              <a:rPr lang="nl-BE" dirty="0" smtClean="0"/>
              <a:t> </a:t>
            </a:r>
            <a:r>
              <a:rPr lang="nl-BE" dirty="0" err="1" smtClean="0"/>
              <a:t>demographic</a:t>
            </a:r>
            <a:r>
              <a:rPr lang="nl-BE" dirty="0" smtClean="0"/>
              <a:t>, </a:t>
            </a:r>
            <a:r>
              <a:rPr lang="nl-BE" dirty="0" err="1" smtClean="0"/>
              <a:t>clinical</a:t>
            </a:r>
            <a:r>
              <a:rPr lang="nl-BE" dirty="0" smtClean="0"/>
              <a:t>, </a:t>
            </a:r>
            <a:r>
              <a:rPr lang="nl-BE" dirty="0" err="1" smtClean="0"/>
              <a:t>morphokinetic</a:t>
            </a:r>
            <a:r>
              <a:rPr lang="nl-BE" dirty="0" smtClean="0"/>
              <a:t> </a:t>
            </a:r>
            <a:r>
              <a:rPr lang="nl-BE" dirty="0" err="1" smtClean="0"/>
              <a:t>and</a:t>
            </a:r>
            <a:r>
              <a:rPr lang="nl-BE" dirty="0" smtClean="0"/>
              <a:t> embryo development </a:t>
            </a:r>
            <a:r>
              <a:rPr lang="nl-BE" dirty="0" err="1" smtClean="0"/>
              <a:t>characteristics</a:t>
            </a:r>
            <a:endParaRPr lang="nl-BE" dirty="0" smtClean="0"/>
          </a:p>
          <a:p>
            <a:pPr marL="0" indent="0">
              <a:spcAft>
                <a:spcPts val="600"/>
              </a:spcAft>
              <a:buNone/>
            </a:pPr>
            <a:r>
              <a:rPr lang="nl-BE" i="1" dirty="0" smtClean="0"/>
              <a:t>	</a:t>
            </a:r>
            <a:r>
              <a:rPr lang="nl-BE" sz="1600" i="1" dirty="0" smtClean="0"/>
              <a:t>De </a:t>
            </a:r>
            <a:r>
              <a:rPr lang="nl-BE" sz="1600" i="1" dirty="0" err="1" smtClean="0"/>
              <a:t>Gheselle</a:t>
            </a:r>
            <a:r>
              <a:rPr lang="nl-BE" sz="1600" i="1" dirty="0" smtClean="0"/>
              <a:t> et al. 2022; </a:t>
            </a:r>
            <a:r>
              <a:rPr lang="nl-BE" sz="1600" i="1" dirty="0" err="1" smtClean="0"/>
              <a:t>Liu</a:t>
            </a:r>
            <a:r>
              <a:rPr lang="nl-BE" sz="1600" i="1" dirty="0" smtClean="0"/>
              <a:t> et al. 2022; </a:t>
            </a:r>
            <a:r>
              <a:rPr lang="nl-BE" sz="1600" i="1" dirty="0" err="1" smtClean="0"/>
              <a:t>Bamford</a:t>
            </a:r>
            <a:r>
              <a:rPr lang="nl-BE" sz="1600" i="1" dirty="0" smtClean="0"/>
              <a:t> et al. 2023; </a:t>
            </a:r>
            <a:r>
              <a:rPr lang="nl-BE" sz="1600" i="1" dirty="0" err="1" smtClean="0"/>
              <a:t>Jiang</a:t>
            </a:r>
            <a:r>
              <a:rPr lang="nl-BE" sz="1600" i="1" dirty="0" smtClean="0"/>
              <a:t> et al. 2023</a:t>
            </a:r>
          </a:p>
          <a:p>
            <a:r>
              <a:rPr lang="nl-BE" dirty="0" smtClean="0"/>
              <a:t>A </a:t>
            </a:r>
            <a:r>
              <a:rPr lang="nl-BE" dirty="0" err="1" smtClean="0"/>
              <a:t>unique</a:t>
            </a:r>
            <a:r>
              <a:rPr lang="nl-BE" dirty="0" smtClean="0"/>
              <a:t> DL model, STORK-A, </a:t>
            </a:r>
            <a:r>
              <a:rPr lang="nl-BE" dirty="0" err="1" smtClean="0"/>
              <a:t>used</a:t>
            </a:r>
            <a:r>
              <a:rPr lang="nl-BE" dirty="0" smtClean="0"/>
              <a:t> 10378 </a:t>
            </a:r>
            <a:r>
              <a:rPr lang="nl-BE" dirty="0" err="1" smtClean="0"/>
              <a:t>blastocyst</a:t>
            </a:r>
            <a:r>
              <a:rPr lang="nl-BE" dirty="0" smtClean="0"/>
              <a:t> images </a:t>
            </a:r>
            <a:r>
              <a:rPr lang="nl-BE" dirty="0" err="1" smtClean="0"/>
              <a:t>to</a:t>
            </a:r>
            <a:r>
              <a:rPr lang="nl-BE" dirty="0" smtClean="0"/>
              <a:t> </a:t>
            </a:r>
            <a:r>
              <a:rPr lang="nl-BE" dirty="0" err="1" smtClean="0"/>
              <a:t>predict</a:t>
            </a:r>
            <a:r>
              <a:rPr lang="nl-BE" dirty="0" smtClean="0"/>
              <a:t> </a:t>
            </a:r>
            <a:r>
              <a:rPr lang="nl-BE" dirty="0" err="1" smtClean="0"/>
              <a:t>also</a:t>
            </a:r>
            <a:r>
              <a:rPr lang="nl-BE" dirty="0" smtClean="0"/>
              <a:t> complex </a:t>
            </a:r>
            <a:r>
              <a:rPr lang="nl-BE" dirty="0" err="1" smtClean="0"/>
              <a:t>aneuploidy</a:t>
            </a:r>
            <a:endParaRPr lang="nl-BE" dirty="0" smtClean="0"/>
          </a:p>
          <a:p>
            <a:pPr marL="0" indent="0">
              <a:buNone/>
            </a:pPr>
            <a:r>
              <a:rPr lang="nl-BE" dirty="0" smtClean="0"/>
              <a:t>	</a:t>
            </a:r>
            <a:r>
              <a:rPr lang="nl-BE" sz="1600" i="1" dirty="0" smtClean="0"/>
              <a:t>Barnes et al. 2023</a:t>
            </a:r>
          </a:p>
          <a:p>
            <a:pPr marL="0" indent="0">
              <a:buNone/>
            </a:pPr>
            <a:endParaRPr lang="nl-BE" dirty="0"/>
          </a:p>
        </p:txBody>
      </p:sp>
      <p:pic>
        <p:nvPicPr>
          <p:cNvPr id="4" name="Picture 3"/>
          <p:cNvPicPr>
            <a:picLocks noChangeAspect="1"/>
          </p:cNvPicPr>
          <p:nvPr/>
        </p:nvPicPr>
        <p:blipFill>
          <a:blip r:embed="rId3"/>
          <a:stretch>
            <a:fillRect/>
          </a:stretch>
        </p:blipFill>
        <p:spPr>
          <a:xfrm>
            <a:off x="8280400" y="4595557"/>
            <a:ext cx="2294774" cy="1589343"/>
          </a:xfrm>
          <a:prstGeom prst="rect">
            <a:avLst/>
          </a:prstGeom>
        </p:spPr>
      </p:pic>
    </p:spTree>
    <p:extLst>
      <p:ext uri="{BB962C8B-B14F-4D97-AF65-F5344CB8AC3E}">
        <p14:creationId xmlns:p14="http://schemas.microsoft.com/office/powerpoint/2010/main" val="404944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AI </a:t>
            </a:r>
            <a:r>
              <a:rPr lang="nl-BE" dirty="0" err="1" smtClean="0"/>
              <a:t>for</a:t>
            </a:r>
            <a:r>
              <a:rPr lang="nl-BE" dirty="0" smtClean="0"/>
              <a:t> </a:t>
            </a:r>
            <a:r>
              <a:rPr lang="nl-BE" dirty="0" err="1" smtClean="0"/>
              <a:t>ploidy</a:t>
            </a:r>
            <a:r>
              <a:rPr lang="nl-BE" dirty="0" smtClean="0"/>
              <a:t> </a:t>
            </a:r>
            <a:r>
              <a:rPr lang="nl-BE" dirty="0" err="1" smtClean="0"/>
              <a:t>prediction</a:t>
            </a:r>
            <a:endParaRPr lang="nl-BE" dirty="0"/>
          </a:p>
        </p:txBody>
      </p:sp>
      <p:sp>
        <p:nvSpPr>
          <p:cNvPr id="3" name="Content Placeholder 2"/>
          <p:cNvSpPr>
            <a:spLocks noGrp="1"/>
          </p:cNvSpPr>
          <p:nvPr>
            <p:ph idx="1"/>
          </p:nvPr>
        </p:nvSpPr>
        <p:spPr>
          <a:xfrm>
            <a:off x="1270000" y="2146300"/>
            <a:ext cx="9537700" cy="4038600"/>
          </a:xfrm>
        </p:spPr>
        <p:txBody>
          <a:bodyPr/>
          <a:lstStyle/>
          <a:p>
            <a:pPr>
              <a:spcAft>
                <a:spcPts val="600"/>
              </a:spcAft>
            </a:pPr>
            <a:r>
              <a:rPr lang="nl-BE" dirty="0" err="1" smtClean="0"/>
              <a:t>However</a:t>
            </a:r>
            <a:r>
              <a:rPr lang="nl-BE" dirty="0" smtClean="0"/>
              <a:t>, </a:t>
            </a:r>
            <a:r>
              <a:rPr lang="nl-BE" dirty="0" err="1" smtClean="0"/>
              <a:t>many</a:t>
            </a:r>
            <a:r>
              <a:rPr lang="nl-BE" dirty="0" smtClean="0"/>
              <a:t> </a:t>
            </a:r>
            <a:r>
              <a:rPr lang="nl-BE" dirty="0" err="1" smtClean="0"/>
              <a:t>algorithms</a:t>
            </a:r>
            <a:r>
              <a:rPr lang="nl-BE" dirty="0" smtClean="0"/>
              <a:t> </a:t>
            </a:r>
            <a:r>
              <a:rPr lang="nl-BE" dirty="0" err="1" smtClean="0"/>
              <a:t>trained</a:t>
            </a:r>
            <a:r>
              <a:rPr lang="nl-BE" dirty="0" smtClean="0"/>
              <a:t> on </a:t>
            </a:r>
            <a:r>
              <a:rPr lang="nl-BE" dirty="0" err="1" smtClean="0"/>
              <a:t>embryos</a:t>
            </a:r>
            <a:r>
              <a:rPr lang="nl-BE" dirty="0" smtClean="0"/>
              <a:t> </a:t>
            </a:r>
            <a:r>
              <a:rPr lang="nl-BE" dirty="0" err="1" smtClean="0"/>
              <a:t>classified</a:t>
            </a:r>
            <a:r>
              <a:rPr lang="nl-BE" dirty="0" smtClean="0"/>
              <a:t> as </a:t>
            </a:r>
            <a:r>
              <a:rPr lang="nl-BE" dirty="0" err="1" smtClean="0"/>
              <a:t>either</a:t>
            </a:r>
            <a:r>
              <a:rPr lang="nl-BE" dirty="0" smtClean="0"/>
              <a:t> </a:t>
            </a:r>
            <a:r>
              <a:rPr lang="nl-BE" dirty="0" err="1" smtClean="0"/>
              <a:t>euploid</a:t>
            </a:r>
            <a:r>
              <a:rPr lang="nl-BE" dirty="0" smtClean="0"/>
              <a:t> or </a:t>
            </a:r>
            <a:r>
              <a:rPr lang="nl-BE" dirty="0" err="1" smtClean="0"/>
              <a:t>aneuploid</a:t>
            </a:r>
            <a:r>
              <a:rPr lang="nl-BE" dirty="0" smtClean="0"/>
              <a:t>  </a:t>
            </a:r>
            <a:r>
              <a:rPr lang="nl-BE" dirty="0" err="1" smtClean="0"/>
              <a:t>mask</a:t>
            </a:r>
            <a:r>
              <a:rPr lang="nl-BE" dirty="0" smtClean="0"/>
              <a:t> or </a:t>
            </a:r>
            <a:r>
              <a:rPr lang="nl-BE" dirty="0" err="1" smtClean="0"/>
              <a:t>exclude</a:t>
            </a:r>
            <a:r>
              <a:rPr lang="nl-BE" dirty="0" smtClean="0"/>
              <a:t> </a:t>
            </a:r>
            <a:r>
              <a:rPr lang="nl-BE" dirty="0" err="1" smtClean="0"/>
              <a:t>mosaic</a:t>
            </a:r>
            <a:r>
              <a:rPr lang="nl-BE" dirty="0" smtClean="0"/>
              <a:t> </a:t>
            </a:r>
            <a:r>
              <a:rPr lang="nl-BE" dirty="0" err="1" smtClean="0"/>
              <a:t>embryos</a:t>
            </a:r>
            <a:endParaRPr lang="nl-BE" dirty="0" smtClean="0"/>
          </a:p>
          <a:p>
            <a:pPr>
              <a:spcAft>
                <a:spcPts val="600"/>
              </a:spcAft>
            </a:pPr>
            <a:r>
              <a:rPr lang="nl-BE" dirty="0"/>
              <a:t>A</a:t>
            </a:r>
            <a:r>
              <a:rPr lang="nl-BE" dirty="0" smtClean="0"/>
              <a:t> </a:t>
            </a:r>
            <a:r>
              <a:rPr lang="nl-BE" dirty="0" err="1" smtClean="0"/>
              <a:t>challenge</a:t>
            </a:r>
            <a:r>
              <a:rPr lang="nl-BE" dirty="0" smtClean="0"/>
              <a:t> </a:t>
            </a:r>
            <a:r>
              <a:rPr lang="nl-BE" dirty="0" err="1" smtClean="0"/>
              <a:t>to</a:t>
            </a:r>
            <a:r>
              <a:rPr lang="nl-BE" dirty="0" smtClean="0"/>
              <a:t> </a:t>
            </a:r>
            <a:r>
              <a:rPr lang="nl-BE" dirty="0" err="1" smtClean="0"/>
              <a:t>include</a:t>
            </a:r>
            <a:r>
              <a:rPr lang="nl-BE" dirty="0" smtClean="0"/>
              <a:t> </a:t>
            </a:r>
            <a:r>
              <a:rPr lang="nl-BE" dirty="0" err="1" smtClean="0"/>
              <a:t>mosaicism</a:t>
            </a:r>
            <a:r>
              <a:rPr lang="nl-BE" dirty="0" smtClean="0"/>
              <a:t> in model training as </a:t>
            </a:r>
            <a:r>
              <a:rPr lang="nl-BE" dirty="0" err="1" smtClean="0"/>
              <a:t>mosaic</a:t>
            </a:r>
            <a:r>
              <a:rPr lang="nl-BE" dirty="0" smtClean="0"/>
              <a:t> </a:t>
            </a:r>
            <a:r>
              <a:rPr lang="nl-BE" dirty="0" err="1" smtClean="0"/>
              <a:t>embryos</a:t>
            </a:r>
            <a:r>
              <a:rPr lang="nl-BE" dirty="0" smtClean="0"/>
              <a:t> have </a:t>
            </a:r>
            <a:r>
              <a:rPr lang="nl-BE" dirty="0" err="1" smtClean="0"/>
              <a:t>reproductive</a:t>
            </a:r>
            <a:r>
              <a:rPr lang="nl-BE" dirty="0" smtClean="0"/>
              <a:t> </a:t>
            </a:r>
            <a:r>
              <a:rPr lang="nl-BE" dirty="0" err="1" smtClean="0"/>
              <a:t>potential</a:t>
            </a:r>
            <a:r>
              <a:rPr lang="nl-BE" dirty="0" smtClean="0"/>
              <a:t> – </a:t>
            </a:r>
            <a:r>
              <a:rPr lang="nl-BE" sz="1600" i="1" dirty="0" err="1" smtClean="0"/>
              <a:t>Jiang</a:t>
            </a:r>
            <a:r>
              <a:rPr lang="nl-BE" sz="1600" i="1" dirty="0" smtClean="0"/>
              <a:t> et  al. 2023</a:t>
            </a:r>
          </a:p>
          <a:p>
            <a:r>
              <a:rPr lang="nl-BE" dirty="0" err="1" smtClean="0"/>
              <a:t>Further</a:t>
            </a:r>
            <a:r>
              <a:rPr lang="nl-BE" dirty="0" smtClean="0"/>
              <a:t> research </a:t>
            </a:r>
            <a:r>
              <a:rPr lang="nl-BE" dirty="0" err="1" smtClean="0"/>
              <a:t>and</a:t>
            </a:r>
            <a:r>
              <a:rPr lang="nl-BE" dirty="0" smtClean="0"/>
              <a:t> </a:t>
            </a:r>
            <a:r>
              <a:rPr lang="nl-BE" dirty="0" err="1" smtClean="0"/>
              <a:t>validation</a:t>
            </a:r>
            <a:r>
              <a:rPr lang="nl-BE" dirty="0" smtClean="0"/>
              <a:t> </a:t>
            </a:r>
            <a:r>
              <a:rPr lang="nl-BE" dirty="0" err="1" smtClean="0"/>
              <a:t>needed</a:t>
            </a:r>
            <a:r>
              <a:rPr lang="nl-BE" dirty="0" smtClean="0"/>
              <a:t> </a:t>
            </a:r>
            <a:r>
              <a:rPr lang="nl-BE" dirty="0" err="1" smtClean="0"/>
              <a:t>to</a:t>
            </a:r>
            <a:r>
              <a:rPr lang="nl-BE" dirty="0" smtClean="0"/>
              <a:t> </a:t>
            </a:r>
            <a:r>
              <a:rPr lang="nl-BE" dirty="0" err="1" smtClean="0"/>
              <a:t>ensure</a:t>
            </a:r>
            <a:r>
              <a:rPr lang="nl-BE" dirty="0" smtClean="0"/>
              <a:t> </a:t>
            </a:r>
            <a:r>
              <a:rPr lang="nl-BE" dirty="0" err="1" smtClean="0"/>
              <a:t>the</a:t>
            </a:r>
            <a:r>
              <a:rPr lang="nl-BE" dirty="0" smtClean="0"/>
              <a:t> </a:t>
            </a:r>
            <a:r>
              <a:rPr lang="nl-BE" dirty="0" err="1" smtClean="0"/>
              <a:t>accuracy</a:t>
            </a:r>
            <a:r>
              <a:rPr lang="nl-BE" dirty="0" smtClean="0"/>
              <a:t> </a:t>
            </a:r>
            <a:r>
              <a:rPr lang="nl-BE" dirty="0" err="1" smtClean="0"/>
              <a:t>and</a:t>
            </a:r>
            <a:r>
              <a:rPr lang="nl-BE" dirty="0" smtClean="0"/>
              <a:t> </a:t>
            </a:r>
            <a:r>
              <a:rPr lang="nl-BE" dirty="0" err="1" smtClean="0"/>
              <a:t>reliability</a:t>
            </a:r>
            <a:r>
              <a:rPr lang="nl-BE" dirty="0" smtClean="0"/>
              <a:t> </a:t>
            </a:r>
            <a:br>
              <a:rPr lang="nl-BE" dirty="0" smtClean="0"/>
            </a:br>
            <a:r>
              <a:rPr lang="nl-BE" dirty="0" smtClean="0"/>
              <a:t>of </a:t>
            </a:r>
            <a:r>
              <a:rPr lang="nl-BE" dirty="0" err="1" smtClean="0"/>
              <a:t>the</a:t>
            </a:r>
            <a:r>
              <a:rPr lang="nl-BE" dirty="0" smtClean="0"/>
              <a:t> AI </a:t>
            </a:r>
            <a:r>
              <a:rPr lang="nl-BE" dirty="0" err="1" smtClean="0"/>
              <a:t>models</a:t>
            </a:r>
            <a:endParaRPr lang="nl-BE" dirty="0"/>
          </a:p>
          <a:p>
            <a:pPr marL="0" indent="0">
              <a:buNone/>
            </a:pPr>
            <a:endParaRPr lang="nl-BE" dirty="0"/>
          </a:p>
        </p:txBody>
      </p:sp>
      <p:pic>
        <p:nvPicPr>
          <p:cNvPr id="4" name="Picture 3"/>
          <p:cNvPicPr>
            <a:picLocks noChangeAspect="1"/>
          </p:cNvPicPr>
          <p:nvPr/>
        </p:nvPicPr>
        <p:blipFill>
          <a:blip r:embed="rId3"/>
          <a:stretch>
            <a:fillRect/>
          </a:stretch>
        </p:blipFill>
        <p:spPr>
          <a:xfrm>
            <a:off x="7955799" y="4441825"/>
            <a:ext cx="2619375" cy="1743075"/>
          </a:xfrm>
          <a:prstGeom prst="rect">
            <a:avLst/>
          </a:prstGeom>
        </p:spPr>
      </p:pic>
    </p:spTree>
    <p:extLst>
      <p:ext uri="{BB962C8B-B14F-4D97-AF65-F5344CB8AC3E}">
        <p14:creationId xmlns:p14="http://schemas.microsoft.com/office/powerpoint/2010/main" val="262758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Language-</a:t>
            </a:r>
            <a:r>
              <a:rPr lang="nl-BE" dirty="0" err="1" smtClean="0"/>
              <a:t>based</a:t>
            </a:r>
            <a:r>
              <a:rPr lang="nl-BE" dirty="0" smtClean="0"/>
              <a:t> AI: </a:t>
            </a:r>
            <a:r>
              <a:rPr lang="nl-BE" dirty="0" err="1" smtClean="0"/>
              <a:t>ChatGPT</a:t>
            </a:r>
            <a:endParaRPr lang="nl-BE" dirty="0"/>
          </a:p>
        </p:txBody>
      </p:sp>
      <p:sp>
        <p:nvSpPr>
          <p:cNvPr id="3" name="Content Placeholder 2"/>
          <p:cNvSpPr>
            <a:spLocks noGrp="1"/>
          </p:cNvSpPr>
          <p:nvPr>
            <p:ph idx="1"/>
          </p:nvPr>
        </p:nvSpPr>
        <p:spPr>
          <a:xfrm>
            <a:off x="1280160" y="1896845"/>
            <a:ext cx="10048240" cy="4681755"/>
          </a:xfrm>
        </p:spPr>
        <p:txBody>
          <a:bodyPr>
            <a:normAutofit/>
          </a:bodyPr>
          <a:lstStyle/>
          <a:p>
            <a:pPr>
              <a:spcAft>
                <a:spcPts val="300"/>
              </a:spcAft>
            </a:pPr>
            <a:r>
              <a:rPr lang="nl-BE" dirty="0" smtClean="0"/>
              <a:t>The </a:t>
            </a:r>
            <a:r>
              <a:rPr lang="nl-BE" dirty="0" err="1" smtClean="0"/>
              <a:t>introduction</a:t>
            </a:r>
            <a:r>
              <a:rPr lang="nl-BE" dirty="0" smtClean="0"/>
              <a:t> of </a:t>
            </a:r>
            <a:r>
              <a:rPr lang="nl-BE" dirty="0" err="1" smtClean="0"/>
              <a:t>the</a:t>
            </a:r>
            <a:r>
              <a:rPr lang="nl-BE" dirty="0" smtClean="0"/>
              <a:t> </a:t>
            </a:r>
            <a:r>
              <a:rPr lang="nl-BE" dirty="0" err="1" smtClean="0"/>
              <a:t>Generative</a:t>
            </a:r>
            <a:r>
              <a:rPr lang="nl-BE" dirty="0" smtClean="0"/>
              <a:t> Pre-</a:t>
            </a:r>
            <a:r>
              <a:rPr lang="nl-BE" dirty="0" err="1" smtClean="0"/>
              <a:t>trained</a:t>
            </a:r>
            <a:r>
              <a:rPr lang="nl-BE" dirty="0" smtClean="0"/>
              <a:t> </a:t>
            </a:r>
            <a:r>
              <a:rPr lang="nl-BE" dirty="0" err="1" smtClean="0"/>
              <a:t>Transformer</a:t>
            </a:r>
            <a:r>
              <a:rPr lang="nl-BE" dirty="0" smtClean="0"/>
              <a:t> </a:t>
            </a:r>
            <a:r>
              <a:rPr lang="nl-BE" dirty="0" err="1" smtClean="0"/>
              <a:t>ChatGPT</a:t>
            </a:r>
            <a:r>
              <a:rPr lang="nl-BE" dirty="0" smtClean="0"/>
              <a:t> in November 2022 </a:t>
            </a:r>
            <a:r>
              <a:rPr lang="nl-BE" dirty="0" err="1" smtClean="0"/>
              <a:t>shook</a:t>
            </a:r>
            <a:r>
              <a:rPr lang="nl-BE" dirty="0" smtClean="0"/>
              <a:t> </a:t>
            </a:r>
            <a:r>
              <a:rPr lang="nl-BE" dirty="0" err="1" smtClean="0"/>
              <a:t>the</a:t>
            </a:r>
            <a:r>
              <a:rPr lang="nl-BE" dirty="0" smtClean="0"/>
              <a:t> (</a:t>
            </a:r>
            <a:r>
              <a:rPr lang="nl-BE" dirty="0" err="1" smtClean="0"/>
              <a:t>scientific</a:t>
            </a:r>
            <a:r>
              <a:rPr lang="nl-BE" dirty="0" smtClean="0"/>
              <a:t>) </a:t>
            </a:r>
            <a:r>
              <a:rPr lang="nl-BE" dirty="0" err="1" smtClean="0"/>
              <a:t>world</a:t>
            </a:r>
            <a:r>
              <a:rPr lang="nl-BE" dirty="0" smtClean="0"/>
              <a:t> </a:t>
            </a:r>
          </a:p>
          <a:p>
            <a:pPr>
              <a:spcAft>
                <a:spcPts val="300"/>
              </a:spcAft>
            </a:pPr>
            <a:r>
              <a:rPr lang="nl-BE" dirty="0" err="1" smtClean="0"/>
              <a:t>Earliest</a:t>
            </a:r>
            <a:r>
              <a:rPr lang="nl-BE" dirty="0" smtClean="0"/>
              <a:t> programs </a:t>
            </a:r>
            <a:r>
              <a:rPr lang="nl-BE" dirty="0" err="1" smtClean="0"/>
              <a:t>were</a:t>
            </a:r>
            <a:r>
              <a:rPr lang="nl-BE" dirty="0" smtClean="0"/>
              <a:t> </a:t>
            </a:r>
            <a:r>
              <a:rPr lang="nl-BE" dirty="0" err="1" smtClean="0"/>
              <a:t>written</a:t>
            </a:r>
            <a:r>
              <a:rPr lang="nl-BE" dirty="0" smtClean="0"/>
              <a:t> in </a:t>
            </a:r>
            <a:r>
              <a:rPr lang="nl-BE" dirty="0" err="1" smtClean="0"/>
              <a:t>the</a:t>
            </a:r>
            <a:r>
              <a:rPr lang="nl-BE" dirty="0" smtClean="0"/>
              <a:t> mid-60s </a:t>
            </a:r>
            <a:r>
              <a:rPr lang="nl-BE" dirty="0" err="1" smtClean="0"/>
              <a:t>and</a:t>
            </a:r>
            <a:r>
              <a:rPr lang="nl-BE" dirty="0" smtClean="0"/>
              <a:t> </a:t>
            </a:r>
            <a:r>
              <a:rPr lang="nl-BE" dirty="0" err="1" smtClean="0"/>
              <a:t>progressed</a:t>
            </a:r>
            <a:r>
              <a:rPr lang="nl-BE" dirty="0" smtClean="0"/>
              <a:t> </a:t>
            </a:r>
            <a:r>
              <a:rPr lang="nl-BE" dirty="0" err="1" smtClean="0"/>
              <a:t>exponentially</a:t>
            </a:r>
            <a:r>
              <a:rPr lang="nl-BE" dirty="0" smtClean="0"/>
              <a:t> </a:t>
            </a:r>
            <a:r>
              <a:rPr lang="nl-BE" dirty="0" err="1" smtClean="0"/>
              <a:t>during</a:t>
            </a:r>
            <a:r>
              <a:rPr lang="nl-BE" dirty="0" smtClean="0"/>
              <a:t> </a:t>
            </a:r>
            <a:r>
              <a:rPr lang="nl-BE" dirty="0" err="1" smtClean="0"/>
              <a:t>the</a:t>
            </a:r>
            <a:r>
              <a:rPr lang="nl-BE" dirty="0" smtClean="0"/>
              <a:t> last </a:t>
            </a:r>
            <a:r>
              <a:rPr lang="nl-BE" dirty="0" err="1" smtClean="0"/>
              <a:t>years</a:t>
            </a:r>
            <a:endParaRPr lang="nl-BE" dirty="0" smtClean="0"/>
          </a:p>
          <a:p>
            <a:pPr>
              <a:spcAft>
                <a:spcPts val="300"/>
              </a:spcAft>
            </a:pPr>
            <a:r>
              <a:rPr lang="nl-BE" dirty="0" err="1" smtClean="0"/>
              <a:t>Generates</a:t>
            </a:r>
            <a:r>
              <a:rPr lang="nl-BE" dirty="0" smtClean="0"/>
              <a:t> human-like responses of </a:t>
            </a:r>
            <a:r>
              <a:rPr lang="nl-BE" dirty="0" err="1" smtClean="0"/>
              <a:t>text</a:t>
            </a:r>
            <a:r>
              <a:rPr lang="nl-BE" dirty="0" smtClean="0"/>
              <a:t> in response </a:t>
            </a:r>
            <a:r>
              <a:rPr lang="nl-BE" dirty="0" err="1" smtClean="0"/>
              <a:t>to</a:t>
            </a:r>
            <a:r>
              <a:rPr lang="nl-BE" dirty="0" smtClean="0"/>
              <a:t> a question, </a:t>
            </a:r>
            <a:r>
              <a:rPr lang="nl-BE" dirty="0" err="1" smtClean="0"/>
              <a:t>within</a:t>
            </a:r>
            <a:r>
              <a:rPr lang="nl-BE" dirty="0" smtClean="0"/>
              <a:t> a few </a:t>
            </a:r>
            <a:r>
              <a:rPr lang="nl-BE" dirty="0" err="1" smtClean="0"/>
              <a:t>seconds</a:t>
            </a:r>
            <a:endParaRPr lang="nl-BE" dirty="0" smtClean="0"/>
          </a:p>
          <a:p>
            <a:pPr>
              <a:spcAft>
                <a:spcPts val="300"/>
              </a:spcAft>
            </a:pPr>
            <a:r>
              <a:rPr lang="nl-BE" dirty="0" err="1" smtClean="0"/>
              <a:t>Might</a:t>
            </a:r>
            <a:r>
              <a:rPr lang="nl-BE" dirty="0" smtClean="0"/>
              <a:t> </a:t>
            </a:r>
            <a:r>
              <a:rPr lang="nl-BE" dirty="0" err="1" smtClean="0"/>
              <a:t>be</a:t>
            </a:r>
            <a:r>
              <a:rPr lang="nl-BE" dirty="0" smtClean="0"/>
              <a:t> a </a:t>
            </a:r>
            <a:r>
              <a:rPr lang="nl-BE" dirty="0" err="1" smtClean="0"/>
              <a:t>great</a:t>
            </a:r>
            <a:r>
              <a:rPr lang="nl-BE" dirty="0" smtClean="0"/>
              <a:t> help </a:t>
            </a:r>
            <a:r>
              <a:rPr lang="nl-BE" dirty="0" err="1" smtClean="0"/>
              <a:t>to</a:t>
            </a:r>
            <a:r>
              <a:rPr lang="nl-BE" dirty="0" smtClean="0"/>
              <a:t> </a:t>
            </a:r>
            <a:r>
              <a:rPr lang="nl-BE" dirty="0" err="1" smtClean="0"/>
              <a:t>researchers</a:t>
            </a:r>
            <a:r>
              <a:rPr lang="nl-BE" dirty="0" smtClean="0"/>
              <a:t> in</a:t>
            </a:r>
          </a:p>
          <a:p>
            <a:pPr lvl="1">
              <a:spcAft>
                <a:spcPts val="300"/>
              </a:spcAft>
            </a:pPr>
            <a:r>
              <a:rPr lang="nl-BE" dirty="0" err="1" smtClean="0"/>
              <a:t>Designing</a:t>
            </a:r>
            <a:r>
              <a:rPr lang="nl-BE" dirty="0" smtClean="0"/>
              <a:t> a </a:t>
            </a:r>
            <a:r>
              <a:rPr lang="nl-BE" dirty="0" err="1" smtClean="0"/>
              <a:t>study</a:t>
            </a:r>
            <a:endParaRPr lang="nl-BE" dirty="0" smtClean="0"/>
          </a:p>
          <a:p>
            <a:pPr lvl="1">
              <a:spcAft>
                <a:spcPts val="300"/>
              </a:spcAft>
            </a:pPr>
            <a:r>
              <a:rPr lang="nl-BE" dirty="0" err="1" smtClean="0"/>
              <a:t>Performing</a:t>
            </a:r>
            <a:r>
              <a:rPr lang="nl-BE" dirty="0" smtClean="0"/>
              <a:t> analyses</a:t>
            </a:r>
          </a:p>
          <a:p>
            <a:pPr lvl="1">
              <a:spcAft>
                <a:spcPts val="300"/>
              </a:spcAft>
            </a:pPr>
            <a:r>
              <a:rPr lang="nl-BE" dirty="0" err="1" smtClean="0"/>
              <a:t>Drafting</a:t>
            </a:r>
            <a:r>
              <a:rPr lang="nl-BE" dirty="0" smtClean="0"/>
              <a:t> a </a:t>
            </a:r>
            <a:r>
              <a:rPr lang="nl-BE" dirty="0" err="1" smtClean="0"/>
              <a:t>scientific</a:t>
            </a:r>
            <a:r>
              <a:rPr lang="nl-BE" dirty="0" smtClean="0"/>
              <a:t> </a:t>
            </a:r>
            <a:r>
              <a:rPr lang="nl-BE" dirty="0" err="1" smtClean="0"/>
              <a:t>article</a:t>
            </a:r>
            <a:endParaRPr lang="nl-BE" dirty="0"/>
          </a:p>
          <a:p>
            <a:endParaRPr lang="nl-BE" dirty="0" smtClean="0"/>
          </a:p>
          <a:p>
            <a:endParaRPr lang="nl-BE" dirty="0" smtClean="0"/>
          </a:p>
          <a:p>
            <a:endParaRPr lang="nl-BE" dirty="0" smtClean="0"/>
          </a:p>
          <a:p>
            <a:endParaRPr lang="nl-BE" dirty="0"/>
          </a:p>
        </p:txBody>
      </p:sp>
      <p:sp>
        <p:nvSpPr>
          <p:cNvPr id="4" name="TextBox 3"/>
          <p:cNvSpPr txBox="1"/>
          <p:nvPr/>
        </p:nvSpPr>
        <p:spPr>
          <a:xfrm>
            <a:off x="5981700" y="5484997"/>
            <a:ext cx="2578100" cy="338554"/>
          </a:xfrm>
          <a:prstGeom prst="rect">
            <a:avLst/>
          </a:prstGeom>
          <a:noFill/>
        </p:spPr>
        <p:txBody>
          <a:bodyPr wrap="square" rtlCol="0">
            <a:spAutoFit/>
          </a:bodyPr>
          <a:lstStyle/>
          <a:p>
            <a:r>
              <a:rPr lang="nl-BE" sz="1600" i="1" dirty="0" err="1" smtClean="0">
                <a:solidFill>
                  <a:srgbClr val="002060"/>
                </a:solidFill>
                <a:latin typeface="Calibri" panose="020F0502020204030204" pitchFamily="34" charset="0"/>
                <a:cs typeface="Calibri" panose="020F0502020204030204" pitchFamily="34" charset="0"/>
              </a:rPr>
              <a:t>Altmaë</a:t>
            </a:r>
            <a:r>
              <a:rPr lang="nl-BE" sz="1600" i="1" dirty="0" smtClean="0">
                <a:solidFill>
                  <a:srgbClr val="002060"/>
                </a:solidFill>
                <a:latin typeface="Calibri" panose="020F0502020204030204" pitchFamily="34" charset="0"/>
                <a:cs typeface="Calibri" panose="020F0502020204030204" pitchFamily="34" charset="0"/>
              </a:rPr>
              <a:t> et al. 2023</a:t>
            </a:r>
            <a:endParaRPr lang="nl-BE" sz="1600" i="1" dirty="0">
              <a:solidFill>
                <a:srgbClr val="002060"/>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3"/>
          <a:stretch>
            <a:fillRect/>
          </a:stretch>
        </p:blipFill>
        <p:spPr>
          <a:xfrm>
            <a:off x="8280400" y="4199923"/>
            <a:ext cx="2294774" cy="1285074"/>
          </a:xfrm>
          <a:prstGeom prst="rect">
            <a:avLst/>
          </a:prstGeom>
        </p:spPr>
      </p:pic>
    </p:spTree>
    <p:extLst>
      <p:ext uri="{BB962C8B-B14F-4D97-AF65-F5344CB8AC3E}">
        <p14:creationId xmlns:p14="http://schemas.microsoft.com/office/powerpoint/2010/main" val="36124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smtClean="0"/>
              <a:t>ChatGPT</a:t>
            </a:r>
            <a:endParaRPr lang="nl-BE" dirty="0"/>
          </a:p>
        </p:txBody>
      </p:sp>
      <p:sp>
        <p:nvSpPr>
          <p:cNvPr id="3" name="Content Placeholder 2"/>
          <p:cNvSpPr>
            <a:spLocks noGrp="1"/>
          </p:cNvSpPr>
          <p:nvPr>
            <p:ph idx="1"/>
          </p:nvPr>
        </p:nvSpPr>
        <p:spPr>
          <a:xfrm>
            <a:off x="1600198" y="1655545"/>
            <a:ext cx="9906001" cy="4681755"/>
          </a:xfrm>
        </p:spPr>
        <p:txBody>
          <a:bodyPr>
            <a:normAutofit/>
          </a:bodyPr>
          <a:lstStyle/>
          <a:p>
            <a:pPr>
              <a:spcAft>
                <a:spcPts val="300"/>
              </a:spcAft>
            </a:pPr>
            <a:r>
              <a:rPr lang="nl-BE" dirty="0" err="1" smtClean="0"/>
              <a:t>Many</a:t>
            </a:r>
            <a:r>
              <a:rPr lang="nl-BE" dirty="0" smtClean="0"/>
              <a:t> </a:t>
            </a:r>
            <a:r>
              <a:rPr lang="nl-BE" dirty="0" err="1" smtClean="0"/>
              <a:t>questions</a:t>
            </a:r>
            <a:r>
              <a:rPr lang="nl-BE" dirty="0" smtClean="0"/>
              <a:t> </a:t>
            </a:r>
            <a:r>
              <a:rPr lang="nl-BE" dirty="0" err="1" smtClean="0"/>
              <a:t>raised</a:t>
            </a:r>
            <a:endParaRPr lang="nl-BE" dirty="0" smtClean="0"/>
          </a:p>
          <a:p>
            <a:pPr lvl="1"/>
            <a:r>
              <a:rPr lang="nl-BE" dirty="0" err="1"/>
              <a:t>I</a:t>
            </a:r>
            <a:r>
              <a:rPr lang="nl-BE" dirty="0" err="1" smtClean="0"/>
              <a:t>naccuracy</a:t>
            </a:r>
            <a:r>
              <a:rPr lang="nl-BE" dirty="0"/>
              <a:t>?</a:t>
            </a:r>
            <a:r>
              <a:rPr lang="nl-BE" dirty="0" smtClean="0"/>
              <a:t> </a:t>
            </a:r>
          </a:p>
          <a:p>
            <a:pPr lvl="1">
              <a:spcBef>
                <a:spcPts val="600"/>
              </a:spcBef>
            </a:pPr>
            <a:r>
              <a:rPr lang="nl-BE" dirty="0"/>
              <a:t>M</a:t>
            </a:r>
            <a:r>
              <a:rPr lang="nl-BE" dirty="0" smtClean="0"/>
              <a:t>isinformation? </a:t>
            </a:r>
            <a:endParaRPr lang="nl-BE" dirty="0"/>
          </a:p>
          <a:p>
            <a:pPr lvl="1">
              <a:spcBef>
                <a:spcPts val="600"/>
              </a:spcBef>
              <a:spcAft>
                <a:spcPts val="300"/>
              </a:spcAft>
            </a:pPr>
            <a:r>
              <a:rPr lang="nl-BE" dirty="0" err="1" smtClean="0"/>
              <a:t>Plagiarism</a:t>
            </a:r>
            <a:r>
              <a:rPr lang="nl-BE" dirty="0" smtClean="0"/>
              <a:t>?</a:t>
            </a:r>
          </a:p>
          <a:p>
            <a:pPr>
              <a:spcAft>
                <a:spcPts val="300"/>
              </a:spcAft>
            </a:pPr>
            <a:r>
              <a:rPr lang="nl-BE" dirty="0" err="1" smtClean="0"/>
              <a:t>What</a:t>
            </a:r>
            <a:r>
              <a:rPr lang="nl-BE" dirty="0" smtClean="0"/>
              <a:t> </a:t>
            </a:r>
            <a:r>
              <a:rPr lang="nl-BE" dirty="0" err="1" smtClean="0"/>
              <a:t>about</a:t>
            </a:r>
            <a:r>
              <a:rPr lang="nl-BE" dirty="0" smtClean="0"/>
              <a:t> </a:t>
            </a:r>
          </a:p>
          <a:p>
            <a:pPr lvl="1"/>
            <a:r>
              <a:rPr lang="nl-BE" dirty="0" err="1" smtClean="0"/>
              <a:t>Authorship</a:t>
            </a:r>
            <a:r>
              <a:rPr lang="nl-BE" dirty="0" smtClean="0"/>
              <a:t>?</a:t>
            </a:r>
          </a:p>
          <a:p>
            <a:pPr lvl="1">
              <a:spcBef>
                <a:spcPts val="600"/>
              </a:spcBef>
            </a:pPr>
            <a:r>
              <a:rPr lang="nl-BE" dirty="0" err="1"/>
              <a:t>I</a:t>
            </a:r>
            <a:r>
              <a:rPr lang="nl-BE" dirty="0" err="1" smtClean="0"/>
              <a:t>ntellectual</a:t>
            </a:r>
            <a:r>
              <a:rPr lang="nl-BE" dirty="0" smtClean="0"/>
              <a:t> property </a:t>
            </a:r>
            <a:r>
              <a:rPr lang="nl-BE" dirty="0" err="1" smtClean="0"/>
              <a:t>rights</a:t>
            </a:r>
            <a:r>
              <a:rPr lang="nl-BE" dirty="0"/>
              <a:t>?</a:t>
            </a:r>
          </a:p>
          <a:p>
            <a:pPr lvl="1">
              <a:spcBef>
                <a:spcPts val="600"/>
              </a:spcBef>
              <a:spcAft>
                <a:spcPts val="300"/>
              </a:spcAft>
            </a:pPr>
            <a:r>
              <a:rPr lang="nl-BE" dirty="0" err="1" smtClean="0"/>
              <a:t>Publication</a:t>
            </a:r>
            <a:r>
              <a:rPr lang="nl-BE" dirty="0" smtClean="0"/>
              <a:t> </a:t>
            </a:r>
            <a:r>
              <a:rPr lang="nl-BE" dirty="0" err="1" smtClean="0"/>
              <a:t>ethics</a:t>
            </a:r>
            <a:r>
              <a:rPr lang="nl-BE" dirty="0" smtClean="0"/>
              <a:t>?</a:t>
            </a:r>
          </a:p>
          <a:p>
            <a:pPr>
              <a:spcAft>
                <a:spcPts val="300"/>
              </a:spcAft>
            </a:pPr>
            <a:r>
              <a:rPr lang="nl-BE" dirty="0" smtClean="0"/>
              <a:t>Tool </a:t>
            </a:r>
            <a:r>
              <a:rPr lang="nl-BE" dirty="0" err="1" smtClean="0"/>
              <a:t>to</a:t>
            </a:r>
            <a:r>
              <a:rPr lang="nl-BE" dirty="0" smtClean="0"/>
              <a:t> help, </a:t>
            </a:r>
            <a:r>
              <a:rPr lang="nl-BE" dirty="0" err="1" smtClean="0"/>
              <a:t>not</a:t>
            </a:r>
            <a:r>
              <a:rPr lang="nl-BE" dirty="0" smtClean="0"/>
              <a:t> </a:t>
            </a:r>
            <a:r>
              <a:rPr lang="nl-BE" dirty="0" err="1" smtClean="0"/>
              <a:t>to</a:t>
            </a:r>
            <a:r>
              <a:rPr lang="nl-BE" dirty="0" smtClean="0"/>
              <a:t> </a:t>
            </a:r>
            <a:r>
              <a:rPr lang="nl-BE" dirty="0" err="1" smtClean="0"/>
              <a:t>replace</a:t>
            </a:r>
            <a:r>
              <a:rPr lang="nl-BE" dirty="0" smtClean="0"/>
              <a:t> </a:t>
            </a:r>
            <a:r>
              <a:rPr lang="nl-BE" dirty="0" err="1" smtClean="0"/>
              <a:t>the</a:t>
            </a:r>
            <a:r>
              <a:rPr lang="nl-BE" dirty="0" smtClean="0"/>
              <a:t> </a:t>
            </a:r>
            <a:r>
              <a:rPr lang="nl-BE" dirty="0" err="1" smtClean="0"/>
              <a:t>work</a:t>
            </a:r>
            <a:r>
              <a:rPr lang="nl-BE" dirty="0" smtClean="0"/>
              <a:t> of </a:t>
            </a:r>
            <a:r>
              <a:rPr lang="nl-BE" dirty="0" err="1" smtClean="0"/>
              <a:t>the</a:t>
            </a:r>
            <a:r>
              <a:rPr lang="nl-BE" dirty="0" smtClean="0"/>
              <a:t> </a:t>
            </a:r>
            <a:r>
              <a:rPr lang="nl-BE" dirty="0" err="1" smtClean="0"/>
              <a:t>scientist</a:t>
            </a:r>
            <a:r>
              <a:rPr lang="nl-BE" dirty="0" smtClean="0"/>
              <a:t> </a:t>
            </a:r>
          </a:p>
          <a:p>
            <a:pPr>
              <a:spcAft>
                <a:spcPts val="300"/>
              </a:spcAft>
            </a:pPr>
            <a:r>
              <a:rPr lang="nl-BE" dirty="0" err="1" smtClean="0"/>
              <a:t>Guidelines</a:t>
            </a:r>
            <a:r>
              <a:rPr lang="nl-BE" dirty="0" smtClean="0"/>
              <a:t> </a:t>
            </a:r>
            <a:r>
              <a:rPr lang="nl-BE" dirty="0" err="1" smtClean="0"/>
              <a:t>for</a:t>
            </a:r>
            <a:r>
              <a:rPr lang="nl-BE" dirty="0" smtClean="0"/>
              <a:t> </a:t>
            </a:r>
            <a:r>
              <a:rPr lang="nl-BE" dirty="0" err="1" smtClean="0"/>
              <a:t>its</a:t>
            </a:r>
            <a:r>
              <a:rPr lang="nl-BE" dirty="0" smtClean="0"/>
              <a:t> </a:t>
            </a:r>
            <a:r>
              <a:rPr lang="nl-BE" dirty="0" err="1" smtClean="0"/>
              <a:t>use</a:t>
            </a:r>
            <a:r>
              <a:rPr lang="nl-BE" dirty="0" smtClean="0"/>
              <a:t> in </a:t>
            </a:r>
            <a:r>
              <a:rPr lang="nl-BE" dirty="0" err="1" smtClean="0"/>
              <a:t>scientific</a:t>
            </a:r>
            <a:r>
              <a:rPr lang="nl-BE" dirty="0" smtClean="0"/>
              <a:t> </a:t>
            </a:r>
            <a:r>
              <a:rPr lang="nl-BE" dirty="0" err="1" smtClean="0"/>
              <a:t>writing</a:t>
            </a:r>
            <a:endParaRPr lang="nl-BE" dirty="0" smtClean="0"/>
          </a:p>
          <a:p>
            <a:pPr>
              <a:spcAft>
                <a:spcPts val="300"/>
              </a:spcAft>
            </a:pPr>
            <a:r>
              <a:rPr lang="nl-BE" dirty="0" err="1" smtClean="0"/>
              <a:t>To-be-determined</a:t>
            </a:r>
            <a:r>
              <a:rPr lang="nl-BE" dirty="0" smtClean="0"/>
              <a:t> </a:t>
            </a:r>
            <a:r>
              <a:rPr lang="nl-BE" dirty="0" err="1" smtClean="0"/>
              <a:t>role</a:t>
            </a:r>
            <a:r>
              <a:rPr lang="nl-BE" dirty="0" smtClean="0"/>
              <a:t> in </a:t>
            </a:r>
            <a:r>
              <a:rPr lang="nl-BE" dirty="0" err="1" smtClean="0"/>
              <a:t>clinical</a:t>
            </a:r>
            <a:r>
              <a:rPr lang="nl-BE" dirty="0" smtClean="0"/>
              <a:t> care – game </a:t>
            </a:r>
            <a:r>
              <a:rPr lang="nl-BE" dirty="0" err="1" smtClean="0"/>
              <a:t>changer</a:t>
            </a:r>
            <a:r>
              <a:rPr lang="nl-BE" dirty="0" smtClean="0"/>
              <a:t>?</a:t>
            </a:r>
          </a:p>
          <a:p>
            <a:endParaRPr lang="nl-BE" dirty="0" smtClean="0"/>
          </a:p>
          <a:p>
            <a:endParaRPr lang="nl-BE" dirty="0" smtClean="0"/>
          </a:p>
          <a:p>
            <a:endParaRPr lang="nl-BE" dirty="0" smtClean="0"/>
          </a:p>
          <a:p>
            <a:endParaRPr lang="nl-BE" dirty="0"/>
          </a:p>
        </p:txBody>
      </p:sp>
      <p:sp>
        <p:nvSpPr>
          <p:cNvPr id="4" name="TextBox 3"/>
          <p:cNvSpPr txBox="1"/>
          <p:nvPr/>
        </p:nvSpPr>
        <p:spPr>
          <a:xfrm>
            <a:off x="8470900" y="5422900"/>
            <a:ext cx="2578100" cy="338554"/>
          </a:xfrm>
          <a:prstGeom prst="rect">
            <a:avLst/>
          </a:prstGeom>
          <a:noFill/>
        </p:spPr>
        <p:txBody>
          <a:bodyPr wrap="square" rtlCol="0">
            <a:spAutoFit/>
          </a:bodyPr>
          <a:lstStyle/>
          <a:p>
            <a:r>
              <a:rPr lang="nl-BE" sz="1600" i="1" dirty="0" err="1" smtClean="0">
                <a:solidFill>
                  <a:srgbClr val="002060"/>
                </a:solidFill>
                <a:latin typeface="Calibri" panose="020F0502020204030204" pitchFamily="34" charset="0"/>
                <a:cs typeface="Calibri" panose="020F0502020204030204" pitchFamily="34" charset="0"/>
              </a:rPr>
              <a:t>Altmaë</a:t>
            </a:r>
            <a:r>
              <a:rPr lang="nl-BE" sz="1600" i="1" dirty="0" smtClean="0">
                <a:solidFill>
                  <a:srgbClr val="002060"/>
                </a:solidFill>
                <a:latin typeface="Calibri" panose="020F0502020204030204" pitchFamily="34" charset="0"/>
                <a:cs typeface="Calibri" panose="020F0502020204030204" pitchFamily="34" charset="0"/>
              </a:rPr>
              <a:t> et al. 2023</a:t>
            </a:r>
            <a:endParaRPr lang="nl-BE" sz="1600" i="1" dirty="0">
              <a:solidFill>
                <a:srgbClr val="002060"/>
              </a:solidFill>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3"/>
          <a:stretch>
            <a:fillRect/>
          </a:stretch>
        </p:blipFill>
        <p:spPr>
          <a:xfrm>
            <a:off x="7955799" y="2481262"/>
            <a:ext cx="2619375" cy="1743075"/>
          </a:xfrm>
          <a:prstGeom prst="rect">
            <a:avLst/>
          </a:prstGeom>
          <a:ln w="12700">
            <a:solidFill>
              <a:srgbClr val="002060"/>
            </a:solidFill>
          </a:ln>
        </p:spPr>
      </p:pic>
    </p:spTree>
    <p:extLst>
      <p:ext uri="{BB962C8B-B14F-4D97-AF65-F5344CB8AC3E}">
        <p14:creationId xmlns:p14="http://schemas.microsoft.com/office/powerpoint/2010/main" val="374249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smtClean="0"/>
              <a:t>ChatGPT</a:t>
            </a:r>
            <a:endParaRPr lang="nl-BE" dirty="0"/>
          </a:p>
        </p:txBody>
      </p:sp>
      <p:sp>
        <p:nvSpPr>
          <p:cNvPr id="3" name="Content Placeholder 2"/>
          <p:cNvSpPr>
            <a:spLocks noGrp="1"/>
          </p:cNvSpPr>
          <p:nvPr>
            <p:ph idx="1"/>
          </p:nvPr>
        </p:nvSpPr>
        <p:spPr>
          <a:xfrm>
            <a:off x="1600199" y="1676400"/>
            <a:ext cx="8974975" cy="3772434"/>
          </a:xfrm>
          <a:ln>
            <a:solidFill>
              <a:srgbClr val="002060"/>
            </a:solidFill>
          </a:ln>
        </p:spPr>
        <p:txBody>
          <a:bodyPr/>
          <a:lstStyle/>
          <a:p>
            <a:pPr marL="0" indent="0" algn="ctr">
              <a:buNone/>
            </a:pPr>
            <a:endParaRPr lang="nl-BE" i="1" dirty="0" smtClean="0"/>
          </a:p>
          <a:p>
            <a:pPr marL="0" indent="0" algn="ctr">
              <a:spcAft>
                <a:spcPts val="600"/>
              </a:spcAft>
              <a:buNone/>
            </a:pPr>
            <a:r>
              <a:rPr lang="nl-BE" sz="2400" i="1" dirty="0" err="1" smtClean="0"/>
              <a:t>Altmaë</a:t>
            </a:r>
            <a:r>
              <a:rPr lang="nl-BE" sz="2400" i="1" dirty="0" smtClean="0"/>
              <a:t> </a:t>
            </a:r>
            <a:r>
              <a:rPr lang="nl-BE" sz="2400" i="1" dirty="0"/>
              <a:t>et al. </a:t>
            </a:r>
            <a:r>
              <a:rPr lang="nl-BE" sz="2400" i="1" dirty="0" smtClean="0"/>
              <a:t>2023</a:t>
            </a:r>
            <a:endParaRPr lang="nl-BE" i="1" dirty="0"/>
          </a:p>
          <a:p>
            <a:pPr marL="0" indent="0" algn="ctr">
              <a:buNone/>
            </a:pPr>
            <a:r>
              <a:rPr lang="en-US" sz="3200" i="1" dirty="0"/>
              <a:t>‘Who would not want to co-work or collaborate with ‘somebody’ who is always available, answers your queries within a second and is supportive and positive throughout the process</a:t>
            </a:r>
            <a:r>
              <a:rPr lang="en-US" sz="3200" i="1" dirty="0" smtClean="0"/>
              <a:t>?’</a:t>
            </a:r>
          </a:p>
          <a:p>
            <a:pPr marL="0" indent="0" algn="ctr">
              <a:buNone/>
            </a:pPr>
            <a:endParaRPr lang="nl-BE" sz="3200" dirty="0"/>
          </a:p>
          <a:p>
            <a:pPr marL="0" indent="0">
              <a:buNone/>
            </a:pPr>
            <a:endParaRPr lang="nl-BE" i="1" dirty="0"/>
          </a:p>
          <a:p>
            <a:endParaRPr lang="nl-BE" dirty="0"/>
          </a:p>
        </p:txBody>
      </p:sp>
    </p:spTree>
    <p:extLst>
      <p:ext uri="{BB962C8B-B14F-4D97-AF65-F5344CB8AC3E}">
        <p14:creationId xmlns:p14="http://schemas.microsoft.com/office/powerpoint/2010/main" val="36243103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AI - </a:t>
            </a:r>
            <a:r>
              <a:rPr lang="nl-BE" dirty="0" err="1" smtClean="0"/>
              <a:t>Conclusions</a:t>
            </a:r>
            <a:endParaRPr lang="nl-BE" dirty="0"/>
          </a:p>
        </p:txBody>
      </p:sp>
      <p:sp>
        <p:nvSpPr>
          <p:cNvPr id="3" name="Content Placeholder 2"/>
          <p:cNvSpPr>
            <a:spLocks noGrp="1"/>
          </p:cNvSpPr>
          <p:nvPr>
            <p:ph idx="1"/>
          </p:nvPr>
        </p:nvSpPr>
        <p:spPr>
          <a:xfrm>
            <a:off x="1348305" y="2197100"/>
            <a:ext cx="9478762" cy="3581400"/>
          </a:xfrm>
        </p:spPr>
        <p:txBody>
          <a:bodyPr/>
          <a:lstStyle/>
          <a:p>
            <a:r>
              <a:rPr lang="nl-BE" dirty="0" smtClean="0"/>
              <a:t>AI </a:t>
            </a:r>
            <a:r>
              <a:rPr lang="nl-BE" dirty="0" err="1" smtClean="0"/>
              <a:t>introduction</a:t>
            </a:r>
            <a:r>
              <a:rPr lang="nl-BE" dirty="0" smtClean="0"/>
              <a:t> in </a:t>
            </a:r>
            <a:r>
              <a:rPr lang="nl-BE" dirty="0" err="1" smtClean="0"/>
              <a:t>the</a:t>
            </a:r>
            <a:r>
              <a:rPr lang="nl-BE" dirty="0" smtClean="0"/>
              <a:t> IVF lab is </a:t>
            </a:r>
            <a:r>
              <a:rPr lang="nl-BE" dirty="0" err="1" smtClean="0"/>
              <a:t>very</a:t>
            </a:r>
            <a:r>
              <a:rPr lang="nl-BE" dirty="0" smtClean="0"/>
              <a:t> </a:t>
            </a:r>
            <a:r>
              <a:rPr lang="nl-BE" dirty="0" err="1" smtClean="0"/>
              <a:t>promising</a:t>
            </a:r>
            <a:endParaRPr lang="nl-BE" dirty="0" smtClean="0"/>
          </a:p>
          <a:p>
            <a:r>
              <a:rPr lang="nl-BE" dirty="0" err="1" smtClean="0"/>
              <a:t>Potential</a:t>
            </a:r>
            <a:r>
              <a:rPr lang="nl-BE" dirty="0" smtClean="0"/>
              <a:t> </a:t>
            </a:r>
            <a:r>
              <a:rPr lang="nl-BE" dirty="0" err="1" smtClean="0"/>
              <a:t>to</a:t>
            </a:r>
            <a:r>
              <a:rPr lang="nl-BE" dirty="0" smtClean="0"/>
              <a:t> </a:t>
            </a:r>
            <a:r>
              <a:rPr lang="nl-BE" dirty="0" err="1" smtClean="0"/>
              <a:t>improve</a:t>
            </a:r>
            <a:r>
              <a:rPr lang="nl-BE" dirty="0" smtClean="0"/>
              <a:t> </a:t>
            </a:r>
            <a:r>
              <a:rPr lang="nl-BE" dirty="0" err="1" smtClean="0"/>
              <a:t>the</a:t>
            </a:r>
            <a:r>
              <a:rPr lang="nl-BE" dirty="0" smtClean="0"/>
              <a:t> </a:t>
            </a:r>
            <a:r>
              <a:rPr lang="nl-BE" dirty="0" err="1" smtClean="0"/>
              <a:t>quality</a:t>
            </a:r>
            <a:r>
              <a:rPr lang="nl-BE" dirty="0" smtClean="0"/>
              <a:t> </a:t>
            </a:r>
            <a:r>
              <a:rPr lang="nl-BE" dirty="0" err="1" smtClean="0"/>
              <a:t>and</a:t>
            </a:r>
            <a:r>
              <a:rPr lang="nl-BE" dirty="0" smtClean="0"/>
              <a:t> efficiency of </a:t>
            </a:r>
            <a:r>
              <a:rPr lang="nl-BE" dirty="0" err="1" smtClean="0"/>
              <a:t>various</a:t>
            </a:r>
            <a:r>
              <a:rPr lang="nl-BE" dirty="0" smtClean="0"/>
              <a:t> </a:t>
            </a:r>
            <a:r>
              <a:rPr lang="nl-BE" dirty="0" err="1" smtClean="0"/>
              <a:t>aspects</a:t>
            </a:r>
            <a:r>
              <a:rPr lang="nl-BE" dirty="0" smtClean="0"/>
              <a:t> of IVF procedures</a:t>
            </a:r>
          </a:p>
          <a:p>
            <a:r>
              <a:rPr lang="nl-BE" dirty="0" err="1" smtClean="0"/>
              <a:t>Remove</a:t>
            </a:r>
            <a:r>
              <a:rPr lang="nl-BE" dirty="0" smtClean="0"/>
              <a:t> </a:t>
            </a:r>
            <a:r>
              <a:rPr lang="nl-BE" dirty="0" err="1" smtClean="0"/>
              <a:t>subjectivity</a:t>
            </a:r>
            <a:r>
              <a:rPr lang="nl-BE" dirty="0" smtClean="0"/>
              <a:t>, </a:t>
            </a:r>
            <a:r>
              <a:rPr lang="nl-BE" dirty="0" err="1" smtClean="0"/>
              <a:t>increase</a:t>
            </a:r>
            <a:r>
              <a:rPr lang="nl-BE" dirty="0" smtClean="0"/>
              <a:t> </a:t>
            </a:r>
            <a:r>
              <a:rPr lang="nl-BE" dirty="0" err="1" smtClean="0"/>
              <a:t>consistency</a:t>
            </a:r>
            <a:endParaRPr lang="nl-BE" dirty="0" smtClean="0"/>
          </a:p>
          <a:p>
            <a:r>
              <a:rPr lang="nl-BE" dirty="0" err="1" smtClean="0"/>
              <a:t>Validation</a:t>
            </a:r>
            <a:r>
              <a:rPr lang="nl-BE" dirty="0" smtClean="0"/>
              <a:t> </a:t>
            </a:r>
            <a:r>
              <a:rPr lang="nl-BE" dirty="0" err="1" smtClean="0"/>
              <a:t>by</a:t>
            </a:r>
            <a:r>
              <a:rPr lang="nl-BE" dirty="0" smtClean="0"/>
              <a:t> research </a:t>
            </a:r>
            <a:r>
              <a:rPr lang="nl-BE" dirty="0" err="1" smtClean="0"/>
              <a:t>before</a:t>
            </a:r>
            <a:r>
              <a:rPr lang="nl-BE" dirty="0" smtClean="0"/>
              <a:t> </a:t>
            </a:r>
            <a:r>
              <a:rPr lang="nl-BE" dirty="0" err="1" smtClean="0"/>
              <a:t>clinical</a:t>
            </a:r>
            <a:r>
              <a:rPr lang="nl-BE" dirty="0" smtClean="0"/>
              <a:t> </a:t>
            </a:r>
            <a:r>
              <a:rPr lang="nl-BE" dirty="0" err="1" smtClean="0"/>
              <a:t>implementation</a:t>
            </a:r>
            <a:endParaRPr lang="nl-BE" dirty="0"/>
          </a:p>
          <a:p>
            <a:r>
              <a:rPr lang="nl-BE" dirty="0" smtClean="0"/>
              <a:t>In different </a:t>
            </a:r>
            <a:r>
              <a:rPr lang="nl-BE" dirty="0" err="1" smtClean="0"/>
              <a:t>patient</a:t>
            </a:r>
            <a:r>
              <a:rPr lang="nl-BE" dirty="0" smtClean="0"/>
              <a:t> </a:t>
            </a:r>
            <a:r>
              <a:rPr lang="nl-BE" dirty="0" err="1" smtClean="0"/>
              <a:t>populations</a:t>
            </a:r>
            <a:r>
              <a:rPr lang="nl-BE" dirty="0" smtClean="0"/>
              <a:t> – different IVF </a:t>
            </a:r>
            <a:r>
              <a:rPr lang="nl-BE" dirty="0" err="1" smtClean="0"/>
              <a:t>clinics</a:t>
            </a:r>
            <a:r>
              <a:rPr lang="nl-BE" dirty="0" smtClean="0"/>
              <a:t>?</a:t>
            </a:r>
          </a:p>
          <a:p>
            <a:endParaRPr lang="nl-BE" dirty="0"/>
          </a:p>
          <a:p>
            <a:r>
              <a:rPr lang="nl-BE" dirty="0" err="1" smtClean="0"/>
              <a:t>Not</a:t>
            </a:r>
            <a:r>
              <a:rPr lang="nl-BE" dirty="0" smtClean="0"/>
              <a:t> </a:t>
            </a:r>
            <a:r>
              <a:rPr lang="nl-BE" dirty="0" err="1" smtClean="0"/>
              <a:t>replace</a:t>
            </a:r>
            <a:r>
              <a:rPr lang="nl-BE" dirty="0" smtClean="0"/>
              <a:t> but assist </a:t>
            </a:r>
            <a:r>
              <a:rPr lang="nl-BE" dirty="0" err="1" smtClean="0"/>
              <a:t>embryologists</a:t>
            </a:r>
            <a:r>
              <a:rPr lang="nl-BE" dirty="0" smtClean="0"/>
              <a:t>!</a:t>
            </a:r>
            <a:endParaRPr lang="nl-BE" dirty="0"/>
          </a:p>
        </p:txBody>
      </p:sp>
      <p:pic>
        <p:nvPicPr>
          <p:cNvPr id="5" name="Picture 4"/>
          <p:cNvPicPr>
            <a:picLocks noChangeAspect="1"/>
          </p:cNvPicPr>
          <p:nvPr/>
        </p:nvPicPr>
        <p:blipFill>
          <a:blip r:embed="rId3"/>
          <a:stretch>
            <a:fillRect/>
          </a:stretch>
        </p:blipFill>
        <p:spPr>
          <a:xfrm>
            <a:off x="8204200" y="3901172"/>
            <a:ext cx="2622867" cy="1837067"/>
          </a:xfrm>
          <a:prstGeom prst="rect">
            <a:avLst/>
          </a:prstGeom>
          <a:ln>
            <a:solidFill>
              <a:srgbClr val="002060"/>
            </a:solidFill>
          </a:ln>
        </p:spPr>
      </p:pic>
    </p:spTree>
    <p:extLst>
      <p:ext uri="{BB962C8B-B14F-4D97-AF65-F5344CB8AC3E}">
        <p14:creationId xmlns:p14="http://schemas.microsoft.com/office/powerpoint/2010/main" val="2778073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smtClean="0"/>
              <a:t>Sperm</a:t>
            </a:r>
            <a:r>
              <a:rPr lang="nl-BE" dirty="0" smtClean="0"/>
              <a:t> processing</a:t>
            </a:r>
            <a:endParaRPr lang="nl-BE" dirty="0"/>
          </a:p>
        </p:txBody>
      </p:sp>
      <p:sp>
        <p:nvSpPr>
          <p:cNvPr id="3" name="Content Placeholder 2"/>
          <p:cNvSpPr>
            <a:spLocks noGrp="1"/>
          </p:cNvSpPr>
          <p:nvPr>
            <p:ph idx="1"/>
          </p:nvPr>
        </p:nvSpPr>
        <p:spPr>
          <a:xfrm>
            <a:off x="850900" y="1828800"/>
            <a:ext cx="10820400" cy="4343400"/>
          </a:xfrm>
        </p:spPr>
        <p:txBody>
          <a:bodyPr/>
          <a:lstStyle/>
          <a:p>
            <a:pPr>
              <a:spcAft>
                <a:spcPts val="600"/>
              </a:spcAft>
            </a:pPr>
            <a:r>
              <a:rPr lang="nl-BE" dirty="0" err="1"/>
              <a:t>Many</a:t>
            </a:r>
            <a:r>
              <a:rPr lang="nl-BE" dirty="0"/>
              <a:t> </a:t>
            </a:r>
            <a:r>
              <a:rPr lang="nl-BE" dirty="0" err="1"/>
              <a:t>available</a:t>
            </a:r>
            <a:r>
              <a:rPr lang="nl-BE" dirty="0"/>
              <a:t> </a:t>
            </a:r>
            <a:r>
              <a:rPr lang="nl-BE" dirty="0" err="1"/>
              <a:t>techniques</a:t>
            </a:r>
            <a:r>
              <a:rPr lang="nl-BE" dirty="0"/>
              <a:t>, </a:t>
            </a:r>
            <a:r>
              <a:rPr lang="nl-BE" dirty="0" err="1"/>
              <a:t>advantages</a:t>
            </a:r>
            <a:r>
              <a:rPr lang="nl-BE" dirty="0"/>
              <a:t> </a:t>
            </a:r>
            <a:r>
              <a:rPr lang="nl-BE" dirty="0" err="1"/>
              <a:t>and</a:t>
            </a:r>
            <a:r>
              <a:rPr lang="nl-BE" dirty="0"/>
              <a:t> </a:t>
            </a:r>
            <a:r>
              <a:rPr lang="nl-BE" dirty="0" err="1"/>
              <a:t>disadvantages</a:t>
            </a:r>
            <a:r>
              <a:rPr lang="nl-BE" dirty="0"/>
              <a:t> - </a:t>
            </a:r>
            <a:r>
              <a:rPr lang="nl-BE" sz="1600" i="1" dirty="0"/>
              <a:t>Baldini et al. </a:t>
            </a:r>
            <a:r>
              <a:rPr lang="nl-BE" sz="1600" i="1" dirty="0" smtClean="0"/>
              <a:t>2021</a:t>
            </a:r>
            <a:endParaRPr lang="nl-BE" sz="1600" dirty="0" smtClean="0"/>
          </a:p>
          <a:p>
            <a:pPr>
              <a:spcAft>
                <a:spcPts val="600"/>
              </a:spcAft>
            </a:pPr>
            <a:r>
              <a:rPr lang="nl-BE" dirty="0" smtClean="0"/>
              <a:t>SU </a:t>
            </a:r>
            <a:r>
              <a:rPr lang="nl-BE" dirty="0" err="1" smtClean="0"/>
              <a:t>and</a:t>
            </a:r>
            <a:r>
              <a:rPr lang="nl-BE" dirty="0" smtClean="0"/>
              <a:t> DGC are </a:t>
            </a:r>
            <a:r>
              <a:rPr lang="nl-BE" dirty="0" err="1" smtClean="0"/>
              <a:t>still</a:t>
            </a:r>
            <a:r>
              <a:rPr lang="nl-BE" dirty="0" smtClean="0"/>
              <a:t> </a:t>
            </a:r>
            <a:r>
              <a:rPr lang="nl-BE" dirty="0" err="1" smtClean="0"/>
              <a:t>widely</a:t>
            </a:r>
            <a:r>
              <a:rPr lang="nl-BE" dirty="0" smtClean="0"/>
              <a:t> </a:t>
            </a:r>
            <a:r>
              <a:rPr lang="nl-BE" dirty="0" err="1" smtClean="0"/>
              <a:t>used</a:t>
            </a:r>
            <a:r>
              <a:rPr lang="nl-BE" dirty="0"/>
              <a:t> </a:t>
            </a:r>
            <a:r>
              <a:rPr lang="nl-BE" dirty="0" err="1" smtClean="0"/>
              <a:t>and</a:t>
            </a:r>
            <a:r>
              <a:rPr lang="nl-BE" dirty="0" smtClean="0"/>
              <a:t> </a:t>
            </a:r>
            <a:r>
              <a:rPr lang="nl-BE" dirty="0" err="1" smtClean="0"/>
              <a:t>provide</a:t>
            </a:r>
            <a:r>
              <a:rPr lang="nl-BE" dirty="0" smtClean="0"/>
              <a:t> </a:t>
            </a:r>
            <a:r>
              <a:rPr lang="nl-BE" dirty="0" err="1" smtClean="0"/>
              <a:t>highly</a:t>
            </a:r>
            <a:r>
              <a:rPr lang="nl-BE" dirty="0" smtClean="0"/>
              <a:t> </a:t>
            </a:r>
            <a:r>
              <a:rPr lang="nl-BE" dirty="0" err="1" smtClean="0"/>
              <a:t>motile</a:t>
            </a:r>
            <a:r>
              <a:rPr lang="nl-BE" dirty="0" smtClean="0"/>
              <a:t> </a:t>
            </a:r>
            <a:r>
              <a:rPr lang="nl-BE" dirty="0" err="1" smtClean="0"/>
              <a:t>sperm</a:t>
            </a:r>
            <a:r>
              <a:rPr lang="nl-BE" dirty="0" smtClean="0"/>
              <a:t> </a:t>
            </a:r>
            <a:r>
              <a:rPr lang="nl-BE" dirty="0" err="1" smtClean="0"/>
              <a:t>populations</a:t>
            </a:r>
            <a:endParaRPr lang="nl-BE" dirty="0" smtClean="0"/>
          </a:p>
          <a:p>
            <a:pPr>
              <a:spcAft>
                <a:spcPts val="600"/>
              </a:spcAft>
            </a:pPr>
            <a:r>
              <a:rPr lang="nl-BE" dirty="0" err="1" smtClean="0"/>
              <a:t>Newer</a:t>
            </a:r>
            <a:r>
              <a:rPr lang="nl-BE" dirty="0" smtClean="0"/>
              <a:t> </a:t>
            </a:r>
            <a:r>
              <a:rPr lang="nl-BE" dirty="0" err="1" smtClean="0"/>
              <a:t>methods</a:t>
            </a:r>
            <a:r>
              <a:rPr lang="nl-BE" dirty="0" smtClean="0"/>
              <a:t> </a:t>
            </a:r>
            <a:r>
              <a:rPr lang="nl-BE" dirty="0" err="1" smtClean="0"/>
              <a:t>mimic</a:t>
            </a:r>
            <a:r>
              <a:rPr lang="nl-BE" dirty="0" smtClean="0"/>
              <a:t> </a:t>
            </a:r>
            <a:r>
              <a:rPr lang="nl-BE" dirty="0" err="1" smtClean="0"/>
              <a:t>some</a:t>
            </a:r>
            <a:r>
              <a:rPr lang="nl-BE" dirty="0" smtClean="0"/>
              <a:t> of </a:t>
            </a:r>
            <a:r>
              <a:rPr lang="nl-BE" dirty="0" err="1" smtClean="0"/>
              <a:t>the</a:t>
            </a:r>
            <a:r>
              <a:rPr lang="nl-BE" dirty="0" smtClean="0"/>
              <a:t> </a:t>
            </a:r>
            <a:r>
              <a:rPr lang="nl-BE" dirty="0" err="1" smtClean="0"/>
              <a:t>natural</a:t>
            </a:r>
            <a:r>
              <a:rPr lang="nl-BE" dirty="0" smtClean="0"/>
              <a:t> </a:t>
            </a:r>
            <a:r>
              <a:rPr lang="nl-BE" dirty="0" err="1" smtClean="0"/>
              <a:t>selection</a:t>
            </a:r>
            <a:r>
              <a:rPr lang="nl-BE" dirty="0" smtClean="0"/>
              <a:t> </a:t>
            </a:r>
            <a:r>
              <a:rPr lang="nl-BE" dirty="0" err="1" smtClean="0"/>
              <a:t>processes</a:t>
            </a:r>
            <a:r>
              <a:rPr lang="nl-BE" dirty="0" smtClean="0"/>
              <a:t> in </a:t>
            </a:r>
            <a:r>
              <a:rPr lang="nl-BE" dirty="0" err="1" smtClean="0"/>
              <a:t>the</a:t>
            </a:r>
            <a:r>
              <a:rPr lang="nl-BE" dirty="0" smtClean="0"/>
              <a:t> </a:t>
            </a:r>
            <a:r>
              <a:rPr lang="nl-BE" dirty="0" err="1" smtClean="0"/>
              <a:t>female</a:t>
            </a:r>
            <a:r>
              <a:rPr lang="nl-BE" dirty="0" smtClean="0"/>
              <a:t> </a:t>
            </a:r>
            <a:r>
              <a:rPr lang="nl-BE" dirty="0" err="1" smtClean="0"/>
              <a:t>tract</a:t>
            </a:r>
            <a:endParaRPr lang="nl-BE" dirty="0" smtClean="0"/>
          </a:p>
          <a:p>
            <a:r>
              <a:rPr lang="nl-BE" dirty="0" err="1" smtClean="0"/>
              <a:t>Some</a:t>
            </a:r>
            <a:r>
              <a:rPr lang="nl-BE" dirty="0" smtClean="0"/>
              <a:t> </a:t>
            </a:r>
            <a:r>
              <a:rPr lang="nl-BE" dirty="0" err="1" smtClean="0"/>
              <a:t>techniques</a:t>
            </a:r>
            <a:r>
              <a:rPr lang="nl-BE" dirty="0" smtClean="0"/>
              <a:t> </a:t>
            </a:r>
            <a:r>
              <a:rPr lang="nl-BE" dirty="0" err="1" smtClean="0"/>
              <a:t>based</a:t>
            </a:r>
            <a:r>
              <a:rPr lang="nl-BE" dirty="0" smtClean="0"/>
              <a:t> on </a:t>
            </a:r>
            <a:r>
              <a:rPr lang="nl-BE" dirty="0" err="1" smtClean="0"/>
              <a:t>membrane</a:t>
            </a:r>
            <a:r>
              <a:rPr lang="nl-BE" dirty="0" smtClean="0"/>
              <a:t> </a:t>
            </a:r>
            <a:r>
              <a:rPr lang="nl-BE" dirty="0" err="1" smtClean="0"/>
              <a:t>integrity</a:t>
            </a:r>
            <a:r>
              <a:rPr lang="nl-BE" dirty="0" smtClean="0"/>
              <a:t>, </a:t>
            </a:r>
            <a:r>
              <a:rPr lang="nl-BE" dirty="0" err="1" smtClean="0"/>
              <a:t>with</a:t>
            </a:r>
            <a:r>
              <a:rPr lang="nl-BE" dirty="0" smtClean="0"/>
              <a:t> </a:t>
            </a:r>
            <a:r>
              <a:rPr lang="nl-BE" dirty="0" err="1" smtClean="0"/>
              <a:t>conflicting</a:t>
            </a:r>
            <a:r>
              <a:rPr lang="nl-BE" dirty="0" smtClean="0"/>
              <a:t> </a:t>
            </a:r>
            <a:r>
              <a:rPr lang="nl-BE" dirty="0" err="1" smtClean="0"/>
              <a:t>study</a:t>
            </a:r>
            <a:r>
              <a:rPr lang="nl-BE" dirty="0" smtClean="0"/>
              <a:t> </a:t>
            </a:r>
            <a:r>
              <a:rPr lang="nl-BE" dirty="0" err="1" smtClean="0"/>
              <a:t>results</a:t>
            </a:r>
            <a:r>
              <a:rPr lang="nl-BE" dirty="0" smtClean="0"/>
              <a:t> - </a:t>
            </a:r>
            <a:r>
              <a:rPr lang="nl-BE" sz="1600" i="1" dirty="0" err="1"/>
              <a:t>Vaughan</a:t>
            </a:r>
            <a:r>
              <a:rPr lang="nl-BE" sz="1600" i="1" dirty="0"/>
              <a:t> </a:t>
            </a:r>
            <a:r>
              <a:rPr lang="nl-BE" sz="1600" i="1" dirty="0" err="1"/>
              <a:t>and</a:t>
            </a:r>
            <a:r>
              <a:rPr lang="nl-BE" sz="1600" i="1" dirty="0"/>
              <a:t> </a:t>
            </a:r>
            <a:r>
              <a:rPr lang="nl-BE" sz="1600" i="1" dirty="0" err="1"/>
              <a:t>Sakkas</a:t>
            </a:r>
            <a:r>
              <a:rPr lang="nl-BE" sz="1600" i="1" dirty="0"/>
              <a:t> 2019</a:t>
            </a:r>
            <a:endParaRPr lang="nl-BE" sz="1600" dirty="0" smtClean="0"/>
          </a:p>
          <a:p>
            <a:pPr lvl="1"/>
            <a:r>
              <a:rPr lang="nl-BE" dirty="0" err="1" smtClean="0"/>
              <a:t>Magnetic</a:t>
            </a:r>
            <a:r>
              <a:rPr lang="nl-BE" dirty="0"/>
              <a:t> </a:t>
            </a:r>
            <a:r>
              <a:rPr lang="nl-BE" dirty="0" err="1" smtClean="0"/>
              <a:t>activated</a:t>
            </a:r>
            <a:r>
              <a:rPr lang="nl-BE" dirty="0" smtClean="0"/>
              <a:t> </a:t>
            </a:r>
            <a:r>
              <a:rPr lang="nl-BE" dirty="0" err="1" smtClean="0"/>
              <a:t>cell</a:t>
            </a:r>
            <a:r>
              <a:rPr lang="nl-BE" dirty="0" smtClean="0"/>
              <a:t> </a:t>
            </a:r>
            <a:r>
              <a:rPr lang="nl-BE" dirty="0" err="1" smtClean="0"/>
              <a:t>sorting</a:t>
            </a:r>
            <a:r>
              <a:rPr lang="nl-BE" dirty="0" smtClean="0"/>
              <a:t> (MACS): </a:t>
            </a:r>
            <a:r>
              <a:rPr lang="nl-BE" dirty="0" err="1" smtClean="0"/>
              <a:t>eliminates</a:t>
            </a:r>
            <a:r>
              <a:rPr lang="nl-BE" dirty="0" smtClean="0"/>
              <a:t> pro-</a:t>
            </a:r>
            <a:r>
              <a:rPr lang="nl-BE" dirty="0" err="1" smtClean="0"/>
              <a:t>apoptotic</a:t>
            </a:r>
            <a:r>
              <a:rPr lang="nl-BE" dirty="0" smtClean="0"/>
              <a:t> </a:t>
            </a:r>
            <a:r>
              <a:rPr lang="nl-BE" dirty="0" err="1" smtClean="0"/>
              <a:t>sperm</a:t>
            </a:r>
            <a:r>
              <a:rPr lang="nl-BE" dirty="0" smtClean="0"/>
              <a:t> </a:t>
            </a:r>
            <a:r>
              <a:rPr lang="nl-BE" dirty="0" err="1" smtClean="0"/>
              <a:t>cells</a:t>
            </a:r>
            <a:endParaRPr lang="nl-BE" dirty="0" smtClean="0"/>
          </a:p>
          <a:p>
            <a:pPr lvl="1"/>
            <a:r>
              <a:rPr lang="nl-BE" dirty="0" err="1" smtClean="0"/>
              <a:t>Hyaluronic</a:t>
            </a:r>
            <a:r>
              <a:rPr lang="nl-BE" dirty="0" smtClean="0"/>
              <a:t> acid binding (PICSI): </a:t>
            </a:r>
            <a:r>
              <a:rPr lang="nl-BE" dirty="0" err="1" smtClean="0"/>
              <a:t>selects</a:t>
            </a:r>
            <a:r>
              <a:rPr lang="nl-BE" dirty="0" smtClean="0"/>
              <a:t> </a:t>
            </a:r>
            <a:r>
              <a:rPr lang="nl-BE" dirty="0" err="1" smtClean="0"/>
              <a:t>mature</a:t>
            </a:r>
            <a:r>
              <a:rPr lang="nl-BE" dirty="0" smtClean="0"/>
              <a:t>, </a:t>
            </a:r>
            <a:r>
              <a:rPr lang="nl-BE" dirty="0" err="1" smtClean="0"/>
              <a:t>morphologically</a:t>
            </a:r>
            <a:r>
              <a:rPr lang="nl-BE" dirty="0" smtClean="0"/>
              <a:t> </a:t>
            </a:r>
            <a:r>
              <a:rPr lang="nl-BE" dirty="0" err="1" smtClean="0"/>
              <a:t>normal</a:t>
            </a:r>
            <a:r>
              <a:rPr lang="nl-BE" dirty="0" smtClean="0"/>
              <a:t> </a:t>
            </a:r>
            <a:r>
              <a:rPr lang="nl-BE" dirty="0" err="1" smtClean="0"/>
              <a:t>sperm</a:t>
            </a:r>
            <a:r>
              <a:rPr lang="nl-BE" dirty="0" smtClean="0"/>
              <a:t> </a:t>
            </a:r>
            <a:r>
              <a:rPr lang="nl-BE" dirty="0" err="1" smtClean="0"/>
              <a:t>cells</a:t>
            </a:r>
            <a:endParaRPr lang="nl-BE" dirty="0" smtClean="0"/>
          </a:p>
          <a:p>
            <a:pPr marL="512763" lvl="1" indent="0">
              <a:buNone/>
            </a:pPr>
            <a:r>
              <a:rPr lang="nl-BE" dirty="0"/>
              <a:t>	</a:t>
            </a:r>
            <a:r>
              <a:rPr lang="nl-BE" dirty="0" smtClean="0"/>
              <a:t>							</a:t>
            </a:r>
            <a:endParaRPr lang="nl-BE" sz="1600" i="1" dirty="0" smtClean="0"/>
          </a:p>
        </p:txBody>
      </p:sp>
      <p:pic>
        <p:nvPicPr>
          <p:cNvPr id="5" name="Picture 4"/>
          <p:cNvPicPr>
            <a:picLocks noChangeAspect="1"/>
          </p:cNvPicPr>
          <p:nvPr/>
        </p:nvPicPr>
        <p:blipFill>
          <a:blip r:embed="rId3"/>
          <a:stretch>
            <a:fillRect/>
          </a:stretch>
        </p:blipFill>
        <p:spPr>
          <a:xfrm>
            <a:off x="1600199" y="4796321"/>
            <a:ext cx="3286125" cy="1390650"/>
          </a:xfrm>
          <a:prstGeom prst="rect">
            <a:avLst/>
          </a:prstGeom>
          <a:ln>
            <a:solidFill>
              <a:srgbClr val="002060"/>
            </a:solidFill>
          </a:ln>
        </p:spPr>
      </p:pic>
      <p:pic>
        <p:nvPicPr>
          <p:cNvPr id="6" name="Picture 5"/>
          <p:cNvPicPr>
            <a:picLocks noChangeAspect="1"/>
          </p:cNvPicPr>
          <p:nvPr/>
        </p:nvPicPr>
        <p:blipFill>
          <a:blip r:embed="rId4"/>
          <a:stretch>
            <a:fillRect/>
          </a:stretch>
        </p:blipFill>
        <p:spPr>
          <a:xfrm>
            <a:off x="7222373" y="4796321"/>
            <a:ext cx="3352801" cy="1424941"/>
          </a:xfrm>
          <a:prstGeom prst="rect">
            <a:avLst/>
          </a:prstGeom>
          <a:ln>
            <a:solidFill>
              <a:srgbClr val="002060"/>
            </a:solidFill>
          </a:ln>
        </p:spPr>
      </p:pic>
    </p:spTree>
    <p:extLst>
      <p:ext uri="{BB962C8B-B14F-4D97-AF65-F5344CB8AC3E}">
        <p14:creationId xmlns:p14="http://schemas.microsoft.com/office/powerpoint/2010/main" val="193646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smtClean="0"/>
              <a:t>Sperm</a:t>
            </a:r>
            <a:r>
              <a:rPr lang="nl-BE" dirty="0" smtClean="0"/>
              <a:t> processing</a:t>
            </a:r>
            <a:endParaRPr lang="nl-BE" dirty="0"/>
          </a:p>
        </p:txBody>
      </p:sp>
      <p:sp>
        <p:nvSpPr>
          <p:cNvPr id="3" name="Content Placeholder 2"/>
          <p:cNvSpPr>
            <a:spLocks noGrp="1"/>
          </p:cNvSpPr>
          <p:nvPr>
            <p:ph idx="1"/>
          </p:nvPr>
        </p:nvSpPr>
        <p:spPr>
          <a:xfrm>
            <a:off x="1280160" y="1655545"/>
            <a:ext cx="9478762" cy="4516655"/>
          </a:xfrm>
        </p:spPr>
        <p:txBody>
          <a:bodyPr/>
          <a:lstStyle/>
          <a:p>
            <a:r>
              <a:rPr lang="nl-BE" dirty="0" err="1"/>
              <a:t>Microfluidic</a:t>
            </a:r>
            <a:r>
              <a:rPr lang="nl-BE" dirty="0"/>
              <a:t> </a:t>
            </a:r>
            <a:r>
              <a:rPr lang="nl-BE" dirty="0" err="1" smtClean="0"/>
              <a:t>sperm</a:t>
            </a:r>
            <a:r>
              <a:rPr lang="nl-BE" dirty="0" smtClean="0"/>
              <a:t> </a:t>
            </a:r>
            <a:r>
              <a:rPr lang="nl-BE" dirty="0" err="1" smtClean="0"/>
              <a:t>preparation</a:t>
            </a:r>
            <a:r>
              <a:rPr lang="nl-BE" dirty="0" smtClean="0"/>
              <a:t> </a:t>
            </a:r>
            <a:r>
              <a:rPr lang="nl-BE" dirty="0" err="1" smtClean="0"/>
              <a:t>seems</a:t>
            </a:r>
            <a:r>
              <a:rPr lang="nl-BE" dirty="0" smtClean="0"/>
              <a:t> </a:t>
            </a:r>
            <a:r>
              <a:rPr lang="nl-BE" dirty="0" err="1" smtClean="0"/>
              <a:t>to</a:t>
            </a:r>
            <a:r>
              <a:rPr lang="nl-BE" dirty="0" smtClean="0"/>
              <a:t> </a:t>
            </a:r>
            <a:r>
              <a:rPr lang="nl-BE" dirty="0" err="1" smtClean="0"/>
              <a:t>hold</a:t>
            </a:r>
            <a:r>
              <a:rPr lang="nl-BE" dirty="0" smtClean="0"/>
              <a:t> </a:t>
            </a:r>
            <a:r>
              <a:rPr lang="nl-BE" dirty="0" err="1" smtClean="0"/>
              <a:t>many</a:t>
            </a:r>
            <a:r>
              <a:rPr lang="nl-BE" dirty="0" smtClean="0"/>
              <a:t> </a:t>
            </a:r>
            <a:r>
              <a:rPr lang="nl-BE" dirty="0" err="1" smtClean="0"/>
              <a:t>advantages</a:t>
            </a:r>
            <a:endParaRPr lang="nl-BE" dirty="0"/>
          </a:p>
          <a:p>
            <a:pPr lvl="1"/>
            <a:r>
              <a:rPr lang="nl-BE" dirty="0" err="1"/>
              <a:t>Selection</a:t>
            </a:r>
            <a:r>
              <a:rPr lang="nl-BE" dirty="0"/>
              <a:t> </a:t>
            </a:r>
            <a:r>
              <a:rPr lang="nl-BE" dirty="0" err="1"/>
              <a:t>mainly</a:t>
            </a:r>
            <a:r>
              <a:rPr lang="nl-BE" dirty="0"/>
              <a:t> </a:t>
            </a:r>
            <a:r>
              <a:rPr lang="nl-BE" dirty="0" err="1"/>
              <a:t>based</a:t>
            </a:r>
            <a:r>
              <a:rPr lang="nl-BE" dirty="0"/>
              <a:t> on </a:t>
            </a:r>
            <a:r>
              <a:rPr lang="nl-BE" dirty="0" err="1"/>
              <a:t>motility</a:t>
            </a:r>
            <a:r>
              <a:rPr lang="nl-BE" dirty="0"/>
              <a:t> </a:t>
            </a:r>
            <a:r>
              <a:rPr lang="nl-BE" dirty="0" err="1"/>
              <a:t>and</a:t>
            </a:r>
            <a:r>
              <a:rPr lang="nl-BE" dirty="0"/>
              <a:t> </a:t>
            </a:r>
            <a:r>
              <a:rPr lang="nl-BE" dirty="0" err="1"/>
              <a:t>morphology</a:t>
            </a:r>
            <a:endParaRPr lang="nl-BE" dirty="0"/>
          </a:p>
          <a:p>
            <a:pPr lvl="1"/>
            <a:r>
              <a:rPr lang="nl-BE" dirty="0" err="1"/>
              <a:t>Highly</a:t>
            </a:r>
            <a:r>
              <a:rPr lang="nl-BE" dirty="0"/>
              <a:t> </a:t>
            </a:r>
            <a:r>
              <a:rPr lang="nl-BE" dirty="0" err="1" smtClean="0"/>
              <a:t>reduced</a:t>
            </a:r>
            <a:r>
              <a:rPr lang="nl-BE" dirty="0" smtClean="0"/>
              <a:t> </a:t>
            </a:r>
            <a:r>
              <a:rPr lang="nl-BE" dirty="0"/>
              <a:t>DNA </a:t>
            </a:r>
            <a:r>
              <a:rPr lang="nl-BE" dirty="0" err="1"/>
              <a:t>fragmentation</a:t>
            </a:r>
            <a:endParaRPr lang="nl-BE" dirty="0"/>
          </a:p>
          <a:p>
            <a:pPr lvl="1"/>
            <a:r>
              <a:rPr lang="nl-BE" dirty="0" err="1"/>
              <a:t>Avoid</a:t>
            </a:r>
            <a:r>
              <a:rPr lang="nl-BE" dirty="0"/>
              <a:t> </a:t>
            </a:r>
            <a:r>
              <a:rPr lang="nl-BE" dirty="0" err="1"/>
              <a:t>centrifugation</a:t>
            </a:r>
            <a:endParaRPr lang="nl-BE" dirty="0"/>
          </a:p>
          <a:p>
            <a:pPr lvl="1"/>
            <a:r>
              <a:rPr lang="nl-BE" dirty="0" err="1" smtClean="0"/>
              <a:t>Decreased</a:t>
            </a:r>
            <a:r>
              <a:rPr lang="nl-BE" dirty="0" smtClean="0"/>
              <a:t> </a:t>
            </a:r>
            <a:r>
              <a:rPr lang="nl-BE" dirty="0" err="1" smtClean="0"/>
              <a:t>intervention</a:t>
            </a:r>
            <a:r>
              <a:rPr lang="nl-BE" dirty="0" smtClean="0"/>
              <a:t> </a:t>
            </a:r>
            <a:r>
              <a:rPr lang="nl-BE" dirty="0" err="1" smtClean="0"/>
              <a:t>and</a:t>
            </a:r>
            <a:r>
              <a:rPr lang="nl-BE" dirty="0" smtClean="0"/>
              <a:t> time </a:t>
            </a:r>
            <a:r>
              <a:rPr lang="nl-BE" dirty="0" err="1" smtClean="0"/>
              <a:t>by</a:t>
            </a:r>
            <a:r>
              <a:rPr lang="nl-BE" dirty="0" smtClean="0"/>
              <a:t> lab </a:t>
            </a:r>
            <a:r>
              <a:rPr lang="nl-BE" dirty="0" err="1" smtClean="0"/>
              <a:t>personnel</a:t>
            </a:r>
            <a:endParaRPr lang="nl-BE" dirty="0" smtClean="0"/>
          </a:p>
          <a:p>
            <a:pPr marL="512763" lvl="1" indent="0">
              <a:buNone/>
            </a:pPr>
            <a:endParaRPr lang="nl-BE" dirty="0" smtClean="0"/>
          </a:p>
          <a:p>
            <a:pPr marL="512763" lvl="1" indent="0">
              <a:buNone/>
            </a:pPr>
            <a:r>
              <a:rPr lang="nl-BE" dirty="0" smtClean="0"/>
              <a:t>BUT</a:t>
            </a:r>
            <a:endParaRPr lang="nl-BE" dirty="0"/>
          </a:p>
          <a:p>
            <a:pPr lvl="1"/>
            <a:r>
              <a:rPr lang="nl-BE" dirty="0" smtClean="0"/>
              <a:t>Low volume of </a:t>
            </a:r>
            <a:r>
              <a:rPr lang="nl-BE" dirty="0" err="1" smtClean="0"/>
              <a:t>yield</a:t>
            </a:r>
            <a:endParaRPr lang="nl-BE" dirty="0" smtClean="0"/>
          </a:p>
          <a:p>
            <a:pPr lvl="1"/>
            <a:r>
              <a:rPr lang="nl-BE" dirty="0" smtClean="0"/>
              <a:t>High </a:t>
            </a:r>
            <a:r>
              <a:rPr lang="nl-BE" dirty="0" err="1" smtClean="0"/>
              <a:t>cost</a:t>
            </a:r>
            <a:r>
              <a:rPr lang="nl-BE" dirty="0" smtClean="0"/>
              <a:t> of device</a:t>
            </a:r>
          </a:p>
          <a:p>
            <a:pPr lvl="1"/>
            <a:r>
              <a:rPr lang="nl-BE" dirty="0" err="1" smtClean="0"/>
              <a:t>Not</a:t>
            </a:r>
            <a:r>
              <a:rPr lang="nl-BE" dirty="0" smtClean="0"/>
              <a:t> </a:t>
            </a:r>
            <a:r>
              <a:rPr lang="nl-BE" dirty="0" err="1" smtClean="0"/>
              <a:t>standardized</a:t>
            </a:r>
            <a:endParaRPr lang="nl-BE" dirty="0"/>
          </a:p>
          <a:p>
            <a:r>
              <a:rPr lang="nl-BE" dirty="0" err="1" smtClean="0"/>
              <a:t>Clinical</a:t>
            </a:r>
            <a:r>
              <a:rPr lang="nl-BE" dirty="0" smtClean="0"/>
              <a:t> </a:t>
            </a:r>
            <a:r>
              <a:rPr lang="nl-BE" dirty="0" err="1" smtClean="0"/>
              <a:t>validation</a:t>
            </a:r>
            <a:r>
              <a:rPr lang="nl-BE" dirty="0" smtClean="0"/>
              <a:t> studies </a:t>
            </a:r>
            <a:r>
              <a:rPr lang="nl-BE" dirty="0" err="1" smtClean="0"/>
              <a:t>needed</a:t>
            </a:r>
            <a:r>
              <a:rPr lang="nl-BE" dirty="0" smtClean="0"/>
              <a:t>! </a:t>
            </a:r>
            <a:r>
              <a:rPr lang="nl-BE" dirty="0" err="1"/>
              <a:t>I</a:t>
            </a:r>
            <a:r>
              <a:rPr lang="nl-BE" dirty="0" err="1" smtClean="0"/>
              <a:t>ncreased</a:t>
            </a:r>
            <a:r>
              <a:rPr lang="nl-BE" dirty="0" smtClean="0"/>
              <a:t> </a:t>
            </a:r>
            <a:r>
              <a:rPr lang="nl-BE" dirty="0" err="1" smtClean="0"/>
              <a:t>success</a:t>
            </a:r>
            <a:r>
              <a:rPr lang="nl-BE" dirty="0" smtClean="0"/>
              <a:t> </a:t>
            </a:r>
            <a:r>
              <a:rPr lang="nl-BE" dirty="0" err="1" smtClean="0"/>
              <a:t>rates</a:t>
            </a:r>
            <a:r>
              <a:rPr lang="nl-BE" dirty="0" smtClean="0"/>
              <a:t>?</a:t>
            </a:r>
            <a:endParaRPr lang="nl-BE" dirty="0"/>
          </a:p>
        </p:txBody>
      </p:sp>
      <p:pic>
        <p:nvPicPr>
          <p:cNvPr id="4" name="Picture 3"/>
          <p:cNvPicPr>
            <a:picLocks noChangeAspect="1"/>
          </p:cNvPicPr>
          <p:nvPr/>
        </p:nvPicPr>
        <p:blipFill>
          <a:blip r:embed="rId3"/>
          <a:stretch>
            <a:fillRect/>
          </a:stretch>
        </p:blipFill>
        <p:spPr>
          <a:xfrm>
            <a:off x="7498599" y="2514600"/>
            <a:ext cx="3825997" cy="1847850"/>
          </a:xfrm>
          <a:prstGeom prst="rect">
            <a:avLst/>
          </a:prstGeom>
          <a:ln>
            <a:solidFill>
              <a:srgbClr val="002060"/>
            </a:solidFill>
          </a:ln>
        </p:spPr>
      </p:pic>
    </p:spTree>
    <p:extLst>
      <p:ext uri="{BB962C8B-B14F-4D97-AF65-F5344CB8AC3E}">
        <p14:creationId xmlns:p14="http://schemas.microsoft.com/office/powerpoint/2010/main" val="21831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Automation in </a:t>
            </a:r>
            <a:r>
              <a:rPr lang="nl-BE" dirty="0" err="1" smtClean="0"/>
              <a:t>the</a:t>
            </a:r>
            <a:r>
              <a:rPr lang="nl-BE" dirty="0" smtClean="0"/>
              <a:t> IVF lab</a:t>
            </a:r>
            <a:endParaRPr lang="nl-BE" dirty="0"/>
          </a:p>
        </p:txBody>
      </p:sp>
      <p:sp>
        <p:nvSpPr>
          <p:cNvPr id="3" name="Content Placeholder 2"/>
          <p:cNvSpPr>
            <a:spLocks noGrp="1"/>
          </p:cNvSpPr>
          <p:nvPr>
            <p:ph idx="1"/>
          </p:nvPr>
        </p:nvSpPr>
        <p:spPr>
          <a:xfrm>
            <a:off x="1348305" y="1820645"/>
            <a:ext cx="9478762" cy="4186989"/>
          </a:xfrm>
        </p:spPr>
        <p:txBody>
          <a:bodyPr>
            <a:normAutofit fontScale="92500" lnSpcReduction="10000"/>
          </a:bodyPr>
          <a:lstStyle/>
          <a:p>
            <a:r>
              <a:rPr lang="nl-BE" dirty="0" smtClean="0"/>
              <a:t>Time </a:t>
            </a:r>
            <a:r>
              <a:rPr lang="nl-BE" dirty="0" err="1" smtClean="0"/>
              <a:t>lapse</a:t>
            </a:r>
            <a:r>
              <a:rPr lang="nl-BE" dirty="0" smtClean="0"/>
              <a:t> imaging –  IVF </a:t>
            </a:r>
            <a:r>
              <a:rPr lang="nl-BE" dirty="0" err="1" smtClean="0"/>
              <a:t>witnessing</a:t>
            </a:r>
            <a:r>
              <a:rPr lang="nl-BE" dirty="0" smtClean="0"/>
              <a:t> - …</a:t>
            </a:r>
          </a:p>
          <a:p>
            <a:r>
              <a:rPr lang="nl-BE" dirty="0" err="1" smtClean="0"/>
              <a:t>Potential</a:t>
            </a:r>
            <a:r>
              <a:rPr lang="nl-BE" dirty="0" smtClean="0"/>
              <a:t> of </a:t>
            </a:r>
            <a:r>
              <a:rPr lang="nl-BE" dirty="0" err="1" smtClean="0"/>
              <a:t>automation</a:t>
            </a:r>
            <a:r>
              <a:rPr lang="nl-BE" dirty="0" smtClean="0"/>
              <a:t>/</a:t>
            </a:r>
            <a:r>
              <a:rPr lang="nl-BE" dirty="0" err="1" smtClean="0"/>
              <a:t>robotics</a:t>
            </a:r>
            <a:r>
              <a:rPr lang="nl-BE" dirty="0" smtClean="0"/>
              <a:t> in </a:t>
            </a:r>
            <a:r>
              <a:rPr lang="nl-BE" dirty="0" err="1" smtClean="0"/>
              <a:t>various</a:t>
            </a:r>
            <a:r>
              <a:rPr lang="nl-BE" dirty="0" smtClean="0"/>
              <a:t> stages of </a:t>
            </a:r>
            <a:r>
              <a:rPr lang="nl-BE" dirty="0" err="1" smtClean="0"/>
              <a:t>the</a:t>
            </a:r>
            <a:r>
              <a:rPr lang="nl-BE" dirty="0" smtClean="0"/>
              <a:t> IVF </a:t>
            </a:r>
            <a:r>
              <a:rPr lang="nl-BE" dirty="0" err="1" smtClean="0"/>
              <a:t>process</a:t>
            </a:r>
            <a:endParaRPr lang="nl-BE" dirty="0" smtClean="0"/>
          </a:p>
          <a:p>
            <a:pPr lvl="1"/>
            <a:r>
              <a:rPr lang="nl-BE" dirty="0" err="1" smtClean="0"/>
              <a:t>Sperm</a:t>
            </a:r>
            <a:r>
              <a:rPr lang="nl-BE" dirty="0" smtClean="0"/>
              <a:t> </a:t>
            </a:r>
            <a:r>
              <a:rPr lang="nl-BE" dirty="0" err="1" smtClean="0"/>
              <a:t>sorting</a:t>
            </a:r>
            <a:endParaRPr lang="nl-BE" dirty="0"/>
          </a:p>
          <a:p>
            <a:pPr lvl="1"/>
            <a:r>
              <a:rPr lang="nl-BE" dirty="0" err="1" smtClean="0"/>
              <a:t>Oocyte</a:t>
            </a:r>
            <a:r>
              <a:rPr lang="nl-BE" dirty="0" smtClean="0"/>
              <a:t> cumulus </a:t>
            </a:r>
            <a:r>
              <a:rPr lang="nl-BE" dirty="0" err="1" smtClean="0"/>
              <a:t>removal</a:t>
            </a:r>
            <a:endParaRPr lang="nl-BE" dirty="0" smtClean="0"/>
          </a:p>
          <a:p>
            <a:pPr lvl="1"/>
            <a:r>
              <a:rPr lang="nl-BE" dirty="0" err="1" smtClean="0"/>
              <a:t>Vitrification</a:t>
            </a:r>
            <a:endParaRPr lang="nl-BE" dirty="0" smtClean="0"/>
          </a:p>
          <a:p>
            <a:pPr lvl="1"/>
            <a:r>
              <a:rPr lang="nl-BE" dirty="0"/>
              <a:t>C</a:t>
            </a:r>
            <a:r>
              <a:rPr lang="nl-BE" dirty="0" smtClean="0"/>
              <a:t>ulture </a:t>
            </a:r>
            <a:r>
              <a:rPr lang="nl-BE" dirty="0" err="1" smtClean="0"/>
              <a:t>dish</a:t>
            </a:r>
            <a:r>
              <a:rPr lang="nl-BE" dirty="0" smtClean="0"/>
              <a:t> </a:t>
            </a:r>
            <a:r>
              <a:rPr lang="nl-BE" dirty="0" err="1" smtClean="0"/>
              <a:t>preparation</a:t>
            </a:r>
            <a:endParaRPr lang="nl-BE" dirty="0" smtClean="0"/>
          </a:p>
          <a:p>
            <a:pPr lvl="1"/>
            <a:r>
              <a:rPr lang="nl-BE" dirty="0" err="1" smtClean="0"/>
              <a:t>Cryostorage</a:t>
            </a:r>
            <a:endParaRPr lang="nl-BE" dirty="0" smtClean="0"/>
          </a:p>
          <a:p>
            <a:pPr lvl="1"/>
            <a:r>
              <a:rPr lang="nl-BE" dirty="0" smtClean="0"/>
              <a:t>IVF</a:t>
            </a:r>
          </a:p>
          <a:p>
            <a:pPr lvl="1"/>
            <a:r>
              <a:rPr lang="nl-BE" dirty="0" smtClean="0"/>
              <a:t>ICSI (</a:t>
            </a:r>
            <a:r>
              <a:rPr lang="nl-BE" dirty="0" err="1" smtClean="0"/>
              <a:t>recently</a:t>
            </a:r>
            <a:r>
              <a:rPr lang="nl-BE" dirty="0" smtClean="0"/>
              <a:t> </a:t>
            </a:r>
            <a:r>
              <a:rPr lang="nl-BE" dirty="0" err="1" smtClean="0"/>
              <a:t>developed</a:t>
            </a:r>
            <a:r>
              <a:rPr lang="nl-BE" dirty="0" smtClean="0"/>
              <a:t>)</a:t>
            </a:r>
          </a:p>
          <a:p>
            <a:pPr>
              <a:spcBef>
                <a:spcPts val="1800"/>
              </a:spcBef>
            </a:pPr>
            <a:r>
              <a:rPr lang="nl-BE" dirty="0" err="1" smtClean="0"/>
              <a:t>After</a:t>
            </a:r>
            <a:r>
              <a:rPr lang="nl-BE" dirty="0" smtClean="0"/>
              <a:t> </a:t>
            </a:r>
            <a:r>
              <a:rPr lang="nl-BE" dirty="0" err="1" smtClean="0"/>
              <a:t>extensive</a:t>
            </a:r>
            <a:r>
              <a:rPr lang="nl-BE" dirty="0" smtClean="0"/>
              <a:t> research, </a:t>
            </a:r>
            <a:r>
              <a:rPr lang="nl-BE" dirty="0" err="1" smtClean="0"/>
              <a:t>the</a:t>
            </a:r>
            <a:r>
              <a:rPr lang="nl-BE" dirty="0" smtClean="0"/>
              <a:t> first </a:t>
            </a:r>
            <a:r>
              <a:rPr lang="nl-BE" dirty="0" err="1" smtClean="0"/>
              <a:t>babies</a:t>
            </a:r>
            <a:r>
              <a:rPr lang="nl-BE" dirty="0" smtClean="0"/>
              <a:t> are born </a:t>
            </a:r>
            <a:r>
              <a:rPr lang="nl-BE" dirty="0" err="1" smtClean="0"/>
              <a:t>after</a:t>
            </a:r>
            <a:r>
              <a:rPr lang="nl-BE" dirty="0" smtClean="0"/>
              <a:t> </a:t>
            </a:r>
            <a:r>
              <a:rPr lang="nl-BE" dirty="0" err="1"/>
              <a:t>a</a:t>
            </a:r>
            <a:r>
              <a:rPr lang="nl-BE" dirty="0" err="1" smtClean="0"/>
              <a:t>utomated</a:t>
            </a:r>
            <a:r>
              <a:rPr lang="nl-BE" dirty="0" smtClean="0"/>
              <a:t> ICSI (ICSI-A) </a:t>
            </a:r>
          </a:p>
          <a:p>
            <a:pPr marL="0" indent="0">
              <a:spcAft>
                <a:spcPts val="600"/>
              </a:spcAft>
              <a:buNone/>
            </a:pPr>
            <a:r>
              <a:rPr lang="nl-BE" dirty="0" smtClean="0"/>
              <a:t>		</a:t>
            </a:r>
            <a:r>
              <a:rPr lang="nl-BE" sz="1700" i="1" dirty="0"/>
              <a:t>Costa-</a:t>
            </a:r>
            <a:r>
              <a:rPr lang="nl-BE" sz="1700" i="1" dirty="0" err="1"/>
              <a:t>Borges</a:t>
            </a:r>
            <a:r>
              <a:rPr lang="nl-BE" sz="1700" i="1" dirty="0"/>
              <a:t> et al. RBMO 2023</a:t>
            </a:r>
          </a:p>
          <a:p>
            <a:endParaRPr lang="nl-BE" dirty="0" smtClean="0"/>
          </a:p>
          <a:p>
            <a:pPr marL="0" indent="0">
              <a:buNone/>
            </a:pPr>
            <a:endParaRPr lang="nl-BE" sz="1600" i="1" dirty="0"/>
          </a:p>
        </p:txBody>
      </p:sp>
      <p:pic>
        <p:nvPicPr>
          <p:cNvPr id="5" name="Picture 4"/>
          <p:cNvPicPr>
            <a:picLocks noChangeAspect="1"/>
          </p:cNvPicPr>
          <p:nvPr/>
        </p:nvPicPr>
        <p:blipFill>
          <a:blip r:embed="rId3"/>
          <a:stretch>
            <a:fillRect/>
          </a:stretch>
        </p:blipFill>
        <p:spPr>
          <a:xfrm>
            <a:off x="7510525" y="2901471"/>
            <a:ext cx="3178949" cy="1462566"/>
          </a:xfrm>
          <a:prstGeom prst="rect">
            <a:avLst/>
          </a:prstGeom>
        </p:spPr>
      </p:pic>
    </p:spTree>
    <p:extLst>
      <p:ext uri="{BB962C8B-B14F-4D97-AF65-F5344CB8AC3E}">
        <p14:creationId xmlns:p14="http://schemas.microsoft.com/office/powerpoint/2010/main" val="411262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Automation in </a:t>
            </a:r>
            <a:r>
              <a:rPr lang="nl-BE" dirty="0" err="1" smtClean="0"/>
              <a:t>the</a:t>
            </a:r>
            <a:r>
              <a:rPr lang="nl-BE" dirty="0" smtClean="0"/>
              <a:t> IVF lab</a:t>
            </a:r>
            <a:endParaRPr lang="nl-BE" dirty="0"/>
          </a:p>
        </p:txBody>
      </p:sp>
      <p:sp>
        <p:nvSpPr>
          <p:cNvPr id="3" name="Content Placeholder 2"/>
          <p:cNvSpPr>
            <a:spLocks noGrp="1"/>
          </p:cNvSpPr>
          <p:nvPr>
            <p:ph idx="1"/>
          </p:nvPr>
        </p:nvSpPr>
        <p:spPr>
          <a:xfrm>
            <a:off x="1348305" y="1884145"/>
            <a:ext cx="9478762" cy="4186989"/>
          </a:xfrm>
        </p:spPr>
        <p:txBody>
          <a:bodyPr/>
          <a:lstStyle/>
          <a:p>
            <a:r>
              <a:rPr lang="nl-BE" dirty="0" smtClean="0"/>
              <a:t>The ICSI-A robot – </a:t>
            </a:r>
            <a:r>
              <a:rPr lang="nl-BE" sz="1600" i="1" dirty="0" smtClean="0"/>
              <a:t>Costa-</a:t>
            </a:r>
            <a:r>
              <a:rPr lang="nl-BE" sz="1600" i="1" dirty="0" err="1" smtClean="0"/>
              <a:t>Borges</a:t>
            </a:r>
            <a:r>
              <a:rPr lang="nl-BE" sz="1600" i="1" dirty="0" smtClean="0"/>
              <a:t> et al. 2023</a:t>
            </a:r>
          </a:p>
          <a:p>
            <a:pPr lvl="1"/>
            <a:r>
              <a:rPr lang="nl-BE" dirty="0" err="1" smtClean="0"/>
              <a:t>Movement</a:t>
            </a:r>
            <a:r>
              <a:rPr lang="nl-BE" dirty="0" smtClean="0"/>
              <a:t> of </a:t>
            </a:r>
            <a:r>
              <a:rPr lang="nl-BE" dirty="0" err="1" smtClean="0"/>
              <a:t>the</a:t>
            </a:r>
            <a:r>
              <a:rPr lang="nl-BE" dirty="0" smtClean="0"/>
              <a:t> </a:t>
            </a:r>
            <a:r>
              <a:rPr lang="nl-BE" dirty="0" err="1" smtClean="0"/>
              <a:t>injection</a:t>
            </a:r>
            <a:r>
              <a:rPr lang="nl-BE" dirty="0" smtClean="0"/>
              <a:t> </a:t>
            </a:r>
            <a:r>
              <a:rPr lang="nl-BE" dirty="0" err="1" smtClean="0"/>
              <a:t>pipette</a:t>
            </a:r>
            <a:endParaRPr lang="nl-BE" dirty="0" smtClean="0"/>
          </a:p>
          <a:p>
            <a:pPr lvl="1"/>
            <a:r>
              <a:rPr lang="nl-BE" dirty="0" smtClean="0"/>
              <a:t>Zona pellucida </a:t>
            </a:r>
            <a:r>
              <a:rPr lang="nl-BE" dirty="0" err="1" smtClean="0"/>
              <a:t>and</a:t>
            </a:r>
            <a:r>
              <a:rPr lang="nl-BE" dirty="0" smtClean="0"/>
              <a:t> </a:t>
            </a:r>
            <a:r>
              <a:rPr lang="nl-BE" dirty="0" err="1" smtClean="0"/>
              <a:t>oolemma</a:t>
            </a:r>
            <a:r>
              <a:rPr lang="nl-BE" dirty="0" smtClean="0"/>
              <a:t> </a:t>
            </a:r>
            <a:r>
              <a:rPr lang="nl-BE" dirty="0" err="1" smtClean="0"/>
              <a:t>penetration</a:t>
            </a:r>
            <a:r>
              <a:rPr lang="nl-BE" dirty="0" smtClean="0"/>
              <a:t> </a:t>
            </a:r>
            <a:r>
              <a:rPr lang="nl-BE" dirty="0" err="1" smtClean="0"/>
              <a:t>with</a:t>
            </a:r>
            <a:r>
              <a:rPr lang="nl-BE" dirty="0" smtClean="0"/>
              <a:t> </a:t>
            </a:r>
            <a:r>
              <a:rPr lang="nl-BE" dirty="0" err="1" smtClean="0"/>
              <a:t>piezo</a:t>
            </a:r>
            <a:r>
              <a:rPr lang="nl-BE" dirty="0" smtClean="0"/>
              <a:t> </a:t>
            </a:r>
            <a:r>
              <a:rPr lang="nl-BE" dirty="0" err="1" smtClean="0"/>
              <a:t>pulses</a:t>
            </a:r>
            <a:endParaRPr lang="nl-BE" dirty="0" smtClean="0"/>
          </a:p>
          <a:p>
            <a:pPr lvl="1">
              <a:spcAft>
                <a:spcPts val="600"/>
              </a:spcAft>
            </a:pPr>
            <a:r>
              <a:rPr lang="nl-BE" dirty="0" err="1" smtClean="0"/>
              <a:t>Pipette</a:t>
            </a:r>
            <a:r>
              <a:rPr lang="nl-BE" dirty="0" smtClean="0"/>
              <a:t> </a:t>
            </a:r>
            <a:r>
              <a:rPr lang="nl-BE" dirty="0" err="1" smtClean="0"/>
              <a:t>removal</a:t>
            </a:r>
            <a:r>
              <a:rPr lang="nl-BE" dirty="0" smtClean="0"/>
              <a:t> </a:t>
            </a:r>
            <a:r>
              <a:rPr lang="nl-BE" dirty="0" err="1" smtClean="0"/>
              <a:t>after</a:t>
            </a:r>
            <a:r>
              <a:rPr lang="nl-BE" dirty="0" smtClean="0"/>
              <a:t> </a:t>
            </a:r>
            <a:r>
              <a:rPr lang="nl-BE" dirty="0" err="1" smtClean="0"/>
              <a:t>sperm</a:t>
            </a:r>
            <a:r>
              <a:rPr lang="nl-BE" dirty="0" smtClean="0"/>
              <a:t> release</a:t>
            </a:r>
          </a:p>
          <a:p>
            <a:r>
              <a:rPr lang="nl-BE" dirty="0" err="1" smtClean="0"/>
              <a:t>Peliminary</a:t>
            </a:r>
            <a:r>
              <a:rPr lang="nl-BE" dirty="0" smtClean="0"/>
              <a:t> studies</a:t>
            </a:r>
          </a:p>
          <a:p>
            <a:pPr lvl="1"/>
            <a:r>
              <a:rPr lang="nl-BE" dirty="0"/>
              <a:t>I</a:t>
            </a:r>
            <a:r>
              <a:rPr lang="nl-BE" dirty="0" smtClean="0"/>
              <a:t>n mouse, hamster </a:t>
            </a:r>
            <a:r>
              <a:rPr lang="nl-BE" dirty="0" err="1" smtClean="0"/>
              <a:t>and</a:t>
            </a:r>
            <a:r>
              <a:rPr lang="nl-BE" dirty="0" smtClean="0"/>
              <a:t> </a:t>
            </a:r>
            <a:r>
              <a:rPr lang="nl-BE" dirty="0" err="1" smtClean="0"/>
              <a:t>rabbit</a:t>
            </a:r>
            <a:r>
              <a:rPr lang="nl-BE" dirty="0" smtClean="0"/>
              <a:t> </a:t>
            </a:r>
            <a:r>
              <a:rPr lang="nl-BE" dirty="0" err="1" smtClean="0"/>
              <a:t>oocytes</a:t>
            </a:r>
            <a:endParaRPr lang="nl-BE" dirty="0" smtClean="0"/>
          </a:p>
          <a:p>
            <a:pPr lvl="1"/>
            <a:r>
              <a:rPr lang="nl-BE" dirty="0" smtClean="0"/>
              <a:t>In </a:t>
            </a:r>
            <a:r>
              <a:rPr lang="nl-BE" dirty="0" err="1" smtClean="0"/>
              <a:t>discarded</a:t>
            </a:r>
            <a:r>
              <a:rPr lang="nl-BE" dirty="0" smtClean="0"/>
              <a:t> human </a:t>
            </a:r>
            <a:r>
              <a:rPr lang="nl-BE" dirty="0" err="1" smtClean="0"/>
              <a:t>oocytes</a:t>
            </a:r>
            <a:r>
              <a:rPr lang="nl-BE" dirty="0" smtClean="0"/>
              <a:t> </a:t>
            </a:r>
            <a:r>
              <a:rPr lang="nl-BE" dirty="0" err="1" smtClean="0"/>
              <a:t>injected</a:t>
            </a:r>
            <a:r>
              <a:rPr lang="nl-BE" dirty="0" smtClean="0"/>
              <a:t> </a:t>
            </a:r>
            <a:r>
              <a:rPr lang="nl-BE" dirty="0" err="1" smtClean="0"/>
              <a:t>with</a:t>
            </a:r>
            <a:r>
              <a:rPr lang="nl-BE" dirty="0" smtClean="0"/>
              <a:t> </a:t>
            </a:r>
            <a:r>
              <a:rPr lang="nl-BE" dirty="0" err="1" smtClean="0"/>
              <a:t>microbeads</a:t>
            </a:r>
            <a:endParaRPr lang="nl-BE" dirty="0" smtClean="0"/>
          </a:p>
          <a:p>
            <a:pPr lvl="1">
              <a:spcAft>
                <a:spcPts val="600"/>
              </a:spcAft>
            </a:pPr>
            <a:r>
              <a:rPr lang="nl-BE" dirty="0" smtClean="0"/>
              <a:t>In a small </a:t>
            </a:r>
            <a:r>
              <a:rPr lang="nl-BE" dirty="0" err="1" smtClean="0"/>
              <a:t>clinical</a:t>
            </a:r>
            <a:r>
              <a:rPr lang="nl-BE" dirty="0" smtClean="0"/>
              <a:t> pilot trial </a:t>
            </a:r>
            <a:r>
              <a:rPr lang="nl-BE" dirty="0" err="1" smtClean="0"/>
              <a:t>with</a:t>
            </a:r>
            <a:r>
              <a:rPr lang="nl-BE" dirty="0" smtClean="0"/>
              <a:t> donor </a:t>
            </a:r>
            <a:r>
              <a:rPr lang="nl-BE" dirty="0" err="1" smtClean="0"/>
              <a:t>oocytes</a:t>
            </a:r>
            <a:endParaRPr lang="nl-BE" dirty="0" smtClean="0"/>
          </a:p>
          <a:p>
            <a:r>
              <a:rPr lang="nl-BE" dirty="0" err="1" smtClean="0"/>
              <a:t>Results</a:t>
            </a:r>
            <a:r>
              <a:rPr lang="nl-BE" dirty="0" smtClean="0"/>
              <a:t> </a:t>
            </a:r>
            <a:r>
              <a:rPr lang="nl-BE" dirty="0" err="1" smtClean="0"/>
              <a:t>similar</a:t>
            </a:r>
            <a:r>
              <a:rPr lang="nl-BE" dirty="0" smtClean="0"/>
              <a:t> </a:t>
            </a:r>
            <a:r>
              <a:rPr lang="nl-BE" dirty="0" err="1" smtClean="0"/>
              <a:t>to</a:t>
            </a:r>
            <a:r>
              <a:rPr lang="nl-BE" dirty="0" smtClean="0"/>
              <a:t> </a:t>
            </a:r>
            <a:r>
              <a:rPr lang="nl-BE" dirty="0" err="1" smtClean="0"/>
              <a:t>the</a:t>
            </a:r>
            <a:r>
              <a:rPr lang="nl-BE" dirty="0" smtClean="0"/>
              <a:t> manual procedure</a:t>
            </a:r>
          </a:p>
          <a:p>
            <a:endParaRPr lang="nl-BE" dirty="0" smtClean="0"/>
          </a:p>
        </p:txBody>
      </p:sp>
      <p:pic>
        <p:nvPicPr>
          <p:cNvPr id="4" name="Picture 3"/>
          <p:cNvPicPr>
            <a:picLocks noChangeAspect="1"/>
          </p:cNvPicPr>
          <p:nvPr/>
        </p:nvPicPr>
        <p:blipFill>
          <a:blip r:embed="rId2"/>
          <a:stretch>
            <a:fillRect/>
          </a:stretch>
        </p:blipFill>
        <p:spPr>
          <a:xfrm>
            <a:off x="7953667" y="2442896"/>
            <a:ext cx="2621507" cy="1743607"/>
          </a:xfrm>
          <a:prstGeom prst="rect">
            <a:avLst/>
          </a:prstGeom>
        </p:spPr>
      </p:pic>
    </p:spTree>
    <p:extLst>
      <p:ext uri="{BB962C8B-B14F-4D97-AF65-F5344CB8AC3E}">
        <p14:creationId xmlns:p14="http://schemas.microsoft.com/office/powerpoint/2010/main" val="1611415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Automation in </a:t>
            </a:r>
            <a:r>
              <a:rPr lang="nl-BE" dirty="0" err="1"/>
              <a:t>the</a:t>
            </a:r>
            <a:r>
              <a:rPr lang="nl-BE" dirty="0"/>
              <a:t> IVF lab</a:t>
            </a:r>
          </a:p>
        </p:txBody>
      </p:sp>
      <p:sp>
        <p:nvSpPr>
          <p:cNvPr id="3" name="Content Placeholder 2"/>
          <p:cNvSpPr>
            <a:spLocks noGrp="1"/>
          </p:cNvSpPr>
          <p:nvPr>
            <p:ph idx="1"/>
          </p:nvPr>
        </p:nvSpPr>
        <p:spPr>
          <a:xfrm>
            <a:off x="1600198" y="3964214"/>
            <a:ext cx="9158723" cy="2131785"/>
          </a:xfrm>
        </p:spPr>
        <p:txBody>
          <a:bodyPr>
            <a:normAutofit/>
          </a:bodyPr>
          <a:lstStyle/>
          <a:p>
            <a:pPr marL="0" indent="0">
              <a:buNone/>
            </a:pPr>
            <a:endParaRPr lang="nl-BE" dirty="0" smtClean="0"/>
          </a:p>
          <a:p>
            <a:r>
              <a:rPr lang="nl-BE" dirty="0" err="1" smtClean="0"/>
              <a:t>Less</a:t>
            </a:r>
            <a:r>
              <a:rPr lang="nl-BE" dirty="0" smtClean="0"/>
              <a:t> </a:t>
            </a:r>
            <a:r>
              <a:rPr lang="nl-BE" dirty="0" err="1" smtClean="0"/>
              <a:t>invasive</a:t>
            </a:r>
            <a:r>
              <a:rPr lang="nl-BE" dirty="0" smtClean="0"/>
              <a:t>: no </a:t>
            </a:r>
            <a:r>
              <a:rPr lang="nl-BE" dirty="0" err="1" smtClean="0"/>
              <a:t>need</a:t>
            </a:r>
            <a:r>
              <a:rPr lang="nl-BE" dirty="0" smtClean="0"/>
              <a:t> </a:t>
            </a:r>
            <a:r>
              <a:rPr lang="nl-BE" dirty="0" err="1" smtClean="0"/>
              <a:t>to</a:t>
            </a:r>
            <a:r>
              <a:rPr lang="nl-BE" dirty="0" smtClean="0"/>
              <a:t> </a:t>
            </a:r>
            <a:r>
              <a:rPr lang="nl-BE" dirty="0" err="1" smtClean="0"/>
              <a:t>aspirate</a:t>
            </a:r>
            <a:r>
              <a:rPr lang="nl-BE" dirty="0" smtClean="0"/>
              <a:t> </a:t>
            </a:r>
            <a:r>
              <a:rPr lang="nl-BE" dirty="0" err="1" smtClean="0"/>
              <a:t>oocyte</a:t>
            </a:r>
            <a:r>
              <a:rPr lang="nl-BE" dirty="0" smtClean="0"/>
              <a:t> </a:t>
            </a:r>
            <a:r>
              <a:rPr lang="nl-BE" dirty="0" err="1" smtClean="0"/>
              <a:t>cytoplasm</a:t>
            </a:r>
            <a:r>
              <a:rPr lang="nl-BE" dirty="0" smtClean="0"/>
              <a:t> </a:t>
            </a:r>
            <a:r>
              <a:rPr lang="nl-BE" dirty="0" err="1" smtClean="0"/>
              <a:t>to</a:t>
            </a:r>
            <a:r>
              <a:rPr lang="nl-BE" dirty="0" smtClean="0"/>
              <a:t> break </a:t>
            </a:r>
            <a:r>
              <a:rPr lang="nl-BE" dirty="0" err="1" smtClean="0"/>
              <a:t>the</a:t>
            </a:r>
            <a:r>
              <a:rPr lang="nl-BE" dirty="0" smtClean="0"/>
              <a:t> </a:t>
            </a:r>
            <a:r>
              <a:rPr lang="nl-BE" dirty="0" err="1" smtClean="0"/>
              <a:t>oolemma</a:t>
            </a:r>
            <a:endParaRPr lang="nl-BE" dirty="0" smtClean="0"/>
          </a:p>
          <a:p>
            <a:r>
              <a:rPr lang="nl-BE" dirty="0" err="1" smtClean="0"/>
              <a:t>Reduced</a:t>
            </a:r>
            <a:r>
              <a:rPr lang="nl-BE" dirty="0" smtClean="0"/>
              <a:t> </a:t>
            </a:r>
            <a:r>
              <a:rPr lang="nl-BE" dirty="0" err="1" smtClean="0"/>
              <a:t>variability</a:t>
            </a:r>
            <a:r>
              <a:rPr lang="nl-BE" dirty="0" smtClean="0"/>
              <a:t> </a:t>
            </a:r>
            <a:r>
              <a:rPr lang="nl-BE" dirty="0" err="1" smtClean="0"/>
              <a:t>among</a:t>
            </a:r>
            <a:r>
              <a:rPr lang="nl-BE" dirty="0" smtClean="0"/>
              <a:t> </a:t>
            </a:r>
            <a:r>
              <a:rPr lang="nl-BE" dirty="0" err="1" smtClean="0"/>
              <a:t>oocytes</a:t>
            </a:r>
            <a:r>
              <a:rPr lang="nl-BE" dirty="0" smtClean="0"/>
              <a:t> </a:t>
            </a:r>
            <a:r>
              <a:rPr lang="nl-BE" dirty="0" err="1" smtClean="0"/>
              <a:t>and</a:t>
            </a:r>
            <a:r>
              <a:rPr lang="nl-BE" dirty="0" smtClean="0"/>
              <a:t> </a:t>
            </a:r>
            <a:r>
              <a:rPr lang="nl-BE" dirty="0" err="1" smtClean="0"/>
              <a:t>among</a:t>
            </a:r>
            <a:r>
              <a:rPr lang="nl-BE" dirty="0" smtClean="0"/>
              <a:t> </a:t>
            </a:r>
            <a:r>
              <a:rPr lang="nl-BE" dirty="0" err="1" smtClean="0"/>
              <a:t>embryologists</a:t>
            </a:r>
            <a:endParaRPr lang="nl-BE" dirty="0" smtClean="0"/>
          </a:p>
          <a:p>
            <a:r>
              <a:rPr lang="nl-BE" dirty="0" err="1" smtClean="0"/>
              <a:t>Needs</a:t>
            </a:r>
            <a:r>
              <a:rPr lang="nl-BE" dirty="0" smtClean="0"/>
              <a:t> </a:t>
            </a:r>
            <a:r>
              <a:rPr lang="nl-BE" dirty="0" err="1" smtClean="0"/>
              <a:t>supervision</a:t>
            </a:r>
            <a:r>
              <a:rPr lang="nl-BE" dirty="0" smtClean="0"/>
              <a:t> </a:t>
            </a:r>
            <a:r>
              <a:rPr lang="nl-BE" dirty="0" err="1" smtClean="0"/>
              <a:t>and</a:t>
            </a:r>
            <a:r>
              <a:rPr lang="nl-BE" dirty="0" smtClean="0"/>
              <a:t> assistance </a:t>
            </a:r>
            <a:r>
              <a:rPr lang="nl-BE" dirty="0" err="1" smtClean="0"/>
              <a:t>by</a:t>
            </a:r>
            <a:r>
              <a:rPr lang="nl-BE" dirty="0" smtClean="0"/>
              <a:t> </a:t>
            </a:r>
            <a:r>
              <a:rPr lang="nl-BE" dirty="0" err="1" smtClean="0"/>
              <a:t>experienced</a:t>
            </a:r>
            <a:r>
              <a:rPr lang="nl-BE" dirty="0" smtClean="0"/>
              <a:t> </a:t>
            </a:r>
            <a:r>
              <a:rPr lang="nl-BE" dirty="0" err="1" smtClean="0"/>
              <a:t>embryologists</a:t>
            </a:r>
            <a:endParaRPr lang="nl-BE" dirty="0" smtClean="0"/>
          </a:p>
          <a:p>
            <a:r>
              <a:rPr lang="nl-BE" dirty="0" smtClean="0"/>
              <a:t>More lab procedures </a:t>
            </a:r>
            <a:r>
              <a:rPr lang="nl-BE" dirty="0" err="1" smtClean="0"/>
              <a:t>will</a:t>
            </a:r>
            <a:r>
              <a:rPr lang="nl-BE" dirty="0" smtClean="0"/>
              <a:t> </a:t>
            </a:r>
            <a:r>
              <a:rPr lang="nl-BE" dirty="0" err="1" smtClean="0"/>
              <a:t>be</a:t>
            </a:r>
            <a:r>
              <a:rPr lang="nl-BE" dirty="0" smtClean="0"/>
              <a:t> </a:t>
            </a:r>
            <a:r>
              <a:rPr lang="nl-BE" dirty="0" err="1" smtClean="0"/>
              <a:t>automated</a:t>
            </a:r>
            <a:r>
              <a:rPr lang="nl-BE" dirty="0" smtClean="0"/>
              <a:t> in </a:t>
            </a:r>
            <a:r>
              <a:rPr lang="nl-BE" dirty="0" err="1" smtClean="0"/>
              <a:t>the</a:t>
            </a:r>
            <a:r>
              <a:rPr lang="nl-BE" dirty="0" smtClean="0"/>
              <a:t> </a:t>
            </a:r>
            <a:r>
              <a:rPr lang="nl-BE" dirty="0" err="1" smtClean="0"/>
              <a:t>future</a:t>
            </a:r>
            <a:endParaRPr lang="nl-BE" dirty="0"/>
          </a:p>
        </p:txBody>
      </p:sp>
      <p:pic>
        <p:nvPicPr>
          <p:cNvPr id="4" name="Picture 3"/>
          <p:cNvPicPr>
            <a:picLocks noChangeAspect="1"/>
          </p:cNvPicPr>
          <p:nvPr/>
        </p:nvPicPr>
        <p:blipFill>
          <a:blip r:embed="rId3"/>
          <a:stretch>
            <a:fillRect/>
          </a:stretch>
        </p:blipFill>
        <p:spPr>
          <a:xfrm>
            <a:off x="355601" y="1655545"/>
            <a:ext cx="11455400" cy="2308670"/>
          </a:xfrm>
          <a:prstGeom prst="rect">
            <a:avLst/>
          </a:prstGeom>
          <a:ln w="19050">
            <a:solidFill>
              <a:srgbClr val="002060"/>
            </a:solidFill>
          </a:ln>
        </p:spPr>
      </p:pic>
      <p:sp>
        <p:nvSpPr>
          <p:cNvPr id="5" name="TextBox 4"/>
          <p:cNvSpPr txBox="1"/>
          <p:nvPr/>
        </p:nvSpPr>
        <p:spPr>
          <a:xfrm>
            <a:off x="8737600" y="3964215"/>
            <a:ext cx="3073401" cy="338554"/>
          </a:xfrm>
          <a:prstGeom prst="rect">
            <a:avLst/>
          </a:prstGeom>
          <a:noFill/>
        </p:spPr>
        <p:txBody>
          <a:bodyPr wrap="square" rtlCol="0">
            <a:spAutoFit/>
          </a:bodyPr>
          <a:lstStyle/>
          <a:p>
            <a:r>
              <a:rPr lang="nl-BE" sz="1600" i="1" dirty="0">
                <a:solidFill>
                  <a:srgbClr val="002060"/>
                </a:solidFill>
                <a:latin typeface="Calibri" panose="020F0502020204030204" pitchFamily="34" charset="0"/>
                <a:cs typeface="Calibri" panose="020F0502020204030204" pitchFamily="34" charset="0"/>
              </a:rPr>
              <a:t>Costa-</a:t>
            </a:r>
            <a:r>
              <a:rPr lang="nl-BE" sz="1600" i="1" dirty="0" err="1">
                <a:solidFill>
                  <a:srgbClr val="002060"/>
                </a:solidFill>
                <a:latin typeface="Calibri" panose="020F0502020204030204" pitchFamily="34" charset="0"/>
                <a:cs typeface="Calibri" panose="020F0502020204030204" pitchFamily="34" charset="0"/>
              </a:rPr>
              <a:t>Borges</a:t>
            </a:r>
            <a:r>
              <a:rPr lang="nl-BE" sz="1600" i="1" dirty="0">
                <a:solidFill>
                  <a:srgbClr val="002060"/>
                </a:solidFill>
                <a:latin typeface="Calibri" panose="020F0502020204030204" pitchFamily="34" charset="0"/>
                <a:cs typeface="Calibri" panose="020F0502020204030204" pitchFamily="34" charset="0"/>
              </a:rPr>
              <a:t> et al. 2023</a:t>
            </a:r>
            <a:endParaRPr lang="nl-BE" sz="1600"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258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C</a:t>
            </a:r>
            <a:r>
              <a:rPr lang="nl-BE" dirty="0" smtClean="0"/>
              <a:t>ulture </a:t>
            </a:r>
            <a:r>
              <a:rPr lang="nl-BE" dirty="0" err="1" smtClean="0"/>
              <a:t>conditions</a:t>
            </a:r>
            <a:endParaRPr lang="nl-BE" dirty="0"/>
          </a:p>
        </p:txBody>
      </p:sp>
      <p:sp>
        <p:nvSpPr>
          <p:cNvPr id="3" name="Content Placeholder 2"/>
          <p:cNvSpPr>
            <a:spLocks noGrp="1"/>
          </p:cNvSpPr>
          <p:nvPr>
            <p:ph idx="1"/>
          </p:nvPr>
        </p:nvSpPr>
        <p:spPr>
          <a:xfrm>
            <a:off x="1305560" y="2036545"/>
            <a:ext cx="9972040" cy="4503955"/>
          </a:xfrm>
        </p:spPr>
        <p:txBody>
          <a:bodyPr>
            <a:normAutofit/>
          </a:bodyPr>
          <a:lstStyle/>
          <a:p>
            <a:r>
              <a:rPr lang="nl-BE" dirty="0" smtClean="0"/>
              <a:t>Change in culture media </a:t>
            </a:r>
            <a:r>
              <a:rPr lang="nl-BE" dirty="0" err="1" smtClean="0"/>
              <a:t>formulations</a:t>
            </a:r>
            <a:r>
              <a:rPr lang="nl-BE" dirty="0" smtClean="0"/>
              <a:t> over </a:t>
            </a:r>
            <a:r>
              <a:rPr lang="nl-BE" dirty="0" err="1" smtClean="0"/>
              <a:t>the</a:t>
            </a:r>
            <a:r>
              <a:rPr lang="nl-BE" dirty="0" smtClean="0"/>
              <a:t> past 40 </a:t>
            </a:r>
            <a:r>
              <a:rPr lang="nl-BE" dirty="0" err="1" smtClean="0"/>
              <a:t>years</a:t>
            </a:r>
            <a:endParaRPr lang="nl-BE" dirty="0" smtClean="0"/>
          </a:p>
          <a:p>
            <a:r>
              <a:rPr lang="nl-BE" dirty="0" smtClean="0"/>
              <a:t>Culture in a </a:t>
            </a:r>
            <a:r>
              <a:rPr lang="nl-BE" dirty="0" err="1" smtClean="0"/>
              <a:t>dish</a:t>
            </a:r>
            <a:r>
              <a:rPr lang="nl-BE" dirty="0" smtClean="0"/>
              <a:t>, in a </a:t>
            </a:r>
            <a:r>
              <a:rPr lang="nl-BE" dirty="0" err="1" smtClean="0"/>
              <a:t>relatively</a:t>
            </a:r>
            <a:r>
              <a:rPr lang="nl-BE" dirty="0" smtClean="0"/>
              <a:t> large volume, in a </a:t>
            </a:r>
            <a:r>
              <a:rPr lang="nl-BE" dirty="0" err="1" smtClean="0"/>
              <a:t>static</a:t>
            </a:r>
            <a:r>
              <a:rPr lang="nl-BE" dirty="0" smtClean="0"/>
              <a:t> state</a:t>
            </a:r>
          </a:p>
          <a:p>
            <a:r>
              <a:rPr lang="nl-BE" dirty="0" smtClean="0"/>
              <a:t>In </a:t>
            </a:r>
            <a:r>
              <a:rPr lang="nl-BE" dirty="0" err="1" smtClean="0"/>
              <a:t>the</a:t>
            </a:r>
            <a:r>
              <a:rPr lang="nl-BE" dirty="0" smtClean="0"/>
              <a:t> </a:t>
            </a:r>
            <a:r>
              <a:rPr lang="nl-BE" dirty="0" err="1" smtClean="0"/>
              <a:t>female</a:t>
            </a:r>
            <a:r>
              <a:rPr lang="nl-BE" dirty="0" smtClean="0"/>
              <a:t> </a:t>
            </a:r>
            <a:r>
              <a:rPr lang="nl-BE" dirty="0" err="1" smtClean="0"/>
              <a:t>tract</a:t>
            </a:r>
            <a:r>
              <a:rPr lang="nl-BE" dirty="0" smtClean="0"/>
              <a:t>, </a:t>
            </a:r>
            <a:r>
              <a:rPr lang="nl-BE" dirty="0" err="1" smtClean="0"/>
              <a:t>the</a:t>
            </a:r>
            <a:r>
              <a:rPr lang="nl-BE" dirty="0" smtClean="0"/>
              <a:t> embryo </a:t>
            </a:r>
          </a:p>
          <a:p>
            <a:pPr lvl="1"/>
            <a:r>
              <a:rPr lang="nl-BE" dirty="0" smtClean="0"/>
              <a:t>Is </a:t>
            </a:r>
            <a:r>
              <a:rPr lang="nl-BE" dirty="0" err="1" smtClean="0"/>
              <a:t>constantly</a:t>
            </a:r>
            <a:r>
              <a:rPr lang="nl-BE" dirty="0" smtClean="0"/>
              <a:t> </a:t>
            </a:r>
            <a:r>
              <a:rPr lang="nl-BE" dirty="0" err="1" smtClean="0"/>
              <a:t>moving</a:t>
            </a:r>
            <a:endParaRPr lang="nl-BE" dirty="0" smtClean="0"/>
          </a:p>
          <a:p>
            <a:pPr lvl="1"/>
            <a:r>
              <a:rPr lang="nl-BE" dirty="0" smtClean="0"/>
              <a:t>In a more </a:t>
            </a:r>
            <a:r>
              <a:rPr lang="nl-BE" dirty="0" err="1" smtClean="0"/>
              <a:t>viscous</a:t>
            </a:r>
            <a:r>
              <a:rPr lang="nl-BE" dirty="0" smtClean="0"/>
              <a:t> </a:t>
            </a:r>
            <a:r>
              <a:rPr lang="nl-BE" dirty="0" err="1" smtClean="0"/>
              <a:t>fluid</a:t>
            </a:r>
            <a:endParaRPr lang="nl-BE" dirty="0" smtClean="0"/>
          </a:p>
          <a:p>
            <a:pPr lvl="1"/>
            <a:r>
              <a:rPr lang="nl-BE" dirty="0" err="1" smtClean="0"/>
              <a:t>Exposed</a:t>
            </a:r>
            <a:r>
              <a:rPr lang="nl-BE" dirty="0" smtClean="0"/>
              <a:t> </a:t>
            </a:r>
            <a:r>
              <a:rPr lang="nl-BE" dirty="0" err="1" smtClean="0"/>
              <a:t>to</a:t>
            </a:r>
            <a:r>
              <a:rPr lang="nl-BE" dirty="0" smtClean="0"/>
              <a:t> a </a:t>
            </a:r>
            <a:r>
              <a:rPr lang="nl-BE" dirty="0" err="1" smtClean="0"/>
              <a:t>changing</a:t>
            </a:r>
            <a:r>
              <a:rPr lang="nl-BE" dirty="0" smtClean="0"/>
              <a:t> environment </a:t>
            </a:r>
            <a:r>
              <a:rPr lang="nl-BE" dirty="0" err="1" smtClean="0"/>
              <a:t>during</a:t>
            </a:r>
            <a:r>
              <a:rPr lang="nl-BE" dirty="0" smtClean="0"/>
              <a:t> </a:t>
            </a:r>
            <a:r>
              <a:rPr lang="nl-BE" dirty="0" err="1" smtClean="0"/>
              <a:t>progress</a:t>
            </a:r>
            <a:r>
              <a:rPr lang="nl-BE" dirty="0" smtClean="0"/>
              <a:t> </a:t>
            </a:r>
            <a:r>
              <a:rPr lang="nl-BE" dirty="0" err="1" smtClean="0"/>
              <a:t>to</a:t>
            </a:r>
            <a:r>
              <a:rPr lang="nl-BE" dirty="0" smtClean="0"/>
              <a:t> </a:t>
            </a:r>
            <a:r>
              <a:rPr lang="nl-BE" dirty="0" err="1" smtClean="0"/>
              <a:t>the</a:t>
            </a:r>
            <a:r>
              <a:rPr lang="nl-BE" dirty="0" smtClean="0"/>
              <a:t> uterus</a:t>
            </a:r>
          </a:p>
          <a:p>
            <a:pPr lvl="1"/>
            <a:r>
              <a:rPr lang="nl-BE" dirty="0" err="1" smtClean="0"/>
              <a:t>Interacts</a:t>
            </a:r>
            <a:r>
              <a:rPr lang="nl-BE" dirty="0" smtClean="0"/>
              <a:t> </a:t>
            </a:r>
            <a:r>
              <a:rPr lang="nl-BE" dirty="0" err="1" smtClean="0"/>
              <a:t>with</a:t>
            </a:r>
            <a:r>
              <a:rPr lang="nl-BE" dirty="0" smtClean="0"/>
              <a:t> </a:t>
            </a:r>
            <a:r>
              <a:rPr lang="nl-BE" dirty="0" err="1" smtClean="0"/>
              <a:t>the</a:t>
            </a:r>
            <a:r>
              <a:rPr lang="nl-BE" dirty="0" smtClean="0"/>
              <a:t> </a:t>
            </a:r>
            <a:r>
              <a:rPr lang="nl-BE" dirty="0" err="1" smtClean="0"/>
              <a:t>female</a:t>
            </a:r>
            <a:r>
              <a:rPr lang="nl-BE" dirty="0" smtClean="0"/>
              <a:t> </a:t>
            </a:r>
            <a:r>
              <a:rPr lang="nl-BE" dirty="0" err="1" smtClean="0"/>
              <a:t>tract</a:t>
            </a:r>
            <a:endParaRPr lang="nl-BE" dirty="0" smtClean="0"/>
          </a:p>
          <a:p>
            <a:r>
              <a:rPr lang="nl-BE" dirty="0" err="1" smtClean="0"/>
              <a:t>From</a:t>
            </a:r>
            <a:r>
              <a:rPr lang="nl-BE" dirty="0" smtClean="0"/>
              <a:t> </a:t>
            </a:r>
            <a:r>
              <a:rPr lang="nl-BE" dirty="0" err="1" smtClean="0"/>
              <a:t>static</a:t>
            </a:r>
            <a:r>
              <a:rPr lang="nl-BE" dirty="0" smtClean="0"/>
              <a:t> </a:t>
            </a:r>
            <a:r>
              <a:rPr lang="nl-BE" dirty="0" err="1" smtClean="0"/>
              <a:t>to</a:t>
            </a:r>
            <a:r>
              <a:rPr lang="nl-BE" dirty="0" smtClean="0"/>
              <a:t> </a:t>
            </a:r>
            <a:r>
              <a:rPr lang="nl-BE" dirty="0" err="1" smtClean="0"/>
              <a:t>dynamic</a:t>
            </a:r>
            <a:r>
              <a:rPr lang="nl-BE" dirty="0" smtClean="0"/>
              <a:t> culture? </a:t>
            </a:r>
            <a:r>
              <a:rPr lang="nl-BE" dirty="0" err="1" smtClean="0"/>
              <a:t>Not</a:t>
            </a:r>
            <a:r>
              <a:rPr lang="nl-BE" dirty="0" smtClean="0"/>
              <a:t> a new concept, research </a:t>
            </a:r>
            <a:r>
              <a:rPr lang="nl-BE" dirty="0" err="1" smtClean="0"/>
              <a:t>performed</a:t>
            </a:r>
            <a:r>
              <a:rPr lang="nl-BE" dirty="0" smtClean="0"/>
              <a:t> (mouse, </a:t>
            </a:r>
            <a:r>
              <a:rPr lang="nl-BE" dirty="0" err="1" smtClean="0"/>
              <a:t>bovine</a:t>
            </a:r>
            <a:r>
              <a:rPr lang="nl-BE" dirty="0" smtClean="0"/>
              <a:t>)</a:t>
            </a:r>
          </a:p>
          <a:p>
            <a:pPr lvl="1"/>
            <a:r>
              <a:rPr lang="nl-BE" dirty="0" err="1" smtClean="0"/>
              <a:t>Perfusion</a:t>
            </a:r>
            <a:r>
              <a:rPr lang="nl-BE" dirty="0" smtClean="0"/>
              <a:t> </a:t>
            </a:r>
            <a:r>
              <a:rPr lang="nl-BE" dirty="0" err="1" smtClean="0"/>
              <a:t>techniques</a:t>
            </a:r>
            <a:endParaRPr lang="nl-BE" dirty="0" smtClean="0"/>
          </a:p>
          <a:p>
            <a:pPr lvl="1"/>
            <a:r>
              <a:rPr lang="nl-BE" dirty="0" err="1" smtClean="0"/>
              <a:t>Microfluidic</a:t>
            </a:r>
            <a:r>
              <a:rPr lang="nl-BE" dirty="0" smtClean="0"/>
              <a:t> culture</a:t>
            </a:r>
          </a:p>
          <a:p>
            <a:pPr lvl="1"/>
            <a:endParaRPr lang="nl-BE" dirty="0"/>
          </a:p>
        </p:txBody>
      </p:sp>
      <p:pic>
        <p:nvPicPr>
          <p:cNvPr id="4" name="Picture 3"/>
          <p:cNvPicPr>
            <a:picLocks noChangeAspect="1"/>
          </p:cNvPicPr>
          <p:nvPr/>
        </p:nvPicPr>
        <p:blipFill>
          <a:blip r:embed="rId3"/>
          <a:stretch>
            <a:fillRect/>
          </a:stretch>
        </p:blipFill>
        <p:spPr>
          <a:xfrm>
            <a:off x="9083675" y="1765300"/>
            <a:ext cx="2641330" cy="1168400"/>
          </a:xfrm>
          <a:prstGeom prst="rect">
            <a:avLst/>
          </a:prstGeom>
          <a:ln>
            <a:solidFill>
              <a:srgbClr val="002060"/>
            </a:solidFill>
          </a:ln>
        </p:spPr>
      </p:pic>
      <p:pic>
        <p:nvPicPr>
          <p:cNvPr id="5" name="Picture 4"/>
          <p:cNvPicPr>
            <a:picLocks noChangeAspect="1"/>
          </p:cNvPicPr>
          <p:nvPr/>
        </p:nvPicPr>
        <p:blipFill>
          <a:blip r:embed="rId4"/>
          <a:stretch>
            <a:fillRect/>
          </a:stretch>
        </p:blipFill>
        <p:spPr>
          <a:xfrm>
            <a:off x="9845198" y="3203207"/>
            <a:ext cx="1879807" cy="1470393"/>
          </a:xfrm>
          <a:prstGeom prst="rect">
            <a:avLst/>
          </a:prstGeom>
          <a:ln>
            <a:solidFill>
              <a:srgbClr val="002060"/>
            </a:solidFill>
          </a:ln>
        </p:spPr>
      </p:pic>
    </p:spTree>
    <p:extLst>
      <p:ext uri="{BB962C8B-B14F-4D97-AF65-F5344CB8AC3E}">
        <p14:creationId xmlns:p14="http://schemas.microsoft.com/office/powerpoint/2010/main" val="106649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The </a:t>
            </a:r>
            <a:r>
              <a:rPr lang="nl-BE" dirty="0" err="1" smtClean="0"/>
              <a:t>future</a:t>
            </a:r>
            <a:r>
              <a:rPr lang="nl-BE" dirty="0" smtClean="0"/>
              <a:t> of PGT-A</a:t>
            </a:r>
            <a:endParaRPr lang="nl-BE" dirty="0"/>
          </a:p>
        </p:txBody>
      </p:sp>
      <p:sp>
        <p:nvSpPr>
          <p:cNvPr id="3" name="Content Placeholder 2"/>
          <p:cNvSpPr>
            <a:spLocks noGrp="1"/>
          </p:cNvSpPr>
          <p:nvPr>
            <p:ph idx="1"/>
          </p:nvPr>
        </p:nvSpPr>
        <p:spPr>
          <a:xfrm>
            <a:off x="1280160" y="1917700"/>
            <a:ext cx="9478762" cy="3924834"/>
          </a:xfrm>
        </p:spPr>
        <p:txBody>
          <a:bodyPr/>
          <a:lstStyle/>
          <a:p>
            <a:pPr>
              <a:spcAft>
                <a:spcPts val="600"/>
              </a:spcAft>
            </a:pPr>
            <a:r>
              <a:rPr lang="nl-BE" dirty="0" smtClean="0"/>
              <a:t>The </a:t>
            </a:r>
            <a:r>
              <a:rPr lang="nl-BE" dirty="0" err="1" smtClean="0"/>
              <a:t>commonly</a:t>
            </a:r>
            <a:r>
              <a:rPr lang="nl-BE" dirty="0" smtClean="0"/>
              <a:t> </a:t>
            </a:r>
            <a:r>
              <a:rPr lang="nl-BE" dirty="0" err="1" smtClean="0"/>
              <a:t>used</a:t>
            </a:r>
            <a:r>
              <a:rPr lang="nl-BE" dirty="0" smtClean="0"/>
              <a:t> source </a:t>
            </a:r>
            <a:r>
              <a:rPr lang="nl-BE" dirty="0" err="1" smtClean="0"/>
              <a:t>material</a:t>
            </a:r>
            <a:r>
              <a:rPr lang="nl-BE" dirty="0" smtClean="0"/>
              <a:t> </a:t>
            </a:r>
            <a:r>
              <a:rPr lang="nl-BE" dirty="0" err="1" smtClean="0"/>
              <a:t>for</a:t>
            </a:r>
            <a:r>
              <a:rPr lang="nl-BE" dirty="0" smtClean="0"/>
              <a:t> PGT are </a:t>
            </a:r>
            <a:r>
              <a:rPr lang="nl-BE" dirty="0" err="1" smtClean="0"/>
              <a:t>cells</a:t>
            </a:r>
            <a:r>
              <a:rPr lang="nl-BE" dirty="0" smtClean="0"/>
              <a:t> </a:t>
            </a:r>
            <a:r>
              <a:rPr lang="nl-BE" dirty="0" err="1" smtClean="0"/>
              <a:t>biopsied</a:t>
            </a:r>
            <a:r>
              <a:rPr lang="nl-BE" dirty="0" smtClean="0"/>
              <a:t> </a:t>
            </a:r>
            <a:r>
              <a:rPr lang="nl-BE" dirty="0" err="1" smtClean="0"/>
              <a:t>from</a:t>
            </a:r>
            <a:r>
              <a:rPr lang="nl-BE" dirty="0" smtClean="0"/>
              <a:t> </a:t>
            </a:r>
            <a:r>
              <a:rPr lang="nl-BE" dirty="0" err="1" smtClean="0"/>
              <a:t>the</a:t>
            </a:r>
            <a:r>
              <a:rPr lang="nl-BE" dirty="0" smtClean="0"/>
              <a:t> </a:t>
            </a:r>
            <a:r>
              <a:rPr lang="nl-BE" dirty="0" err="1" smtClean="0"/>
              <a:t>blastocyst</a:t>
            </a:r>
            <a:endParaRPr lang="nl-BE" dirty="0" smtClean="0"/>
          </a:p>
          <a:p>
            <a:pPr>
              <a:spcAft>
                <a:spcPts val="600"/>
              </a:spcAft>
            </a:pPr>
            <a:r>
              <a:rPr lang="nl-BE" dirty="0" err="1" smtClean="0"/>
              <a:t>Invasive</a:t>
            </a:r>
            <a:r>
              <a:rPr lang="nl-BE" dirty="0" smtClean="0"/>
              <a:t> procedure</a:t>
            </a:r>
          </a:p>
          <a:p>
            <a:pPr>
              <a:spcAft>
                <a:spcPts val="600"/>
              </a:spcAft>
            </a:pPr>
            <a:r>
              <a:rPr lang="nl-BE" dirty="0" smtClean="0"/>
              <a:t>Research on </a:t>
            </a:r>
            <a:r>
              <a:rPr lang="nl-BE" dirty="0" err="1" smtClean="0"/>
              <a:t>non-invasive</a:t>
            </a:r>
            <a:r>
              <a:rPr lang="nl-BE" dirty="0" smtClean="0"/>
              <a:t> or </a:t>
            </a:r>
            <a:r>
              <a:rPr lang="nl-BE" dirty="0" err="1" smtClean="0"/>
              <a:t>minimally</a:t>
            </a:r>
            <a:r>
              <a:rPr lang="nl-BE" dirty="0" smtClean="0"/>
              <a:t> </a:t>
            </a:r>
            <a:r>
              <a:rPr lang="nl-BE" dirty="0" err="1" smtClean="0"/>
              <a:t>invasive</a:t>
            </a:r>
            <a:r>
              <a:rPr lang="nl-BE" dirty="0" smtClean="0"/>
              <a:t> PGT</a:t>
            </a:r>
          </a:p>
          <a:p>
            <a:r>
              <a:rPr lang="nl-BE" dirty="0" err="1" smtClean="0"/>
              <a:t>Spent</a:t>
            </a:r>
            <a:r>
              <a:rPr lang="nl-BE" dirty="0" smtClean="0"/>
              <a:t> culture medium of </a:t>
            </a:r>
            <a:r>
              <a:rPr lang="nl-BE" dirty="0" err="1" smtClean="0"/>
              <a:t>embryos</a:t>
            </a:r>
            <a:r>
              <a:rPr lang="nl-BE" dirty="0"/>
              <a:t> </a:t>
            </a:r>
            <a:r>
              <a:rPr lang="nl-BE" dirty="0" smtClean="0"/>
              <a:t>(</a:t>
            </a:r>
            <a:r>
              <a:rPr lang="nl-BE" dirty="0" err="1" smtClean="0"/>
              <a:t>NiPGT</a:t>
            </a:r>
            <a:r>
              <a:rPr lang="nl-BE" dirty="0" smtClean="0"/>
              <a:t>-A)</a:t>
            </a:r>
            <a:endParaRPr lang="nl-BE" dirty="0"/>
          </a:p>
          <a:p>
            <a:pPr lvl="1"/>
            <a:r>
              <a:rPr lang="nl-BE" dirty="0" smtClean="0"/>
              <a:t>The </a:t>
            </a:r>
            <a:r>
              <a:rPr lang="nl-BE" dirty="0" err="1" smtClean="0"/>
              <a:t>growing</a:t>
            </a:r>
            <a:r>
              <a:rPr lang="nl-BE" dirty="0" smtClean="0"/>
              <a:t> embryo </a:t>
            </a:r>
            <a:r>
              <a:rPr lang="nl-BE" dirty="0" err="1" smtClean="0"/>
              <a:t>sheds</a:t>
            </a:r>
            <a:r>
              <a:rPr lang="nl-BE" dirty="0" smtClean="0"/>
              <a:t> DNA in </a:t>
            </a:r>
            <a:r>
              <a:rPr lang="nl-BE" dirty="0" err="1" smtClean="0"/>
              <a:t>the</a:t>
            </a:r>
            <a:r>
              <a:rPr lang="nl-BE" dirty="0" smtClean="0"/>
              <a:t> culture medium</a:t>
            </a:r>
          </a:p>
          <a:p>
            <a:pPr lvl="1"/>
            <a:r>
              <a:rPr lang="nl-BE" dirty="0" smtClean="0"/>
              <a:t>Source of DNA? </a:t>
            </a:r>
            <a:r>
              <a:rPr lang="nl-BE" dirty="0" err="1" smtClean="0"/>
              <a:t>Apoptotic</a:t>
            </a:r>
            <a:r>
              <a:rPr lang="nl-BE" dirty="0" smtClean="0"/>
              <a:t> or </a:t>
            </a:r>
            <a:r>
              <a:rPr lang="nl-BE" dirty="0" err="1" smtClean="0"/>
              <a:t>necrotic</a:t>
            </a:r>
            <a:r>
              <a:rPr lang="nl-BE" dirty="0" smtClean="0"/>
              <a:t> </a:t>
            </a:r>
            <a:r>
              <a:rPr lang="nl-BE" dirty="0" err="1" smtClean="0"/>
              <a:t>material</a:t>
            </a:r>
            <a:r>
              <a:rPr lang="nl-BE" dirty="0" smtClean="0"/>
              <a:t>?</a:t>
            </a:r>
          </a:p>
          <a:p>
            <a:pPr lvl="1"/>
            <a:r>
              <a:rPr lang="nl-BE" dirty="0" err="1" smtClean="0"/>
              <a:t>Abnormal</a:t>
            </a:r>
            <a:r>
              <a:rPr lang="nl-BE" dirty="0" smtClean="0"/>
              <a:t> DNA </a:t>
            </a:r>
            <a:r>
              <a:rPr lang="nl-BE" dirty="0" err="1" smtClean="0"/>
              <a:t>discarded</a:t>
            </a:r>
            <a:r>
              <a:rPr lang="nl-BE" dirty="0" smtClean="0"/>
              <a:t> </a:t>
            </a:r>
            <a:r>
              <a:rPr lang="nl-BE" dirty="0" err="1" smtClean="0"/>
              <a:t>by</a:t>
            </a:r>
            <a:r>
              <a:rPr lang="nl-BE" dirty="0" smtClean="0"/>
              <a:t> </a:t>
            </a:r>
            <a:r>
              <a:rPr lang="nl-BE" dirty="0" err="1" smtClean="0"/>
              <a:t>the</a:t>
            </a:r>
            <a:r>
              <a:rPr lang="nl-BE" dirty="0" smtClean="0"/>
              <a:t> embryo?</a:t>
            </a:r>
          </a:p>
          <a:p>
            <a:pPr lvl="1"/>
            <a:r>
              <a:rPr lang="nl-BE" dirty="0" smtClean="0"/>
              <a:t>Limited </a:t>
            </a:r>
            <a:r>
              <a:rPr lang="nl-BE" dirty="0" err="1" smtClean="0"/>
              <a:t>correlation</a:t>
            </a:r>
            <a:r>
              <a:rPr lang="nl-BE" dirty="0" smtClean="0"/>
              <a:t> </a:t>
            </a:r>
            <a:r>
              <a:rPr lang="nl-BE" dirty="0" err="1" smtClean="0"/>
              <a:t>with</a:t>
            </a:r>
            <a:r>
              <a:rPr lang="nl-BE" dirty="0" smtClean="0"/>
              <a:t> </a:t>
            </a:r>
            <a:r>
              <a:rPr lang="nl-BE" dirty="0" err="1" smtClean="0"/>
              <a:t>biopsy-based</a:t>
            </a:r>
            <a:r>
              <a:rPr lang="nl-BE" dirty="0" smtClean="0"/>
              <a:t> PGT-A</a:t>
            </a:r>
            <a:endParaRPr lang="nl-BE" dirty="0"/>
          </a:p>
        </p:txBody>
      </p:sp>
      <p:sp>
        <p:nvSpPr>
          <p:cNvPr id="4" name="TextBox 3"/>
          <p:cNvSpPr txBox="1"/>
          <p:nvPr/>
        </p:nvSpPr>
        <p:spPr>
          <a:xfrm>
            <a:off x="5268596" y="5418582"/>
            <a:ext cx="3200400" cy="338554"/>
          </a:xfrm>
          <a:prstGeom prst="rect">
            <a:avLst/>
          </a:prstGeom>
          <a:noFill/>
        </p:spPr>
        <p:txBody>
          <a:bodyPr wrap="square" rtlCol="0">
            <a:spAutoFit/>
          </a:bodyPr>
          <a:lstStyle/>
          <a:p>
            <a:r>
              <a:rPr lang="nl-BE" sz="1600" i="1" dirty="0" err="1" smtClean="0">
                <a:solidFill>
                  <a:srgbClr val="002060"/>
                </a:solidFill>
              </a:rPr>
              <a:t>Cinnioglu</a:t>
            </a:r>
            <a:r>
              <a:rPr lang="nl-BE" sz="1600" i="1" dirty="0" smtClean="0">
                <a:solidFill>
                  <a:srgbClr val="002060"/>
                </a:solidFill>
              </a:rPr>
              <a:t> et al. 2023</a:t>
            </a:r>
            <a:endParaRPr lang="nl-BE" sz="1600" i="1" dirty="0">
              <a:solidFill>
                <a:srgbClr val="002060"/>
              </a:solidFill>
            </a:endParaRPr>
          </a:p>
        </p:txBody>
      </p:sp>
      <p:pic>
        <p:nvPicPr>
          <p:cNvPr id="5" name="Picture 4"/>
          <p:cNvPicPr>
            <a:picLocks noChangeAspect="1"/>
          </p:cNvPicPr>
          <p:nvPr/>
        </p:nvPicPr>
        <p:blipFill>
          <a:blip r:embed="rId3"/>
          <a:stretch>
            <a:fillRect/>
          </a:stretch>
        </p:blipFill>
        <p:spPr>
          <a:xfrm>
            <a:off x="8746374" y="2632341"/>
            <a:ext cx="2289926" cy="3124795"/>
          </a:xfrm>
          <a:prstGeom prst="rect">
            <a:avLst/>
          </a:prstGeom>
          <a:ln w="12700">
            <a:solidFill>
              <a:srgbClr val="002060"/>
            </a:solidFill>
          </a:ln>
        </p:spPr>
      </p:pic>
    </p:spTree>
    <p:extLst>
      <p:ext uri="{BB962C8B-B14F-4D97-AF65-F5344CB8AC3E}">
        <p14:creationId xmlns:p14="http://schemas.microsoft.com/office/powerpoint/2010/main" val="400682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The </a:t>
            </a:r>
            <a:r>
              <a:rPr lang="nl-BE" dirty="0" err="1"/>
              <a:t>future</a:t>
            </a:r>
            <a:r>
              <a:rPr lang="nl-BE"/>
              <a:t> of PGT-A</a:t>
            </a:r>
          </a:p>
        </p:txBody>
      </p:sp>
      <p:sp>
        <p:nvSpPr>
          <p:cNvPr id="3" name="Content Placeholder 2"/>
          <p:cNvSpPr>
            <a:spLocks noGrp="1"/>
          </p:cNvSpPr>
          <p:nvPr>
            <p:ph idx="1"/>
          </p:nvPr>
        </p:nvSpPr>
        <p:spPr>
          <a:xfrm>
            <a:off x="1280160" y="1578333"/>
            <a:ext cx="9478762" cy="4186989"/>
          </a:xfrm>
        </p:spPr>
        <p:txBody>
          <a:bodyPr>
            <a:normAutofit lnSpcReduction="10000"/>
          </a:bodyPr>
          <a:lstStyle/>
          <a:p>
            <a:endParaRPr lang="nl-BE" dirty="0" smtClean="0"/>
          </a:p>
          <a:p>
            <a:r>
              <a:rPr lang="nl-BE" dirty="0" err="1" smtClean="0"/>
              <a:t>Blastocoel</a:t>
            </a:r>
            <a:r>
              <a:rPr lang="nl-BE" dirty="0" smtClean="0"/>
              <a:t> </a:t>
            </a:r>
            <a:r>
              <a:rPr lang="nl-BE" dirty="0" err="1" smtClean="0"/>
              <a:t>fluid</a:t>
            </a:r>
            <a:r>
              <a:rPr lang="nl-BE" dirty="0" smtClean="0"/>
              <a:t> </a:t>
            </a:r>
            <a:r>
              <a:rPr lang="nl-BE" dirty="0" err="1" smtClean="0"/>
              <a:t>aspiration</a:t>
            </a:r>
            <a:r>
              <a:rPr lang="nl-BE" dirty="0"/>
              <a:t> </a:t>
            </a:r>
            <a:r>
              <a:rPr lang="nl-BE" dirty="0" smtClean="0"/>
              <a:t>(</a:t>
            </a:r>
            <a:r>
              <a:rPr lang="nl-BE" dirty="0" err="1" smtClean="0"/>
              <a:t>MiPGT</a:t>
            </a:r>
            <a:r>
              <a:rPr lang="nl-BE" dirty="0" smtClean="0"/>
              <a:t>-A):</a:t>
            </a:r>
          </a:p>
          <a:p>
            <a:pPr lvl="1"/>
            <a:r>
              <a:rPr lang="nl-BE" dirty="0" smtClean="0"/>
              <a:t>DNA </a:t>
            </a:r>
            <a:r>
              <a:rPr lang="nl-BE" dirty="0" err="1" smtClean="0"/>
              <a:t>fragments</a:t>
            </a:r>
            <a:r>
              <a:rPr lang="nl-BE" dirty="0" smtClean="0"/>
              <a:t> </a:t>
            </a:r>
            <a:r>
              <a:rPr lang="nl-BE" dirty="0" err="1" smtClean="0"/>
              <a:t>shed</a:t>
            </a:r>
            <a:r>
              <a:rPr lang="nl-BE" dirty="0" smtClean="0"/>
              <a:t> in </a:t>
            </a:r>
            <a:r>
              <a:rPr lang="nl-BE" dirty="0" err="1" smtClean="0"/>
              <a:t>the</a:t>
            </a:r>
            <a:r>
              <a:rPr lang="nl-BE" dirty="0" smtClean="0"/>
              <a:t> </a:t>
            </a:r>
            <a:r>
              <a:rPr lang="nl-BE" dirty="0" err="1" smtClean="0"/>
              <a:t>cavity</a:t>
            </a:r>
            <a:endParaRPr lang="nl-BE" dirty="0" smtClean="0"/>
          </a:p>
          <a:p>
            <a:pPr lvl="1"/>
            <a:r>
              <a:rPr lang="nl-BE" dirty="0" smtClean="0"/>
              <a:t>More </a:t>
            </a:r>
            <a:r>
              <a:rPr lang="nl-BE" dirty="0" err="1" smtClean="0"/>
              <a:t>representative</a:t>
            </a:r>
            <a:r>
              <a:rPr lang="nl-BE" dirty="0" smtClean="0"/>
              <a:t> </a:t>
            </a:r>
            <a:r>
              <a:rPr lang="nl-BE" dirty="0" err="1" smtClean="0"/>
              <a:t>for</a:t>
            </a:r>
            <a:r>
              <a:rPr lang="nl-BE" dirty="0" smtClean="0"/>
              <a:t> </a:t>
            </a:r>
            <a:r>
              <a:rPr lang="nl-BE" dirty="0" err="1" smtClean="0"/>
              <a:t>the</a:t>
            </a:r>
            <a:r>
              <a:rPr lang="nl-BE" dirty="0" smtClean="0"/>
              <a:t> embryo </a:t>
            </a:r>
            <a:r>
              <a:rPr lang="nl-BE" dirty="0" err="1" smtClean="0"/>
              <a:t>than</a:t>
            </a:r>
            <a:r>
              <a:rPr lang="nl-BE" dirty="0" smtClean="0"/>
              <a:t> culture medium</a:t>
            </a:r>
          </a:p>
          <a:p>
            <a:pPr lvl="1"/>
            <a:r>
              <a:rPr lang="nl-BE" dirty="0" err="1" smtClean="0"/>
              <a:t>Varying</a:t>
            </a:r>
            <a:r>
              <a:rPr lang="nl-BE" dirty="0" smtClean="0"/>
              <a:t> </a:t>
            </a:r>
            <a:r>
              <a:rPr lang="nl-BE" dirty="0" err="1" smtClean="0"/>
              <a:t>concordance</a:t>
            </a:r>
            <a:r>
              <a:rPr lang="nl-BE" dirty="0" smtClean="0"/>
              <a:t> </a:t>
            </a:r>
            <a:r>
              <a:rPr lang="nl-BE" dirty="0" err="1" smtClean="0"/>
              <a:t>rates</a:t>
            </a:r>
            <a:r>
              <a:rPr lang="nl-BE" dirty="0" smtClean="0"/>
              <a:t> </a:t>
            </a:r>
            <a:r>
              <a:rPr lang="nl-BE" dirty="0" err="1" smtClean="0"/>
              <a:t>with</a:t>
            </a:r>
            <a:r>
              <a:rPr lang="nl-BE" dirty="0" smtClean="0"/>
              <a:t> </a:t>
            </a:r>
            <a:r>
              <a:rPr lang="nl-BE" dirty="0" err="1" smtClean="0"/>
              <a:t>biopsy-based</a:t>
            </a:r>
            <a:r>
              <a:rPr lang="nl-BE" dirty="0" smtClean="0"/>
              <a:t> approach </a:t>
            </a:r>
            <a:r>
              <a:rPr lang="nl-BE" dirty="0" err="1" smtClean="0"/>
              <a:t>among</a:t>
            </a:r>
            <a:r>
              <a:rPr lang="nl-BE" dirty="0" smtClean="0"/>
              <a:t> studies</a:t>
            </a:r>
          </a:p>
          <a:p>
            <a:pPr lvl="1"/>
            <a:r>
              <a:rPr lang="nl-BE" dirty="0" err="1" smtClean="0"/>
              <a:t>Highest</a:t>
            </a:r>
            <a:r>
              <a:rPr lang="nl-BE" dirty="0" smtClean="0"/>
              <a:t> </a:t>
            </a:r>
            <a:r>
              <a:rPr lang="nl-BE" dirty="0" err="1" smtClean="0"/>
              <a:t>concordance</a:t>
            </a:r>
            <a:r>
              <a:rPr lang="nl-BE" dirty="0" smtClean="0"/>
              <a:t> </a:t>
            </a:r>
            <a:r>
              <a:rPr lang="nl-BE" dirty="0" err="1" smtClean="0"/>
              <a:t>rate</a:t>
            </a:r>
            <a:r>
              <a:rPr lang="nl-BE" dirty="0" smtClean="0"/>
              <a:t> </a:t>
            </a:r>
            <a:r>
              <a:rPr lang="nl-BE" dirty="0" err="1" smtClean="0"/>
              <a:t>with</a:t>
            </a:r>
            <a:r>
              <a:rPr lang="nl-BE" dirty="0" smtClean="0"/>
              <a:t> </a:t>
            </a:r>
            <a:r>
              <a:rPr lang="nl-BE" dirty="0" err="1" smtClean="0"/>
              <a:t>the</a:t>
            </a:r>
            <a:r>
              <a:rPr lang="nl-BE" dirty="0" smtClean="0"/>
              <a:t> </a:t>
            </a:r>
            <a:r>
              <a:rPr lang="nl-BE" dirty="0" err="1" smtClean="0"/>
              <a:t>biopsy-based</a:t>
            </a:r>
            <a:r>
              <a:rPr lang="nl-BE" dirty="0" smtClean="0"/>
              <a:t> </a:t>
            </a:r>
            <a:r>
              <a:rPr lang="nl-BE" dirty="0" err="1" smtClean="0"/>
              <a:t>method</a:t>
            </a:r>
            <a:r>
              <a:rPr lang="nl-BE" dirty="0" smtClean="0"/>
              <a:t>: 97.4% </a:t>
            </a:r>
          </a:p>
          <a:p>
            <a:pPr marL="512763" lvl="1" indent="0">
              <a:buNone/>
            </a:pPr>
            <a:r>
              <a:rPr lang="nl-BE" sz="1400" i="1" dirty="0"/>
              <a:t>	</a:t>
            </a:r>
            <a:r>
              <a:rPr lang="nl-BE" sz="1400" i="1" dirty="0" smtClean="0"/>
              <a:t>				</a:t>
            </a:r>
            <a:r>
              <a:rPr lang="nl-BE" sz="1400" i="1" dirty="0" err="1" smtClean="0"/>
              <a:t>Gianaroli</a:t>
            </a:r>
            <a:r>
              <a:rPr lang="nl-BE" sz="1400" i="1" dirty="0" smtClean="0"/>
              <a:t> et al. 2014</a:t>
            </a:r>
            <a:endParaRPr lang="nl-BE" sz="1400" i="1" dirty="0"/>
          </a:p>
          <a:p>
            <a:pPr lvl="1"/>
            <a:endParaRPr lang="nl-BE" dirty="0"/>
          </a:p>
          <a:p>
            <a:pPr>
              <a:spcAft>
                <a:spcPts val="600"/>
              </a:spcAft>
            </a:pPr>
            <a:r>
              <a:rPr lang="en-US" dirty="0" smtClean="0"/>
              <a:t>Concordance </a:t>
            </a:r>
            <a:r>
              <a:rPr lang="en-US" dirty="0"/>
              <a:t>rates in comparison with biopsy-based PGT-A </a:t>
            </a:r>
            <a:r>
              <a:rPr lang="en-US" dirty="0" smtClean="0"/>
              <a:t>seem promising</a:t>
            </a:r>
          </a:p>
          <a:p>
            <a:pPr>
              <a:spcAft>
                <a:spcPts val="600"/>
              </a:spcAft>
            </a:pPr>
            <a:r>
              <a:rPr lang="en-US" dirty="0" smtClean="0"/>
              <a:t>Accuracy and reliability?</a:t>
            </a:r>
          </a:p>
          <a:p>
            <a:r>
              <a:rPr lang="en-US" dirty="0"/>
              <a:t>A</a:t>
            </a:r>
            <a:r>
              <a:rPr lang="en-US" dirty="0" smtClean="0"/>
              <a:t>dditional research </a:t>
            </a:r>
            <a:r>
              <a:rPr lang="en-US" dirty="0"/>
              <a:t>needed before adopting </a:t>
            </a:r>
            <a:r>
              <a:rPr lang="en-US" dirty="0" smtClean="0"/>
              <a:t>Ni or </a:t>
            </a:r>
            <a:r>
              <a:rPr lang="en-US" dirty="0" err="1" smtClean="0"/>
              <a:t>Mi</a:t>
            </a:r>
            <a:r>
              <a:rPr lang="en-US" dirty="0" smtClean="0"/>
              <a:t>-PGT-A </a:t>
            </a:r>
            <a:r>
              <a:rPr lang="en-US" dirty="0"/>
              <a:t>as </a:t>
            </a:r>
            <a:r>
              <a:rPr lang="en-US" dirty="0" smtClean="0"/>
              <a:t>gold standard</a:t>
            </a:r>
            <a:endParaRPr lang="nl-BE" dirty="0"/>
          </a:p>
        </p:txBody>
      </p:sp>
      <p:pic>
        <p:nvPicPr>
          <p:cNvPr id="4" name="Picture 3"/>
          <p:cNvPicPr>
            <a:picLocks noChangeAspect="1"/>
          </p:cNvPicPr>
          <p:nvPr/>
        </p:nvPicPr>
        <p:blipFill>
          <a:blip r:embed="rId2"/>
          <a:stretch>
            <a:fillRect/>
          </a:stretch>
        </p:blipFill>
        <p:spPr>
          <a:xfrm>
            <a:off x="8572500" y="2202657"/>
            <a:ext cx="2186422" cy="1596171"/>
          </a:xfrm>
          <a:prstGeom prst="rect">
            <a:avLst/>
          </a:prstGeom>
          <a:ln w="12700">
            <a:solidFill>
              <a:srgbClr val="002060"/>
            </a:solidFill>
          </a:ln>
        </p:spPr>
      </p:pic>
    </p:spTree>
    <p:extLst>
      <p:ext uri="{BB962C8B-B14F-4D97-AF65-F5344CB8AC3E}">
        <p14:creationId xmlns:p14="http://schemas.microsoft.com/office/powerpoint/2010/main" val="118126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CRISPR gene editing</a:t>
            </a:r>
            <a:endParaRPr lang="nl-BE" dirty="0"/>
          </a:p>
        </p:txBody>
      </p:sp>
      <p:sp>
        <p:nvSpPr>
          <p:cNvPr id="3" name="Content Placeholder 2"/>
          <p:cNvSpPr>
            <a:spLocks noGrp="1"/>
          </p:cNvSpPr>
          <p:nvPr>
            <p:ph idx="1"/>
          </p:nvPr>
        </p:nvSpPr>
        <p:spPr>
          <a:xfrm>
            <a:off x="1348305" y="2057400"/>
            <a:ext cx="9478762" cy="3751579"/>
          </a:xfrm>
        </p:spPr>
        <p:txBody>
          <a:bodyPr>
            <a:normAutofit lnSpcReduction="10000"/>
          </a:bodyPr>
          <a:lstStyle/>
          <a:p>
            <a:pPr>
              <a:spcAft>
                <a:spcPts val="600"/>
              </a:spcAft>
            </a:pPr>
            <a:r>
              <a:rPr lang="nl-BE" dirty="0" smtClean="0"/>
              <a:t>Is a </a:t>
            </a:r>
            <a:r>
              <a:rPr lang="nl-BE" dirty="0" err="1" smtClean="0"/>
              <a:t>genetic</a:t>
            </a:r>
            <a:r>
              <a:rPr lang="nl-BE" dirty="0" smtClean="0"/>
              <a:t> engineering </a:t>
            </a:r>
            <a:r>
              <a:rPr lang="nl-BE" dirty="0" err="1" smtClean="0"/>
              <a:t>technique</a:t>
            </a:r>
            <a:r>
              <a:rPr lang="nl-BE" dirty="0" smtClean="0"/>
              <a:t> </a:t>
            </a:r>
            <a:r>
              <a:rPr lang="nl-BE" dirty="0" err="1" smtClean="0"/>
              <a:t>by</a:t>
            </a:r>
            <a:r>
              <a:rPr lang="nl-BE" dirty="0" smtClean="0"/>
              <a:t> </a:t>
            </a:r>
            <a:r>
              <a:rPr lang="nl-BE" dirty="0" err="1" smtClean="0"/>
              <a:t>which</a:t>
            </a:r>
            <a:r>
              <a:rPr lang="nl-BE" dirty="0" smtClean="0"/>
              <a:t> </a:t>
            </a:r>
            <a:r>
              <a:rPr lang="nl-BE" dirty="0" err="1" smtClean="0"/>
              <a:t>the</a:t>
            </a:r>
            <a:r>
              <a:rPr lang="nl-BE" dirty="0" smtClean="0"/>
              <a:t> </a:t>
            </a:r>
            <a:r>
              <a:rPr lang="nl-BE" dirty="0" err="1" smtClean="0"/>
              <a:t>genome</a:t>
            </a:r>
            <a:r>
              <a:rPr lang="nl-BE" dirty="0" smtClean="0"/>
              <a:t> of </a:t>
            </a:r>
            <a:br>
              <a:rPr lang="nl-BE" dirty="0" smtClean="0"/>
            </a:br>
            <a:r>
              <a:rPr lang="nl-BE" dirty="0" smtClean="0"/>
              <a:t>living </a:t>
            </a:r>
            <a:r>
              <a:rPr lang="nl-BE" dirty="0" err="1" smtClean="0"/>
              <a:t>organisms</a:t>
            </a:r>
            <a:r>
              <a:rPr lang="nl-BE" dirty="0" smtClean="0"/>
              <a:t> </a:t>
            </a:r>
            <a:r>
              <a:rPr lang="nl-BE" dirty="0" err="1" smtClean="0"/>
              <a:t>can</a:t>
            </a:r>
            <a:r>
              <a:rPr lang="nl-BE" dirty="0" smtClean="0"/>
              <a:t> </a:t>
            </a:r>
            <a:r>
              <a:rPr lang="nl-BE" dirty="0" err="1" smtClean="0"/>
              <a:t>be</a:t>
            </a:r>
            <a:r>
              <a:rPr lang="nl-BE" dirty="0" smtClean="0"/>
              <a:t> </a:t>
            </a:r>
            <a:r>
              <a:rPr lang="nl-BE" dirty="0" err="1" smtClean="0"/>
              <a:t>modified</a:t>
            </a:r>
            <a:endParaRPr lang="nl-BE" dirty="0" smtClean="0"/>
          </a:p>
          <a:p>
            <a:pPr>
              <a:spcAft>
                <a:spcPts val="600"/>
              </a:spcAft>
            </a:pPr>
            <a:r>
              <a:rPr lang="nl-BE" dirty="0" smtClean="0"/>
              <a:t>Application in different fields of </a:t>
            </a:r>
            <a:r>
              <a:rPr lang="nl-BE" dirty="0" err="1" smtClean="0"/>
              <a:t>agriculture</a:t>
            </a:r>
            <a:r>
              <a:rPr lang="nl-BE" dirty="0" smtClean="0"/>
              <a:t> </a:t>
            </a:r>
            <a:r>
              <a:rPr lang="nl-BE" dirty="0" err="1" smtClean="0"/>
              <a:t>and</a:t>
            </a:r>
            <a:r>
              <a:rPr lang="nl-BE" dirty="0" smtClean="0"/>
              <a:t> </a:t>
            </a:r>
            <a:r>
              <a:rPr lang="nl-BE" dirty="0" err="1" smtClean="0"/>
              <a:t>medicine</a:t>
            </a:r>
            <a:endParaRPr lang="nl-BE" dirty="0" smtClean="0"/>
          </a:p>
          <a:p>
            <a:pPr>
              <a:spcAft>
                <a:spcPts val="600"/>
              </a:spcAft>
            </a:pPr>
            <a:r>
              <a:rPr lang="nl-BE" dirty="0" smtClean="0"/>
              <a:t>In IVF: </a:t>
            </a:r>
            <a:r>
              <a:rPr lang="nl-BE" dirty="0" err="1" smtClean="0"/>
              <a:t>potential</a:t>
            </a:r>
            <a:r>
              <a:rPr lang="nl-BE" dirty="0" smtClean="0"/>
              <a:t> </a:t>
            </a:r>
            <a:r>
              <a:rPr lang="nl-BE" dirty="0" err="1" smtClean="0"/>
              <a:t>to</a:t>
            </a:r>
            <a:r>
              <a:rPr lang="nl-BE" dirty="0" smtClean="0"/>
              <a:t> </a:t>
            </a:r>
            <a:r>
              <a:rPr lang="nl-BE" dirty="0" err="1" smtClean="0"/>
              <a:t>treat</a:t>
            </a:r>
            <a:r>
              <a:rPr lang="nl-BE" dirty="0" smtClean="0"/>
              <a:t> </a:t>
            </a:r>
            <a:r>
              <a:rPr lang="nl-BE" dirty="0" err="1" smtClean="0"/>
              <a:t>genetic</a:t>
            </a:r>
            <a:r>
              <a:rPr lang="nl-BE" dirty="0" smtClean="0"/>
              <a:t> </a:t>
            </a:r>
            <a:r>
              <a:rPr lang="nl-BE" dirty="0" err="1" smtClean="0"/>
              <a:t>diseases</a:t>
            </a:r>
            <a:endParaRPr lang="nl-BE" dirty="0" smtClean="0"/>
          </a:p>
          <a:p>
            <a:pPr>
              <a:spcAft>
                <a:spcPts val="600"/>
              </a:spcAft>
            </a:pPr>
            <a:r>
              <a:rPr lang="nl-BE" dirty="0" err="1" smtClean="0"/>
              <a:t>Its</a:t>
            </a:r>
            <a:r>
              <a:rPr lang="nl-BE" dirty="0" smtClean="0"/>
              <a:t> </a:t>
            </a:r>
            <a:r>
              <a:rPr lang="nl-BE" dirty="0" err="1" smtClean="0"/>
              <a:t>use</a:t>
            </a:r>
            <a:r>
              <a:rPr lang="nl-BE" dirty="0" smtClean="0"/>
              <a:t> in human </a:t>
            </a:r>
            <a:r>
              <a:rPr lang="nl-BE" dirty="0" err="1" smtClean="0"/>
              <a:t>germline</a:t>
            </a:r>
            <a:r>
              <a:rPr lang="nl-BE" dirty="0" smtClean="0"/>
              <a:t> </a:t>
            </a:r>
            <a:r>
              <a:rPr lang="nl-BE" dirty="0" err="1" smtClean="0"/>
              <a:t>genetic</a:t>
            </a:r>
            <a:r>
              <a:rPr lang="nl-BE" dirty="0" smtClean="0"/>
              <a:t> </a:t>
            </a:r>
            <a:r>
              <a:rPr lang="nl-BE" dirty="0" err="1" smtClean="0"/>
              <a:t>modification</a:t>
            </a:r>
            <a:r>
              <a:rPr lang="nl-BE" dirty="0" smtClean="0"/>
              <a:t> is </a:t>
            </a:r>
            <a:r>
              <a:rPr lang="nl-BE" dirty="0" err="1" smtClean="0"/>
              <a:t>still</a:t>
            </a:r>
            <a:r>
              <a:rPr lang="nl-BE" dirty="0" smtClean="0"/>
              <a:t> </a:t>
            </a:r>
            <a:r>
              <a:rPr lang="nl-BE" dirty="0" err="1" smtClean="0"/>
              <a:t>highly</a:t>
            </a:r>
            <a:r>
              <a:rPr lang="nl-BE" dirty="0" smtClean="0"/>
              <a:t> </a:t>
            </a:r>
            <a:r>
              <a:rPr lang="nl-BE" dirty="0" err="1" smtClean="0"/>
              <a:t>controversial</a:t>
            </a:r>
            <a:endParaRPr lang="nl-BE" dirty="0" smtClean="0"/>
          </a:p>
          <a:p>
            <a:pPr>
              <a:spcAft>
                <a:spcPts val="600"/>
              </a:spcAft>
            </a:pPr>
            <a:r>
              <a:rPr lang="nl-BE" dirty="0" err="1" smtClean="0"/>
              <a:t>Clinical</a:t>
            </a:r>
            <a:r>
              <a:rPr lang="nl-BE" dirty="0" smtClean="0"/>
              <a:t> </a:t>
            </a:r>
            <a:r>
              <a:rPr lang="nl-BE" dirty="0" err="1" smtClean="0"/>
              <a:t>application</a:t>
            </a:r>
            <a:r>
              <a:rPr lang="nl-BE" dirty="0" smtClean="0"/>
              <a:t> is </a:t>
            </a:r>
            <a:r>
              <a:rPr lang="nl-BE" dirty="0" err="1" smtClean="0"/>
              <a:t>highly</a:t>
            </a:r>
            <a:r>
              <a:rPr lang="nl-BE" dirty="0" smtClean="0"/>
              <a:t> premature</a:t>
            </a:r>
          </a:p>
          <a:p>
            <a:pPr>
              <a:spcAft>
                <a:spcPts val="600"/>
              </a:spcAft>
            </a:pPr>
            <a:r>
              <a:rPr lang="nl-BE" dirty="0" err="1"/>
              <a:t>P</a:t>
            </a:r>
            <a:r>
              <a:rPr lang="nl-BE" dirty="0" err="1" smtClean="0"/>
              <a:t>renatal</a:t>
            </a:r>
            <a:r>
              <a:rPr lang="nl-BE" dirty="0" smtClean="0"/>
              <a:t> </a:t>
            </a:r>
            <a:r>
              <a:rPr lang="nl-BE" dirty="0" err="1" smtClean="0"/>
              <a:t>testing</a:t>
            </a:r>
            <a:r>
              <a:rPr lang="nl-BE" dirty="0" smtClean="0"/>
              <a:t> </a:t>
            </a:r>
            <a:r>
              <a:rPr lang="nl-BE" dirty="0">
                <a:sym typeface="Symbol" panose="05050102010706020507" pitchFamily="18" charset="2"/>
              </a:rPr>
              <a:t></a:t>
            </a:r>
            <a:r>
              <a:rPr lang="nl-BE" dirty="0" smtClean="0"/>
              <a:t> pre-</a:t>
            </a:r>
            <a:r>
              <a:rPr lang="nl-BE" dirty="0" err="1" smtClean="0"/>
              <a:t>implantation</a:t>
            </a:r>
            <a:r>
              <a:rPr lang="nl-BE" dirty="0" smtClean="0"/>
              <a:t> </a:t>
            </a:r>
            <a:r>
              <a:rPr lang="nl-BE" dirty="0" err="1" smtClean="0"/>
              <a:t>genetic</a:t>
            </a:r>
            <a:r>
              <a:rPr lang="nl-BE" dirty="0" smtClean="0"/>
              <a:t> </a:t>
            </a:r>
            <a:r>
              <a:rPr lang="nl-BE" dirty="0" err="1" smtClean="0"/>
              <a:t>testing</a:t>
            </a:r>
            <a:r>
              <a:rPr lang="nl-BE" dirty="0"/>
              <a:t> </a:t>
            </a:r>
            <a:r>
              <a:rPr lang="nl-BE" dirty="0" smtClean="0">
                <a:sym typeface="Symbol" panose="05050102010706020507" pitchFamily="18" charset="2"/>
              </a:rPr>
              <a:t></a:t>
            </a:r>
            <a:r>
              <a:rPr lang="nl-BE" dirty="0" smtClean="0"/>
              <a:t> </a:t>
            </a:r>
            <a:r>
              <a:rPr lang="nl-BE" dirty="0" err="1" smtClean="0"/>
              <a:t>genome</a:t>
            </a:r>
            <a:r>
              <a:rPr lang="nl-BE" dirty="0" smtClean="0"/>
              <a:t> </a:t>
            </a:r>
            <a:r>
              <a:rPr lang="nl-BE" dirty="0" err="1" smtClean="0"/>
              <a:t>modification</a:t>
            </a:r>
            <a:r>
              <a:rPr lang="nl-BE" dirty="0" smtClean="0"/>
              <a:t>?</a:t>
            </a:r>
          </a:p>
          <a:p>
            <a:pPr>
              <a:spcAft>
                <a:spcPts val="600"/>
              </a:spcAft>
            </a:pPr>
            <a:r>
              <a:rPr lang="nl-BE" dirty="0" err="1" smtClean="0"/>
              <a:t>Acceptable</a:t>
            </a:r>
            <a:r>
              <a:rPr lang="nl-BE" dirty="0" smtClean="0"/>
              <a:t> in </a:t>
            </a:r>
            <a:r>
              <a:rPr lang="nl-BE" dirty="0" err="1" smtClean="0"/>
              <a:t>the</a:t>
            </a:r>
            <a:r>
              <a:rPr lang="nl-BE" dirty="0" smtClean="0"/>
              <a:t> </a:t>
            </a:r>
            <a:r>
              <a:rPr lang="nl-BE" dirty="0" err="1" smtClean="0"/>
              <a:t>future</a:t>
            </a:r>
            <a:r>
              <a:rPr lang="nl-BE" dirty="0" smtClean="0"/>
              <a:t>? Or a step </a:t>
            </a:r>
            <a:r>
              <a:rPr lang="nl-BE" dirty="0" err="1" smtClean="0"/>
              <a:t>too</a:t>
            </a:r>
            <a:r>
              <a:rPr lang="nl-BE" dirty="0" smtClean="0"/>
              <a:t> far?</a:t>
            </a:r>
          </a:p>
          <a:p>
            <a:pPr>
              <a:spcAft>
                <a:spcPts val="600"/>
              </a:spcAft>
            </a:pPr>
            <a:endParaRPr lang="nl-BE" dirty="0"/>
          </a:p>
        </p:txBody>
      </p:sp>
      <p:pic>
        <p:nvPicPr>
          <p:cNvPr id="5" name="Picture 4"/>
          <p:cNvPicPr>
            <a:picLocks noChangeAspect="1"/>
          </p:cNvPicPr>
          <p:nvPr/>
        </p:nvPicPr>
        <p:blipFill>
          <a:blip r:embed="rId3"/>
          <a:stretch>
            <a:fillRect/>
          </a:stretch>
        </p:blipFill>
        <p:spPr>
          <a:xfrm>
            <a:off x="8808553" y="1892300"/>
            <a:ext cx="2326171" cy="1562100"/>
          </a:xfrm>
          <a:prstGeom prst="rect">
            <a:avLst/>
          </a:prstGeom>
          <a:ln w="12700">
            <a:solidFill>
              <a:srgbClr val="002060"/>
            </a:solidFill>
          </a:ln>
        </p:spPr>
      </p:pic>
    </p:spTree>
    <p:extLst>
      <p:ext uri="{BB962C8B-B14F-4D97-AF65-F5344CB8AC3E}">
        <p14:creationId xmlns:p14="http://schemas.microsoft.com/office/powerpoint/2010/main" val="34175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CRISPR gene editing</a:t>
            </a:r>
          </a:p>
        </p:txBody>
      </p:sp>
      <p:sp>
        <p:nvSpPr>
          <p:cNvPr id="3" name="Content Placeholder 2"/>
          <p:cNvSpPr>
            <a:spLocks noGrp="1"/>
          </p:cNvSpPr>
          <p:nvPr>
            <p:ph idx="1"/>
          </p:nvPr>
        </p:nvSpPr>
        <p:spPr>
          <a:xfrm>
            <a:off x="1348305" y="1617445"/>
            <a:ext cx="9478762" cy="4186989"/>
          </a:xfrm>
        </p:spPr>
        <p:txBody>
          <a:bodyPr>
            <a:normAutofit fontScale="85000" lnSpcReduction="20000"/>
          </a:bodyPr>
          <a:lstStyle/>
          <a:p>
            <a:r>
              <a:rPr lang="nl-BE" dirty="0" smtClean="0"/>
              <a:t>PROS:</a:t>
            </a:r>
          </a:p>
          <a:p>
            <a:pPr lvl="1"/>
            <a:r>
              <a:rPr lang="nl-BE" dirty="0" err="1" smtClean="0"/>
              <a:t>Removal</a:t>
            </a:r>
            <a:r>
              <a:rPr lang="nl-BE" dirty="0" smtClean="0"/>
              <a:t> of </a:t>
            </a:r>
            <a:r>
              <a:rPr lang="nl-BE" dirty="0" err="1" smtClean="0"/>
              <a:t>mutations</a:t>
            </a:r>
            <a:r>
              <a:rPr lang="nl-BE" dirty="0" smtClean="0"/>
              <a:t> </a:t>
            </a:r>
            <a:r>
              <a:rPr lang="nl-BE" dirty="0" err="1" smtClean="0"/>
              <a:t>responsible</a:t>
            </a:r>
            <a:r>
              <a:rPr lang="nl-BE" dirty="0" smtClean="0"/>
              <a:t> </a:t>
            </a:r>
            <a:r>
              <a:rPr lang="nl-BE" dirty="0" err="1" smtClean="0"/>
              <a:t>for</a:t>
            </a:r>
            <a:r>
              <a:rPr lang="nl-BE" dirty="0" smtClean="0"/>
              <a:t> </a:t>
            </a:r>
            <a:r>
              <a:rPr lang="nl-BE" dirty="0" err="1" smtClean="0"/>
              <a:t>serious</a:t>
            </a:r>
            <a:r>
              <a:rPr lang="nl-BE" dirty="0" smtClean="0"/>
              <a:t> </a:t>
            </a:r>
            <a:r>
              <a:rPr lang="nl-BE" dirty="0" err="1" smtClean="0"/>
              <a:t>inherited</a:t>
            </a:r>
            <a:r>
              <a:rPr lang="nl-BE" dirty="0" smtClean="0"/>
              <a:t> </a:t>
            </a:r>
            <a:r>
              <a:rPr lang="nl-BE" dirty="0" err="1" smtClean="0"/>
              <a:t>disease</a:t>
            </a:r>
            <a:r>
              <a:rPr lang="nl-BE" dirty="0" smtClean="0"/>
              <a:t> transmission</a:t>
            </a:r>
          </a:p>
          <a:p>
            <a:pPr lvl="1"/>
            <a:r>
              <a:rPr lang="nl-BE" dirty="0" smtClean="0"/>
              <a:t>For </a:t>
            </a:r>
            <a:r>
              <a:rPr lang="nl-BE" dirty="0" err="1" smtClean="0"/>
              <a:t>all</a:t>
            </a:r>
            <a:r>
              <a:rPr lang="nl-BE" dirty="0" smtClean="0"/>
              <a:t> </a:t>
            </a:r>
            <a:r>
              <a:rPr lang="nl-BE" dirty="0" err="1" smtClean="0"/>
              <a:t>future</a:t>
            </a:r>
            <a:r>
              <a:rPr lang="nl-BE" dirty="0" smtClean="0"/>
              <a:t> </a:t>
            </a:r>
            <a:r>
              <a:rPr lang="nl-BE" dirty="0" err="1" smtClean="0"/>
              <a:t>generations</a:t>
            </a:r>
            <a:endParaRPr lang="nl-BE" dirty="0" smtClean="0"/>
          </a:p>
          <a:p>
            <a:pPr lvl="1"/>
            <a:r>
              <a:rPr lang="nl-BE" dirty="0" smtClean="0"/>
              <a:t>‘</a:t>
            </a:r>
            <a:r>
              <a:rPr lang="nl-BE" dirty="0" err="1" smtClean="0"/>
              <a:t>Rescue</a:t>
            </a:r>
            <a:r>
              <a:rPr lang="nl-BE" dirty="0" smtClean="0"/>
              <a:t>’ </a:t>
            </a:r>
            <a:r>
              <a:rPr lang="nl-BE" dirty="0" err="1" smtClean="0"/>
              <a:t>affected</a:t>
            </a:r>
            <a:r>
              <a:rPr lang="nl-BE" dirty="0" smtClean="0"/>
              <a:t> </a:t>
            </a:r>
            <a:r>
              <a:rPr lang="nl-BE" dirty="0" err="1" smtClean="0"/>
              <a:t>conceptions</a:t>
            </a:r>
            <a:endParaRPr lang="nl-BE" dirty="0" smtClean="0"/>
          </a:p>
          <a:p>
            <a:pPr lvl="1"/>
            <a:r>
              <a:rPr lang="nl-BE" dirty="0" err="1" smtClean="0"/>
              <a:t>All</a:t>
            </a:r>
            <a:r>
              <a:rPr lang="nl-BE" dirty="0" smtClean="0"/>
              <a:t> </a:t>
            </a:r>
            <a:r>
              <a:rPr lang="nl-BE" dirty="0" err="1" smtClean="0"/>
              <a:t>embryos</a:t>
            </a:r>
            <a:r>
              <a:rPr lang="nl-BE" dirty="0" smtClean="0"/>
              <a:t> </a:t>
            </a:r>
            <a:r>
              <a:rPr lang="nl-BE" dirty="0" err="1" smtClean="0"/>
              <a:t>eligible</a:t>
            </a:r>
            <a:r>
              <a:rPr lang="nl-BE" dirty="0" smtClean="0"/>
              <a:t> </a:t>
            </a:r>
            <a:r>
              <a:rPr lang="nl-BE" dirty="0" err="1" smtClean="0"/>
              <a:t>for</a:t>
            </a:r>
            <a:r>
              <a:rPr lang="nl-BE" dirty="0" smtClean="0"/>
              <a:t> transfer</a:t>
            </a:r>
            <a:endParaRPr lang="nl-BE" dirty="0"/>
          </a:p>
          <a:p>
            <a:pPr lvl="1"/>
            <a:r>
              <a:rPr lang="nl-BE" dirty="0" err="1" smtClean="0"/>
              <a:t>Many</a:t>
            </a:r>
            <a:r>
              <a:rPr lang="nl-BE" dirty="0" smtClean="0"/>
              <a:t> </a:t>
            </a:r>
            <a:r>
              <a:rPr lang="nl-BE" dirty="0" err="1" smtClean="0"/>
              <a:t>current</a:t>
            </a:r>
            <a:r>
              <a:rPr lang="nl-BE" dirty="0" smtClean="0"/>
              <a:t> </a:t>
            </a:r>
            <a:r>
              <a:rPr lang="nl-BE" dirty="0" err="1" smtClean="0"/>
              <a:t>medical</a:t>
            </a:r>
            <a:r>
              <a:rPr lang="nl-BE" dirty="0" smtClean="0"/>
              <a:t> </a:t>
            </a:r>
            <a:r>
              <a:rPr lang="nl-BE" dirty="0" err="1" smtClean="0"/>
              <a:t>interventions</a:t>
            </a:r>
            <a:r>
              <a:rPr lang="nl-BE" dirty="0" smtClean="0"/>
              <a:t> have </a:t>
            </a:r>
            <a:r>
              <a:rPr lang="nl-BE" dirty="0" err="1" smtClean="0"/>
              <a:t>once</a:t>
            </a:r>
            <a:r>
              <a:rPr lang="nl-BE" dirty="0" smtClean="0"/>
              <a:t> been </a:t>
            </a:r>
            <a:r>
              <a:rPr lang="nl-BE" dirty="0" err="1" smtClean="0"/>
              <a:t>inappropriate</a:t>
            </a:r>
            <a:r>
              <a:rPr lang="nl-BE" dirty="0" smtClean="0"/>
              <a:t> </a:t>
            </a:r>
            <a:r>
              <a:rPr lang="nl-BE" dirty="0" err="1" smtClean="0"/>
              <a:t>and</a:t>
            </a:r>
            <a:r>
              <a:rPr lang="nl-BE" dirty="0" smtClean="0"/>
              <a:t> </a:t>
            </a:r>
            <a:r>
              <a:rPr lang="nl-BE" dirty="0" err="1" smtClean="0"/>
              <a:t>unacceptable</a:t>
            </a:r>
            <a:endParaRPr lang="nl-BE" dirty="0" smtClean="0"/>
          </a:p>
          <a:p>
            <a:pPr lvl="1">
              <a:spcAft>
                <a:spcPts val="1200"/>
              </a:spcAft>
            </a:pPr>
            <a:r>
              <a:rPr lang="en-US" dirty="0" smtClean="0"/>
              <a:t>In research: powerful tool for </a:t>
            </a:r>
            <a:r>
              <a:rPr lang="en-US" dirty="0"/>
              <a:t>increasing our understanding of early development</a:t>
            </a:r>
            <a:endParaRPr lang="nl-BE" dirty="0" smtClean="0"/>
          </a:p>
          <a:p>
            <a:r>
              <a:rPr lang="nl-BE" dirty="0" smtClean="0"/>
              <a:t>CONS:</a:t>
            </a:r>
          </a:p>
          <a:p>
            <a:pPr lvl="1"/>
            <a:r>
              <a:rPr lang="nl-BE" dirty="0" smtClean="0"/>
              <a:t>Research tool, </a:t>
            </a:r>
            <a:r>
              <a:rPr lang="nl-BE" dirty="0" err="1" smtClean="0"/>
              <a:t>not</a:t>
            </a:r>
            <a:r>
              <a:rPr lang="nl-BE" dirty="0" smtClean="0"/>
              <a:t> a </a:t>
            </a:r>
            <a:r>
              <a:rPr lang="nl-BE" dirty="0" err="1" smtClean="0"/>
              <a:t>clinical</a:t>
            </a:r>
            <a:r>
              <a:rPr lang="nl-BE" dirty="0" smtClean="0"/>
              <a:t> procedure</a:t>
            </a:r>
          </a:p>
          <a:p>
            <a:pPr lvl="1"/>
            <a:r>
              <a:rPr lang="nl-BE" dirty="0" smtClean="0"/>
              <a:t>Safety, </a:t>
            </a:r>
            <a:r>
              <a:rPr lang="nl-BE" dirty="0" err="1" smtClean="0"/>
              <a:t>efficacy</a:t>
            </a:r>
            <a:r>
              <a:rPr lang="nl-BE" dirty="0" smtClean="0"/>
              <a:t>, </a:t>
            </a:r>
            <a:r>
              <a:rPr lang="nl-BE" dirty="0" err="1" smtClean="0"/>
              <a:t>ethical</a:t>
            </a:r>
            <a:r>
              <a:rPr lang="nl-BE" dirty="0" smtClean="0"/>
              <a:t> </a:t>
            </a:r>
            <a:r>
              <a:rPr lang="nl-BE" dirty="0" err="1" smtClean="0"/>
              <a:t>and</a:t>
            </a:r>
            <a:r>
              <a:rPr lang="nl-BE" dirty="0" smtClean="0"/>
              <a:t> </a:t>
            </a:r>
            <a:r>
              <a:rPr lang="nl-BE" dirty="0" err="1" smtClean="0"/>
              <a:t>legal</a:t>
            </a:r>
            <a:r>
              <a:rPr lang="nl-BE" dirty="0" smtClean="0"/>
              <a:t> </a:t>
            </a:r>
            <a:r>
              <a:rPr lang="nl-BE" dirty="0" err="1" smtClean="0"/>
              <a:t>aspects</a:t>
            </a:r>
            <a:r>
              <a:rPr lang="nl-BE" dirty="0" smtClean="0"/>
              <a:t>?</a:t>
            </a:r>
          </a:p>
          <a:p>
            <a:pPr lvl="1"/>
            <a:r>
              <a:rPr lang="nl-BE" dirty="0" smtClean="0"/>
              <a:t>Health </a:t>
            </a:r>
            <a:r>
              <a:rPr lang="nl-BE" dirty="0" err="1" smtClean="0"/>
              <a:t>and</a:t>
            </a:r>
            <a:r>
              <a:rPr lang="nl-BE" dirty="0" smtClean="0"/>
              <a:t> well-</a:t>
            </a:r>
            <a:r>
              <a:rPr lang="nl-BE" dirty="0" err="1" smtClean="0"/>
              <a:t>being</a:t>
            </a:r>
            <a:r>
              <a:rPr lang="nl-BE" dirty="0" smtClean="0"/>
              <a:t> of </a:t>
            </a:r>
            <a:r>
              <a:rPr lang="nl-BE" dirty="0" err="1" smtClean="0"/>
              <a:t>the</a:t>
            </a:r>
            <a:r>
              <a:rPr lang="nl-BE" dirty="0" smtClean="0"/>
              <a:t> </a:t>
            </a:r>
            <a:r>
              <a:rPr lang="nl-BE" dirty="0" err="1" smtClean="0"/>
              <a:t>offspring</a:t>
            </a:r>
            <a:r>
              <a:rPr lang="nl-BE" dirty="0" smtClean="0"/>
              <a:t> </a:t>
            </a:r>
            <a:r>
              <a:rPr lang="nl-BE" dirty="0" err="1" smtClean="0"/>
              <a:t>and</a:t>
            </a:r>
            <a:r>
              <a:rPr lang="nl-BE" dirty="0" smtClean="0"/>
              <a:t> </a:t>
            </a:r>
            <a:r>
              <a:rPr lang="nl-BE" dirty="0" err="1" smtClean="0"/>
              <a:t>future</a:t>
            </a:r>
            <a:r>
              <a:rPr lang="nl-BE" dirty="0" smtClean="0"/>
              <a:t> </a:t>
            </a:r>
            <a:r>
              <a:rPr lang="nl-BE" dirty="0" err="1" smtClean="0"/>
              <a:t>generations</a:t>
            </a:r>
            <a:r>
              <a:rPr lang="nl-BE" dirty="0" smtClean="0"/>
              <a:t>?</a:t>
            </a:r>
          </a:p>
          <a:p>
            <a:pPr lvl="1">
              <a:spcAft>
                <a:spcPts val="600"/>
              </a:spcAft>
            </a:pPr>
            <a:r>
              <a:rPr lang="nl-BE" dirty="0" smtClean="0"/>
              <a:t>Risk of </a:t>
            </a:r>
            <a:r>
              <a:rPr lang="nl-BE" dirty="0" err="1" smtClean="0"/>
              <a:t>abuse</a:t>
            </a:r>
            <a:r>
              <a:rPr lang="nl-BE" dirty="0" smtClean="0"/>
              <a:t> – </a:t>
            </a:r>
            <a:r>
              <a:rPr lang="nl-BE" dirty="0" err="1" smtClean="0"/>
              <a:t>employment</a:t>
            </a:r>
            <a:r>
              <a:rPr lang="nl-BE" dirty="0" smtClean="0"/>
              <a:t> </a:t>
            </a:r>
            <a:r>
              <a:rPr lang="nl-BE" dirty="0" err="1" smtClean="0"/>
              <a:t>to</a:t>
            </a:r>
            <a:r>
              <a:rPr lang="nl-BE" dirty="0" smtClean="0"/>
              <a:t> </a:t>
            </a:r>
            <a:r>
              <a:rPr lang="nl-BE" dirty="0" err="1" smtClean="0"/>
              <a:t>modify</a:t>
            </a:r>
            <a:r>
              <a:rPr lang="nl-BE" dirty="0" smtClean="0"/>
              <a:t> non-</a:t>
            </a:r>
            <a:r>
              <a:rPr lang="nl-BE" dirty="0" err="1" smtClean="0"/>
              <a:t>disease</a:t>
            </a:r>
            <a:r>
              <a:rPr lang="nl-BE" dirty="0" smtClean="0"/>
              <a:t> </a:t>
            </a:r>
            <a:r>
              <a:rPr lang="nl-BE" dirty="0" err="1" smtClean="0"/>
              <a:t>characteristics</a:t>
            </a:r>
            <a:r>
              <a:rPr lang="nl-BE" dirty="0" smtClean="0"/>
              <a:t>?</a:t>
            </a:r>
          </a:p>
          <a:p>
            <a:r>
              <a:rPr lang="nl-BE" dirty="0" err="1" smtClean="0"/>
              <a:t>If</a:t>
            </a:r>
            <a:r>
              <a:rPr lang="nl-BE" dirty="0" smtClean="0"/>
              <a:t> ever </a:t>
            </a:r>
            <a:r>
              <a:rPr lang="nl-BE" dirty="0" err="1" smtClean="0"/>
              <a:t>applied</a:t>
            </a:r>
            <a:r>
              <a:rPr lang="nl-BE" dirty="0" smtClean="0"/>
              <a:t>, </a:t>
            </a:r>
            <a:r>
              <a:rPr lang="nl-BE" dirty="0" err="1" smtClean="0"/>
              <a:t>not</a:t>
            </a:r>
            <a:r>
              <a:rPr lang="nl-BE" dirty="0" smtClean="0"/>
              <a:t> </a:t>
            </a:r>
            <a:r>
              <a:rPr lang="nl-BE" dirty="0" err="1" smtClean="0"/>
              <a:t>for</a:t>
            </a:r>
            <a:r>
              <a:rPr lang="nl-BE" dirty="0" smtClean="0"/>
              <a:t> </a:t>
            </a:r>
            <a:r>
              <a:rPr lang="nl-BE" dirty="0" err="1" smtClean="0"/>
              <a:t>tomorrow</a:t>
            </a:r>
            <a:r>
              <a:rPr lang="nl-BE" dirty="0" smtClean="0"/>
              <a:t>!</a:t>
            </a:r>
          </a:p>
          <a:p>
            <a:pPr lvl="1"/>
            <a:endParaRPr lang="nl-BE" dirty="0" smtClean="0"/>
          </a:p>
          <a:p>
            <a:pPr lvl="1"/>
            <a:endParaRPr lang="nl-BE" dirty="0"/>
          </a:p>
        </p:txBody>
      </p:sp>
      <p:sp>
        <p:nvSpPr>
          <p:cNvPr id="4" name="TextBox 3"/>
          <p:cNvSpPr txBox="1"/>
          <p:nvPr/>
        </p:nvSpPr>
        <p:spPr>
          <a:xfrm>
            <a:off x="7916551" y="5563469"/>
            <a:ext cx="3098800" cy="338554"/>
          </a:xfrm>
          <a:prstGeom prst="rect">
            <a:avLst/>
          </a:prstGeom>
          <a:noFill/>
        </p:spPr>
        <p:txBody>
          <a:bodyPr wrap="square" rtlCol="0">
            <a:spAutoFit/>
          </a:bodyPr>
          <a:lstStyle/>
          <a:p>
            <a:r>
              <a:rPr lang="nl-BE" sz="1600" i="1" dirty="0" err="1" smtClean="0">
                <a:solidFill>
                  <a:srgbClr val="002060"/>
                </a:solidFill>
                <a:latin typeface="Calibri" panose="020F0502020204030204" pitchFamily="34" charset="0"/>
                <a:cs typeface="Calibri" panose="020F0502020204030204" pitchFamily="34" charset="0"/>
              </a:rPr>
              <a:t>Kubikova</a:t>
            </a:r>
            <a:r>
              <a:rPr lang="nl-BE" sz="1600" i="1" dirty="0" smtClean="0">
                <a:solidFill>
                  <a:srgbClr val="002060"/>
                </a:solidFill>
                <a:latin typeface="Calibri" panose="020F0502020204030204" pitchFamily="34" charset="0"/>
                <a:cs typeface="Calibri" panose="020F0502020204030204" pitchFamily="34" charset="0"/>
              </a:rPr>
              <a:t> et al. 2023</a:t>
            </a:r>
            <a:endParaRPr lang="nl-BE" sz="1600" i="1" dirty="0">
              <a:solidFill>
                <a:srgbClr val="002060"/>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3"/>
          <a:stretch>
            <a:fillRect/>
          </a:stretch>
        </p:blipFill>
        <p:spPr>
          <a:xfrm>
            <a:off x="9338951" y="2140515"/>
            <a:ext cx="2147030" cy="1449942"/>
          </a:xfrm>
          <a:prstGeom prst="rect">
            <a:avLst/>
          </a:prstGeom>
        </p:spPr>
      </p:pic>
    </p:spTree>
    <p:extLst>
      <p:ext uri="{BB962C8B-B14F-4D97-AF65-F5344CB8AC3E}">
        <p14:creationId xmlns:p14="http://schemas.microsoft.com/office/powerpoint/2010/main" val="36180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In-vitro </a:t>
            </a:r>
            <a:r>
              <a:rPr lang="nl-BE" dirty="0" err="1" smtClean="0"/>
              <a:t>gametogenesis</a:t>
            </a:r>
            <a:endParaRPr lang="nl-BE" dirty="0"/>
          </a:p>
        </p:txBody>
      </p:sp>
      <p:sp>
        <p:nvSpPr>
          <p:cNvPr id="3" name="Content Placeholder 2"/>
          <p:cNvSpPr>
            <a:spLocks noGrp="1"/>
          </p:cNvSpPr>
          <p:nvPr>
            <p:ph idx="1"/>
          </p:nvPr>
        </p:nvSpPr>
        <p:spPr>
          <a:xfrm>
            <a:off x="1280160" y="1917700"/>
            <a:ext cx="9478762" cy="3924834"/>
          </a:xfrm>
        </p:spPr>
        <p:txBody>
          <a:bodyPr>
            <a:normAutofit/>
          </a:bodyPr>
          <a:lstStyle/>
          <a:p>
            <a:r>
              <a:rPr lang="nl-BE" dirty="0" err="1"/>
              <a:t>P</a:t>
            </a:r>
            <a:r>
              <a:rPr lang="nl-BE" dirty="0" err="1" smtClean="0"/>
              <a:t>otential</a:t>
            </a:r>
            <a:r>
              <a:rPr lang="nl-BE" dirty="0" smtClean="0"/>
              <a:t> solution </a:t>
            </a:r>
            <a:r>
              <a:rPr lang="nl-BE" dirty="0" err="1" smtClean="0"/>
              <a:t>for</a:t>
            </a:r>
            <a:r>
              <a:rPr lang="nl-BE" dirty="0" smtClean="0"/>
              <a:t> </a:t>
            </a:r>
            <a:r>
              <a:rPr lang="nl-BE" dirty="0" err="1" smtClean="0"/>
              <a:t>people</a:t>
            </a:r>
            <a:r>
              <a:rPr lang="nl-BE" dirty="0" smtClean="0"/>
              <a:t> without </a:t>
            </a:r>
            <a:r>
              <a:rPr lang="nl-BE" dirty="0" err="1" smtClean="0"/>
              <a:t>functional</a:t>
            </a:r>
            <a:r>
              <a:rPr lang="nl-BE" dirty="0" smtClean="0"/>
              <a:t> </a:t>
            </a:r>
            <a:r>
              <a:rPr lang="nl-BE" dirty="0" err="1" smtClean="0"/>
              <a:t>gametes</a:t>
            </a:r>
            <a:endParaRPr lang="nl-BE" dirty="0" smtClean="0"/>
          </a:p>
          <a:p>
            <a:r>
              <a:rPr lang="nl-BE" dirty="0" err="1" smtClean="0"/>
              <a:t>Allows</a:t>
            </a:r>
            <a:r>
              <a:rPr lang="nl-BE" dirty="0" smtClean="0"/>
              <a:t> </a:t>
            </a:r>
            <a:r>
              <a:rPr lang="nl-BE" dirty="0" err="1" smtClean="0"/>
              <a:t>everyone</a:t>
            </a:r>
            <a:r>
              <a:rPr lang="nl-BE" dirty="0" smtClean="0"/>
              <a:t> </a:t>
            </a:r>
            <a:r>
              <a:rPr lang="nl-BE" dirty="0" err="1" smtClean="0"/>
              <a:t>to</a:t>
            </a:r>
            <a:r>
              <a:rPr lang="nl-BE" dirty="0" smtClean="0"/>
              <a:t> make </a:t>
            </a:r>
            <a:r>
              <a:rPr lang="nl-BE" dirty="0" err="1" smtClean="0"/>
              <a:t>gametes</a:t>
            </a:r>
            <a:r>
              <a:rPr lang="nl-BE" dirty="0" smtClean="0"/>
              <a:t> </a:t>
            </a:r>
            <a:r>
              <a:rPr lang="nl-BE" dirty="0" err="1" smtClean="0"/>
              <a:t>and</a:t>
            </a:r>
            <a:r>
              <a:rPr lang="nl-BE" dirty="0" smtClean="0"/>
              <a:t> </a:t>
            </a:r>
            <a:r>
              <a:rPr lang="nl-BE" dirty="0" err="1" smtClean="0"/>
              <a:t>become</a:t>
            </a:r>
            <a:r>
              <a:rPr lang="nl-BE" dirty="0" smtClean="0"/>
              <a:t> a </a:t>
            </a:r>
            <a:r>
              <a:rPr lang="nl-BE" dirty="0" err="1" smtClean="0"/>
              <a:t>biological</a:t>
            </a:r>
            <a:r>
              <a:rPr lang="nl-BE" dirty="0" smtClean="0"/>
              <a:t> </a:t>
            </a:r>
            <a:r>
              <a:rPr lang="nl-BE" dirty="0" err="1" smtClean="0"/>
              <a:t>parent</a:t>
            </a:r>
            <a:endParaRPr lang="nl-BE" dirty="0" smtClean="0"/>
          </a:p>
          <a:p>
            <a:r>
              <a:rPr lang="nl-BE" dirty="0" smtClean="0"/>
              <a:t>Research in </a:t>
            </a:r>
            <a:r>
              <a:rPr lang="nl-BE" dirty="0" err="1" smtClean="0"/>
              <a:t>animal</a:t>
            </a:r>
            <a:r>
              <a:rPr lang="nl-BE" dirty="0" smtClean="0"/>
              <a:t> </a:t>
            </a:r>
            <a:r>
              <a:rPr lang="nl-BE" dirty="0" err="1" smtClean="0"/>
              <a:t>models</a:t>
            </a:r>
            <a:r>
              <a:rPr lang="nl-BE" dirty="0" smtClean="0"/>
              <a:t> </a:t>
            </a:r>
            <a:r>
              <a:rPr lang="nl-BE" dirty="0" err="1" smtClean="0"/>
              <a:t>during</a:t>
            </a:r>
            <a:r>
              <a:rPr lang="nl-BE" dirty="0" smtClean="0"/>
              <a:t> </a:t>
            </a:r>
            <a:r>
              <a:rPr lang="nl-BE" dirty="0" err="1" smtClean="0"/>
              <a:t>the</a:t>
            </a:r>
            <a:r>
              <a:rPr lang="nl-BE" dirty="0" smtClean="0"/>
              <a:t> past decade on in vitro </a:t>
            </a:r>
            <a:r>
              <a:rPr lang="en-US" dirty="0" smtClean="0"/>
              <a:t>germ </a:t>
            </a:r>
            <a:r>
              <a:rPr lang="en-US" dirty="0"/>
              <a:t>cell development </a:t>
            </a:r>
            <a:r>
              <a:rPr lang="en-US" dirty="0" smtClean="0"/>
              <a:t>using </a:t>
            </a:r>
            <a:r>
              <a:rPr lang="en-US" dirty="0"/>
              <a:t>pluripotent stem cells (PSCs)</a:t>
            </a:r>
            <a:endParaRPr lang="nl-BE" dirty="0" smtClean="0"/>
          </a:p>
          <a:p>
            <a:r>
              <a:rPr lang="nl-BE" dirty="0" smtClean="0"/>
              <a:t>In </a:t>
            </a:r>
            <a:r>
              <a:rPr lang="nl-BE" dirty="0" err="1" smtClean="0"/>
              <a:t>mice</a:t>
            </a:r>
            <a:r>
              <a:rPr lang="nl-BE" dirty="0" smtClean="0"/>
              <a:t>: stem-</a:t>
            </a:r>
            <a:r>
              <a:rPr lang="nl-BE" dirty="0" err="1" smtClean="0"/>
              <a:t>cell</a:t>
            </a:r>
            <a:r>
              <a:rPr lang="nl-BE" dirty="0" smtClean="0"/>
              <a:t> </a:t>
            </a:r>
            <a:r>
              <a:rPr lang="nl-BE" dirty="0" err="1" smtClean="0"/>
              <a:t>derived</a:t>
            </a:r>
            <a:r>
              <a:rPr lang="nl-BE" dirty="0" smtClean="0"/>
              <a:t> </a:t>
            </a:r>
            <a:r>
              <a:rPr lang="nl-BE" dirty="0" err="1" smtClean="0"/>
              <a:t>oogenesis</a:t>
            </a:r>
            <a:r>
              <a:rPr lang="nl-BE" dirty="0" smtClean="0"/>
              <a:t> </a:t>
            </a:r>
            <a:r>
              <a:rPr lang="nl-BE" dirty="0" err="1" smtClean="0"/>
              <a:t>and</a:t>
            </a:r>
            <a:r>
              <a:rPr lang="nl-BE" dirty="0" smtClean="0"/>
              <a:t> </a:t>
            </a:r>
            <a:r>
              <a:rPr lang="nl-BE" dirty="0" err="1" smtClean="0"/>
              <a:t>partial</a:t>
            </a:r>
            <a:r>
              <a:rPr lang="nl-BE" dirty="0" smtClean="0"/>
              <a:t> </a:t>
            </a:r>
            <a:r>
              <a:rPr lang="nl-BE" dirty="0" err="1" smtClean="0"/>
              <a:t>spermatogenesis</a:t>
            </a:r>
            <a:endParaRPr lang="nl-BE" dirty="0" smtClean="0"/>
          </a:p>
          <a:p>
            <a:r>
              <a:rPr lang="nl-BE" dirty="0" smtClean="0"/>
              <a:t>In human: </a:t>
            </a:r>
            <a:r>
              <a:rPr lang="nl-BE" dirty="0" err="1" smtClean="0"/>
              <a:t>many</a:t>
            </a:r>
            <a:r>
              <a:rPr lang="nl-BE" dirty="0" smtClean="0"/>
              <a:t> concerns</a:t>
            </a:r>
          </a:p>
          <a:p>
            <a:pPr lvl="1"/>
            <a:r>
              <a:rPr lang="en-US" dirty="0"/>
              <a:t>G</a:t>
            </a:r>
            <a:r>
              <a:rPr lang="en-US" dirty="0" smtClean="0"/>
              <a:t>enetic </a:t>
            </a:r>
            <a:r>
              <a:rPr lang="en-US" dirty="0"/>
              <a:t>and epigenetic </a:t>
            </a:r>
            <a:r>
              <a:rPr lang="en-US" dirty="0" smtClean="0"/>
              <a:t>quality </a:t>
            </a:r>
            <a:r>
              <a:rPr lang="en-US" dirty="0"/>
              <a:t>of </a:t>
            </a:r>
            <a:r>
              <a:rPr lang="en-US" dirty="0" err="1"/>
              <a:t>hPSCs</a:t>
            </a:r>
            <a:r>
              <a:rPr lang="en-US" dirty="0"/>
              <a:t> and the resultant </a:t>
            </a:r>
            <a:r>
              <a:rPr lang="en-US" dirty="0" smtClean="0"/>
              <a:t>gametes</a:t>
            </a:r>
          </a:p>
          <a:p>
            <a:pPr lvl="1"/>
            <a:r>
              <a:rPr lang="nl-BE" dirty="0" smtClean="0"/>
              <a:t>Safety </a:t>
            </a:r>
            <a:r>
              <a:rPr lang="nl-BE" dirty="0" err="1" smtClean="0"/>
              <a:t>and</a:t>
            </a:r>
            <a:r>
              <a:rPr lang="nl-BE" dirty="0" smtClean="0"/>
              <a:t> </a:t>
            </a:r>
            <a:r>
              <a:rPr lang="nl-BE" dirty="0" err="1"/>
              <a:t>ethical</a:t>
            </a:r>
            <a:r>
              <a:rPr lang="nl-BE" dirty="0"/>
              <a:t> </a:t>
            </a:r>
            <a:r>
              <a:rPr lang="nl-BE" dirty="0" err="1" smtClean="0"/>
              <a:t>aspects</a:t>
            </a:r>
            <a:r>
              <a:rPr lang="nl-BE" dirty="0" smtClean="0"/>
              <a:t>?</a:t>
            </a:r>
            <a:endParaRPr lang="nl-BE" dirty="0"/>
          </a:p>
          <a:p>
            <a:pPr lvl="1"/>
            <a:r>
              <a:rPr lang="nl-BE" dirty="0" smtClean="0"/>
              <a:t>Health </a:t>
            </a:r>
            <a:r>
              <a:rPr lang="nl-BE" dirty="0"/>
              <a:t>of </a:t>
            </a:r>
            <a:r>
              <a:rPr lang="nl-BE" dirty="0" err="1"/>
              <a:t>the</a:t>
            </a:r>
            <a:r>
              <a:rPr lang="nl-BE" dirty="0"/>
              <a:t> </a:t>
            </a:r>
            <a:r>
              <a:rPr lang="nl-BE" dirty="0" err="1" smtClean="0"/>
              <a:t>offspring</a:t>
            </a:r>
            <a:r>
              <a:rPr lang="nl-BE" dirty="0" smtClean="0"/>
              <a:t>?</a:t>
            </a:r>
          </a:p>
          <a:p>
            <a:pPr marL="512763" lvl="1" indent="0">
              <a:buNone/>
            </a:pPr>
            <a:endParaRPr lang="en-US" dirty="0" smtClean="0"/>
          </a:p>
          <a:p>
            <a:pPr lvl="1"/>
            <a:endParaRPr lang="nl-BE" dirty="0"/>
          </a:p>
        </p:txBody>
      </p:sp>
      <p:pic>
        <p:nvPicPr>
          <p:cNvPr id="4" name="Picture 3"/>
          <p:cNvPicPr>
            <a:picLocks noChangeAspect="1"/>
          </p:cNvPicPr>
          <p:nvPr/>
        </p:nvPicPr>
        <p:blipFill>
          <a:blip r:embed="rId3"/>
          <a:stretch>
            <a:fillRect/>
          </a:stretch>
        </p:blipFill>
        <p:spPr>
          <a:xfrm>
            <a:off x="8267700" y="4163543"/>
            <a:ext cx="2984500" cy="2044020"/>
          </a:xfrm>
          <a:prstGeom prst="rect">
            <a:avLst/>
          </a:prstGeom>
          <a:ln w="9525">
            <a:solidFill>
              <a:srgbClr val="002060"/>
            </a:solidFill>
          </a:ln>
        </p:spPr>
      </p:pic>
      <p:sp>
        <p:nvSpPr>
          <p:cNvPr id="5" name="TextBox 4"/>
          <p:cNvSpPr txBox="1"/>
          <p:nvPr/>
        </p:nvSpPr>
        <p:spPr>
          <a:xfrm>
            <a:off x="5041900" y="5524500"/>
            <a:ext cx="2755900" cy="338554"/>
          </a:xfrm>
          <a:prstGeom prst="rect">
            <a:avLst/>
          </a:prstGeom>
          <a:noFill/>
        </p:spPr>
        <p:txBody>
          <a:bodyPr wrap="square" rtlCol="0">
            <a:spAutoFit/>
          </a:bodyPr>
          <a:lstStyle/>
          <a:p>
            <a:r>
              <a:rPr lang="nl-BE" sz="1600" i="1" dirty="0" err="1" smtClean="0">
                <a:solidFill>
                  <a:srgbClr val="002060"/>
                </a:solidFill>
              </a:rPr>
              <a:t>Saitu</a:t>
            </a:r>
            <a:r>
              <a:rPr lang="nl-BE" sz="1600" i="1" dirty="0" smtClean="0">
                <a:solidFill>
                  <a:srgbClr val="002060"/>
                </a:solidFill>
              </a:rPr>
              <a:t> </a:t>
            </a:r>
            <a:r>
              <a:rPr lang="nl-BE" sz="1600" i="1" dirty="0" err="1" smtClean="0">
                <a:solidFill>
                  <a:srgbClr val="002060"/>
                </a:solidFill>
              </a:rPr>
              <a:t>and</a:t>
            </a:r>
            <a:r>
              <a:rPr lang="nl-BE" sz="1600" i="1" dirty="0" smtClean="0">
                <a:solidFill>
                  <a:srgbClr val="002060"/>
                </a:solidFill>
              </a:rPr>
              <a:t> </a:t>
            </a:r>
            <a:r>
              <a:rPr lang="nl-BE" sz="1600" i="1" dirty="0" err="1" smtClean="0">
                <a:solidFill>
                  <a:srgbClr val="002060"/>
                </a:solidFill>
              </a:rPr>
              <a:t>Hayashi</a:t>
            </a:r>
            <a:r>
              <a:rPr lang="nl-BE" sz="1600" i="1" dirty="0" smtClean="0">
                <a:solidFill>
                  <a:srgbClr val="002060"/>
                </a:solidFill>
              </a:rPr>
              <a:t>, 2021</a:t>
            </a:r>
            <a:endParaRPr lang="nl-BE" sz="1600" i="1" dirty="0">
              <a:solidFill>
                <a:srgbClr val="002060"/>
              </a:solidFill>
            </a:endParaRPr>
          </a:p>
        </p:txBody>
      </p:sp>
    </p:spTree>
    <p:extLst>
      <p:ext uri="{BB962C8B-B14F-4D97-AF65-F5344CB8AC3E}">
        <p14:creationId xmlns:p14="http://schemas.microsoft.com/office/powerpoint/2010/main" val="289553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In-vitro </a:t>
            </a:r>
            <a:r>
              <a:rPr lang="nl-BE" dirty="0" err="1" smtClean="0"/>
              <a:t>gametogenesis</a:t>
            </a:r>
            <a:endParaRPr lang="nl-BE" dirty="0"/>
          </a:p>
        </p:txBody>
      </p:sp>
      <p:sp>
        <p:nvSpPr>
          <p:cNvPr id="3" name="Content Placeholder 2"/>
          <p:cNvSpPr>
            <a:spLocks noGrp="1"/>
          </p:cNvSpPr>
          <p:nvPr>
            <p:ph idx="1"/>
          </p:nvPr>
        </p:nvSpPr>
        <p:spPr>
          <a:xfrm>
            <a:off x="1348305" y="2108200"/>
            <a:ext cx="9478762" cy="3492500"/>
          </a:xfrm>
        </p:spPr>
        <p:txBody>
          <a:bodyPr>
            <a:normAutofit/>
          </a:bodyPr>
          <a:lstStyle/>
          <a:p>
            <a:pPr>
              <a:spcAft>
                <a:spcPts val="600"/>
              </a:spcAft>
            </a:pPr>
            <a:r>
              <a:rPr lang="nl-BE" dirty="0" smtClean="0"/>
              <a:t>IVG as </a:t>
            </a:r>
            <a:r>
              <a:rPr lang="nl-BE" dirty="0" err="1" smtClean="0"/>
              <a:t>an</a:t>
            </a:r>
            <a:r>
              <a:rPr lang="nl-BE" dirty="0" smtClean="0"/>
              <a:t> </a:t>
            </a:r>
            <a:r>
              <a:rPr lang="nl-BE" dirty="0" err="1" smtClean="0"/>
              <a:t>alternative</a:t>
            </a:r>
            <a:r>
              <a:rPr lang="nl-BE" dirty="0" smtClean="0"/>
              <a:t> </a:t>
            </a:r>
            <a:r>
              <a:rPr lang="nl-BE" dirty="0" err="1" smtClean="0"/>
              <a:t>to</a:t>
            </a:r>
            <a:r>
              <a:rPr lang="nl-BE" dirty="0" smtClean="0"/>
              <a:t> standard IVF </a:t>
            </a:r>
            <a:r>
              <a:rPr lang="nl-BE" dirty="0" err="1" smtClean="0"/>
              <a:t>and</a:t>
            </a:r>
            <a:r>
              <a:rPr lang="nl-BE" dirty="0" smtClean="0"/>
              <a:t> first treatment option</a:t>
            </a:r>
          </a:p>
          <a:p>
            <a:pPr>
              <a:spcAft>
                <a:spcPts val="600"/>
              </a:spcAft>
            </a:pPr>
            <a:r>
              <a:rPr lang="nl-BE" dirty="0" err="1" smtClean="0"/>
              <a:t>Avoids</a:t>
            </a:r>
            <a:r>
              <a:rPr lang="nl-BE" dirty="0" smtClean="0"/>
              <a:t> </a:t>
            </a:r>
            <a:r>
              <a:rPr lang="nl-BE" dirty="0" err="1" smtClean="0"/>
              <a:t>ovarian</a:t>
            </a:r>
            <a:r>
              <a:rPr lang="nl-BE" dirty="0" smtClean="0"/>
              <a:t> </a:t>
            </a:r>
            <a:r>
              <a:rPr lang="nl-BE" dirty="0" err="1" smtClean="0"/>
              <a:t>stimulation</a:t>
            </a:r>
            <a:r>
              <a:rPr lang="nl-BE" dirty="0" smtClean="0"/>
              <a:t> </a:t>
            </a:r>
            <a:r>
              <a:rPr lang="nl-BE" dirty="0" err="1" smtClean="0"/>
              <a:t>and</a:t>
            </a:r>
            <a:r>
              <a:rPr lang="nl-BE" dirty="0" smtClean="0"/>
              <a:t> </a:t>
            </a:r>
            <a:r>
              <a:rPr lang="nl-BE" dirty="0" err="1" smtClean="0"/>
              <a:t>invasive</a:t>
            </a:r>
            <a:r>
              <a:rPr lang="nl-BE" dirty="0" smtClean="0"/>
              <a:t> </a:t>
            </a:r>
            <a:r>
              <a:rPr lang="nl-BE" dirty="0" err="1" smtClean="0"/>
              <a:t>oocyte</a:t>
            </a:r>
            <a:r>
              <a:rPr lang="nl-BE" dirty="0" smtClean="0"/>
              <a:t> retrieval</a:t>
            </a:r>
          </a:p>
          <a:p>
            <a:pPr>
              <a:spcAft>
                <a:spcPts val="600"/>
              </a:spcAft>
            </a:pPr>
            <a:r>
              <a:rPr lang="nl-BE" dirty="0" err="1" smtClean="0"/>
              <a:t>Alleviates</a:t>
            </a:r>
            <a:r>
              <a:rPr lang="nl-BE" dirty="0" smtClean="0"/>
              <a:t> </a:t>
            </a:r>
            <a:r>
              <a:rPr lang="nl-BE" dirty="0" err="1" smtClean="0"/>
              <a:t>the</a:t>
            </a:r>
            <a:r>
              <a:rPr lang="nl-BE" dirty="0" smtClean="0"/>
              <a:t> </a:t>
            </a:r>
            <a:r>
              <a:rPr lang="nl-BE" dirty="0" err="1" smtClean="0"/>
              <a:t>physical</a:t>
            </a:r>
            <a:r>
              <a:rPr lang="nl-BE" dirty="0" smtClean="0"/>
              <a:t> </a:t>
            </a:r>
            <a:r>
              <a:rPr lang="nl-BE" dirty="0" err="1" smtClean="0"/>
              <a:t>and</a:t>
            </a:r>
            <a:r>
              <a:rPr lang="nl-BE" dirty="0" smtClean="0"/>
              <a:t> </a:t>
            </a:r>
            <a:r>
              <a:rPr lang="nl-BE" dirty="0" err="1" smtClean="0"/>
              <a:t>psychological</a:t>
            </a:r>
            <a:r>
              <a:rPr lang="nl-BE" dirty="0" smtClean="0"/>
              <a:t> </a:t>
            </a:r>
            <a:r>
              <a:rPr lang="nl-BE" dirty="0" err="1" smtClean="0"/>
              <a:t>burden</a:t>
            </a:r>
            <a:r>
              <a:rPr lang="nl-BE" dirty="0" smtClean="0"/>
              <a:t> of standard IVF treatment</a:t>
            </a:r>
          </a:p>
          <a:p>
            <a:pPr>
              <a:spcAft>
                <a:spcPts val="600"/>
              </a:spcAft>
            </a:pPr>
            <a:r>
              <a:rPr lang="nl-BE" dirty="0" smtClean="0"/>
              <a:t>Legal </a:t>
            </a:r>
            <a:r>
              <a:rPr lang="nl-BE" dirty="0" err="1" smtClean="0"/>
              <a:t>and</a:t>
            </a:r>
            <a:r>
              <a:rPr lang="nl-BE" dirty="0" smtClean="0"/>
              <a:t> </a:t>
            </a:r>
            <a:r>
              <a:rPr lang="nl-BE" dirty="0" err="1" smtClean="0"/>
              <a:t>ethical</a:t>
            </a:r>
            <a:r>
              <a:rPr lang="nl-BE" dirty="0" smtClean="0"/>
              <a:t> </a:t>
            </a:r>
            <a:r>
              <a:rPr lang="nl-BE" dirty="0" err="1" smtClean="0"/>
              <a:t>discussions</a:t>
            </a:r>
            <a:endParaRPr lang="nl-BE" dirty="0" smtClean="0"/>
          </a:p>
          <a:p>
            <a:pPr>
              <a:spcAft>
                <a:spcPts val="600"/>
              </a:spcAft>
            </a:pPr>
            <a:r>
              <a:rPr lang="nl-BE" dirty="0" smtClean="0"/>
              <a:t>A ‘</a:t>
            </a:r>
            <a:r>
              <a:rPr lang="nl-BE" dirty="0" err="1" smtClean="0"/>
              <a:t>bigger</a:t>
            </a:r>
            <a:r>
              <a:rPr lang="nl-BE" dirty="0" smtClean="0"/>
              <a:t>’ step </a:t>
            </a:r>
            <a:r>
              <a:rPr lang="nl-BE" dirty="0" err="1" smtClean="0"/>
              <a:t>too</a:t>
            </a:r>
            <a:r>
              <a:rPr lang="nl-BE" dirty="0" smtClean="0"/>
              <a:t> far?</a:t>
            </a:r>
          </a:p>
          <a:p>
            <a:pPr marL="801688" lvl="2" indent="0">
              <a:buNone/>
            </a:pPr>
            <a:r>
              <a:rPr lang="nl-BE" dirty="0" smtClean="0"/>
              <a:t>			</a:t>
            </a:r>
            <a:r>
              <a:rPr lang="nl-BE" sz="1600" i="1" dirty="0" smtClean="0"/>
              <a:t>		</a:t>
            </a:r>
            <a:endParaRPr lang="nl-BE" dirty="0" smtClean="0"/>
          </a:p>
          <a:p>
            <a:r>
              <a:rPr lang="nl-BE" dirty="0" err="1" smtClean="0"/>
              <a:t>If</a:t>
            </a:r>
            <a:r>
              <a:rPr lang="nl-BE" dirty="0" smtClean="0"/>
              <a:t> ever </a:t>
            </a:r>
            <a:r>
              <a:rPr lang="nl-BE" dirty="0" err="1" smtClean="0"/>
              <a:t>applied</a:t>
            </a:r>
            <a:r>
              <a:rPr lang="nl-BE" dirty="0" smtClean="0"/>
              <a:t>, </a:t>
            </a:r>
            <a:r>
              <a:rPr lang="nl-BE" dirty="0" err="1" smtClean="0"/>
              <a:t>for</a:t>
            </a:r>
            <a:r>
              <a:rPr lang="nl-BE" dirty="0" smtClean="0"/>
              <a:t> </a:t>
            </a:r>
            <a:r>
              <a:rPr lang="nl-BE" dirty="0" err="1" smtClean="0"/>
              <a:t>whatever</a:t>
            </a:r>
            <a:r>
              <a:rPr lang="nl-BE" dirty="0" smtClean="0"/>
              <a:t> </a:t>
            </a:r>
            <a:r>
              <a:rPr lang="nl-BE" dirty="0" err="1" smtClean="0"/>
              <a:t>indication</a:t>
            </a:r>
            <a:r>
              <a:rPr lang="nl-BE" dirty="0" smtClean="0"/>
              <a:t>, </a:t>
            </a:r>
            <a:r>
              <a:rPr lang="nl-BE" dirty="0" err="1" smtClean="0"/>
              <a:t>not</a:t>
            </a:r>
            <a:r>
              <a:rPr lang="nl-BE" dirty="0" smtClean="0"/>
              <a:t> </a:t>
            </a:r>
            <a:r>
              <a:rPr lang="nl-BE" dirty="0" err="1" smtClean="0"/>
              <a:t>for</a:t>
            </a:r>
            <a:r>
              <a:rPr lang="nl-BE" dirty="0" smtClean="0"/>
              <a:t> </a:t>
            </a:r>
            <a:r>
              <a:rPr lang="nl-BE" dirty="0" err="1" smtClean="0"/>
              <a:t>tomorrow</a:t>
            </a:r>
            <a:r>
              <a:rPr lang="nl-BE" dirty="0" smtClean="0"/>
              <a:t>!</a:t>
            </a:r>
            <a:endParaRPr lang="nl-BE" dirty="0"/>
          </a:p>
          <a:p>
            <a:pPr lvl="1"/>
            <a:endParaRPr lang="en-US" dirty="0" smtClean="0"/>
          </a:p>
          <a:p>
            <a:pPr lvl="1"/>
            <a:endParaRPr lang="nl-BE" dirty="0"/>
          </a:p>
        </p:txBody>
      </p:sp>
      <p:sp>
        <p:nvSpPr>
          <p:cNvPr id="6" name="TextBox 5"/>
          <p:cNvSpPr txBox="1"/>
          <p:nvPr/>
        </p:nvSpPr>
        <p:spPr>
          <a:xfrm>
            <a:off x="4925636" y="4165600"/>
            <a:ext cx="2324100" cy="338554"/>
          </a:xfrm>
          <a:prstGeom prst="rect">
            <a:avLst/>
          </a:prstGeom>
          <a:noFill/>
        </p:spPr>
        <p:txBody>
          <a:bodyPr wrap="square" rtlCol="0">
            <a:spAutoFit/>
          </a:bodyPr>
          <a:lstStyle/>
          <a:p>
            <a:pPr marL="801688" lvl="2" indent="0">
              <a:buNone/>
            </a:pPr>
            <a:r>
              <a:rPr lang="nl-BE" sz="1600" i="1" dirty="0" err="1">
                <a:solidFill>
                  <a:srgbClr val="002060"/>
                </a:solidFill>
                <a:latin typeface="Calibri" panose="020F0502020204030204" pitchFamily="34" charset="0"/>
                <a:cs typeface="Calibri" panose="020F0502020204030204" pitchFamily="34" charset="0"/>
              </a:rPr>
              <a:t>Pennings</a:t>
            </a:r>
            <a:r>
              <a:rPr lang="nl-BE" sz="1600" i="1" dirty="0">
                <a:solidFill>
                  <a:srgbClr val="002060"/>
                </a:solidFill>
                <a:latin typeface="Calibri" panose="020F0502020204030204" pitchFamily="34" charset="0"/>
                <a:cs typeface="Calibri" panose="020F0502020204030204" pitchFamily="34" charset="0"/>
              </a:rPr>
              <a:t> 2023</a:t>
            </a:r>
          </a:p>
        </p:txBody>
      </p:sp>
    </p:spTree>
    <p:extLst>
      <p:ext uri="{BB962C8B-B14F-4D97-AF65-F5344CB8AC3E}">
        <p14:creationId xmlns:p14="http://schemas.microsoft.com/office/powerpoint/2010/main" val="395365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err="1" smtClean="0"/>
              <a:t>Other</a:t>
            </a:r>
            <a:r>
              <a:rPr lang="nl-BE" dirty="0" smtClean="0"/>
              <a:t> </a:t>
            </a:r>
            <a:r>
              <a:rPr lang="nl-BE" dirty="0" err="1" smtClean="0"/>
              <a:t>future</a:t>
            </a:r>
            <a:r>
              <a:rPr lang="nl-BE" dirty="0" smtClean="0"/>
              <a:t> </a:t>
            </a:r>
            <a:r>
              <a:rPr lang="nl-BE" dirty="0" err="1" smtClean="0"/>
              <a:t>directions</a:t>
            </a:r>
            <a:endParaRPr lang="nl-BE" dirty="0"/>
          </a:p>
        </p:txBody>
      </p:sp>
      <p:sp>
        <p:nvSpPr>
          <p:cNvPr id="4" name="TextBox 3"/>
          <p:cNvSpPr txBox="1"/>
          <p:nvPr/>
        </p:nvSpPr>
        <p:spPr>
          <a:xfrm rot="20777725">
            <a:off x="419099" y="2451845"/>
            <a:ext cx="4546600" cy="584775"/>
          </a:xfrm>
          <a:prstGeom prst="rect">
            <a:avLst/>
          </a:prstGeom>
          <a:noFill/>
        </p:spPr>
        <p:txBody>
          <a:bodyPr wrap="square" rtlCol="0">
            <a:spAutoFit/>
          </a:bodyPr>
          <a:lstStyle/>
          <a:p>
            <a:r>
              <a:rPr lang="nl-BE" sz="3200" dirty="0" err="1" smtClean="0">
                <a:solidFill>
                  <a:srgbClr val="20C630"/>
                </a:solidFill>
                <a:latin typeface="Calibri" panose="020F0502020204030204" pitchFamily="34" charset="0"/>
                <a:cs typeface="Calibri" panose="020F0502020204030204" pitchFamily="34" charset="0"/>
              </a:rPr>
              <a:t>Add-ons</a:t>
            </a:r>
            <a:r>
              <a:rPr lang="nl-BE" sz="3200" dirty="0" smtClean="0">
                <a:solidFill>
                  <a:srgbClr val="20C630"/>
                </a:solidFill>
                <a:latin typeface="Calibri" panose="020F0502020204030204" pitchFamily="34" charset="0"/>
                <a:cs typeface="Calibri" panose="020F0502020204030204" pitchFamily="34" charset="0"/>
              </a:rPr>
              <a:t> in </a:t>
            </a:r>
            <a:r>
              <a:rPr lang="nl-BE" sz="3200" dirty="0" err="1" smtClean="0">
                <a:solidFill>
                  <a:srgbClr val="20C630"/>
                </a:solidFill>
                <a:latin typeface="Calibri" panose="020F0502020204030204" pitchFamily="34" charset="0"/>
                <a:cs typeface="Calibri" panose="020F0502020204030204" pitchFamily="34" charset="0"/>
              </a:rPr>
              <a:t>the</a:t>
            </a:r>
            <a:r>
              <a:rPr lang="nl-BE" sz="3200" dirty="0" smtClean="0">
                <a:solidFill>
                  <a:srgbClr val="20C630"/>
                </a:solidFill>
                <a:latin typeface="Calibri" panose="020F0502020204030204" pitchFamily="34" charset="0"/>
                <a:cs typeface="Calibri" panose="020F0502020204030204" pitchFamily="34" charset="0"/>
              </a:rPr>
              <a:t> IVF lab?</a:t>
            </a:r>
            <a:endParaRPr lang="nl-BE" sz="3200" dirty="0">
              <a:solidFill>
                <a:srgbClr val="20C630"/>
              </a:solidFill>
              <a:latin typeface="Calibri" panose="020F0502020204030204" pitchFamily="34" charset="0"/>
              <a:cs typeface="Calibri" panose="020F0502020204030204" pitchFamily="34" charset="0"/>
            </a:endParaRPr>
          </a:p>
        </p:txBody>
      </p:sp>
      <p:sp>
        <p:nvSpPr>
          <p:cNvPr id="5" name="TextBox 4"/>
          <p:cNvSpPr txBox="1"/>
          <p:nvPr/>
        </p:nvSpPr>
        <p:spPr>
          <a:xfrm rot="973334">
            <a:off x="7242003" y="2298395"/>
            <a:ext cx="3170659" cy="1077218"/>
          </a:xfrm>
          <a:prstGeom prst="rect">
            <a:avLst/>
          </a:prstGeom>
          <a:noFill/>
        </p:spPr>
        <p:txBody>
          <a:bodyPr wrap="square" rtlCol="0">
            <a:spAutoFit/>
          </a:bodyPr>
          <a:lstStyle/>
          <a:p>
            <a:pPr algn="ctr"/>
            <a:r>
              <a:rPr lang="nl-BE" sz="3200" dirty="0" err="1" smtClean="0">
                <a:solidFill>
                  <a:schemeClr val="bg2">
                    <a:lumMod val="50000"/>
                  </a:schemeClr>
                </a:solidFill>
                <a:latin typeface="Calibri" panose="020F0502020204030204" pitchFamily="34" charset="0"/>
                <a:cs typeface="Calibri" panose="020F0502020204030204" pitchFamily="34" charset="0"/>
              </a:rPr>
              <a:t>Oocyte</a:t>
            </a:r>
            <a:r>
              <a:rPr lang="nl-BE" sz="3200" dirty="0" smtClean="0">
                <a:solidFill>
                  <a:schemeClr val="bg2">
                    <a:lumMod val="50000"/>
                  </a:schemeClr>
                </a:solidFill>
                <a:latin typeface="Calibri" panose="020F0502020204030204" pitchFamily="34" charset="0"/>
                <a:cs typeface="Calibri" panose="020F0502020204030204" pitchFamily="34" charset="0"/>
              </a:rPr>
              <a:t> in-vitro </a:t>
            </a:r>
            <a:r>
              <a:rPr lang="nl-BE" sz="3200" dirty="0" err="1" smtClean="0">
                <a:solidFill>
                  <a:schemeClr val="bg2">
                    <a:lumMod val="50000"/>
                  </a:schemeClr>
                </a:solidFill>
                <a:latin typeface="Calibri" panose="020F0502020204030204" pitchFamily="34" charset="0"/>
                <a:cs typeface="Calibri" panose="020F0502020204030204" pitchFamily="34" charset="0"/>
              </a:rPr>
              <a:t>maturation</a:t>
            </a:r>
            <a:r>
              <a:rPr lang="nl-BE" sz="3200" dirty="0" smtClean="0">
                <a:solidFill>
                  <a:schemeClr val="bg2">
                    <a:lumMod val="50000"/>
                  </a:schemeClr>
                </a:solidFill>
                <a:latin typeface="Calibri" panose="020F0502020204030204" pitchFamily="34" charset="0"/>
                <a:cs typeface="Calibri" panose="020F0502020204030204" pitchFamily="34" charset="0"/>
              </a:rPr>
              <a:t>?</a:t>
            </a:r>
            <a:endParaRPr lang="nl-BE" sz="3200" dirty="0">
              <a:solidFill>
                <a:schemeClr val="bg2">
                  <a:lumMod val="50000"/>
                </a:schemeClr>
              </a:solidFill>
              <a:latin typeface="Calibri" panose="020F0502020204030204" pitchFamily="34" charset="0"/>
              <a:cs typeface="Calibri" panose="020F0502020204030204" pitchFamily="34" charset="0"/>
            </a:endParaRPr>
          </a:p>
        </p:txBody>
      </p:sp>
      <p:sp>
        <p:nvSpPr>
          <p:cNvPr id="6" name="TextBox 5"/>
          <p:cNvSpPr txBox="1"/>
          <p:nvPr/>
        </p:nvSpPr>
        <p:spPr>
          <a:xfrm rot="521140">
            <a:off x="3845318" y="3642376"/>
            <a:ext cx="3565747" cy="584775"/>
          </a:xfrm>
          <a:prstGeom prst="rect">
            <a:avLst/>
          </a:prstGeom>
          <a:noFill/>
        </p:spPr>
        <p:txBody>
          <a:bodyPr wrap="square" rtlCol="0">
            <a:spAutoFit/>
          </a:bodyPr>
          <a:lstStyle/>
          <a:p>
            <a:r>
              <a:rPr lang="nl-BE" sz="3200" dirty="0" err="1" smtClean="0">
                <a:solidFill>
                  <a:srgbClr val="0070C0"/>
                </a:solidFill>
                <a:latin typeface="Calibri" panose="020F0502020204030204" pitchFamily="34" charset="0"/>
                <a:cs typeface="Calibri" panose="020F0502020204030204" pitchFamily="34" charset="0"/>
              </a:rPr>
              <a:t>Nuclear</a:t>
            </a:r>
            <a:r>
              <a:rPr lang="nl-BE" sz="3200" dirty="0" smtClean="0">
                <a:solidFill>
                  <a:srgbClr val="0070C0"/>
                </a:solidFill>
                <a:latin typeface="Calibri" panose="020F0502020204030204" pitchFamily="34" charset="0"/>
                <a:cs typeface="Calibri" panose="020F0502020204030204" pitchFamily="34" charset="0"/>
              </a:rPr>
              <a:t> </a:t>
            </a:r>
            <a:r>
              <a:rPr lang="nl-BE" sz="3200" dirty="0" smtClean="0">
                <a:solidFill>
                  <a:srgbClr val="0070C0"/>
                </a:solidFill>
                <a:latin typeface="Calibri" panose="020F0502020204030204" pitchFamily="34" charset="0"/>
                <a:cs typeface="Calibri" panose="020F0502020204030204" pitchFamily="34" charset="0"/>
              </a:rPr>
              <a:t>transfer?</a:t>
            </a:r>
            <a:endParaRPr lang="nl-BE" sz="3200" dirty="0">
              <a:solidFill>
                <a:srgbClr val="0070C0"/>
              </a:solidFill>
              <a:latin typeface="Calibri" panose="020F0502020204030204" pitchFamily="34" charset="0"/>
              <a:cs typeface="Calibri" panose="020F0502020204030204" pitchFamily="34" charset="0"/>
            </a:endParaRPr>
          </a:p>
        </p:txBody>
      </p:sp>
      <p:sp>
        <p:nvSpPr>
          <p:cNvPr id="3" name="TextBox 2"/>
          <p:cNvSpPr txBox="1"/>
          <p:nvPr/>
        </p:nvSpPr>
        <p:spPr>
          <a:xfrm rot="21342478">
            <a:off x="2305080" y="4759346"/>
            <a:ext cx="3662150" cy="584775"/>
          </a:xfrm>
          <a:prstGeom prst="rect">
            <a:avLst/>
          </a:prstGeom>
          <a:noFill/>
        </p:spPr>
        <p:txBody>
          <a:bodyPr wrap="square" rtlCol="0">
            <a:spAutoFit/>
          </a:bodyPr>
          <a:lstStyle/>
          <a:p>
            <a:r>
              <a:rPr lang="nl-BE" sz="3200" dirty="0" err="1" smtClean="0">
                <a:solidFill>
                  <a:schemeClr val="accent1">
                    <a:lumMod val="75000"/>
                  </a:schemeClr>
                </a:solidFill>
                <a:latin typeface="Calibri" panose="020F0502020204030204" pitchFamily="34" charset="0"/>
                <a:cs typeface="Calibri" panose="020F0502020204030204" pitchFamily="34" charset="0"/>
              </a:rPr>
              <a:t>Metabolomics</a:t>
            </a:r>
            <a:endParaRPr lang="nl-BE" sz="3200" dirty="0">
              <a:solidFill>
                <a:schemeClr val="accent1">
                  <a:lumMod val="75000"/>
                </a:schemeClr>
              </a:solidFill>
              <a:latin typeface="Calibri" panose="020F0502020204030204" pitchFamily="34" charset="0"/>
              <a:cs typeface="Calibri" panose="020F0502020204030204" pitchFamily="34" charset="0"/>
            </a:endParaRPr>
          </a:p>
        </p:txBody>
      </p:sp>
      <p:sp>
        <p:nvSpPr>
          <p:cNvPr id="8" name="TextBox 7"/>
          <p:cNvSpPr txBox="1"/>
          <p:nvPr/>
        </p:nvSpPr>
        <p:spPr>
          <a:xfrm>
            <a:off x="4813300" y="2082020"/>
            <a:ext cx="2341354" cy="584775"/>
          </a:xfrm>
          <a:prstGeom prst="rect">
            <a:avLst/>
          </a:prstGeom>
          <a:noFill/>
        </p:spPr>
        <p:txBody>
          <a:bodyPr wrap="square" rtlCol="0">
            <a:spAutoFit/>
          </a:bodyPr>
          <a:lstStyle/>
          <a:p>
            <a:pPr algn="ctr"/>
            <a:r>
              <a:rPr lang="nl-BE" sz="3200" dirty="0" smtClean="0">
                <a:solidFill>
                  <a:srgbClr val="C00000"/>
                </a:solidFill>
                <a:latin typeface="Calibri" panose="020F0502020204030204" pitchFamily="34" charset="0"/>
                <a:cs typeface="Calibri" panose="020F0502020204030204" pitchFamily="34" charset="0"/>
              </a:rPr>
              <a:t>PGT-A</a:t>
            </a:r>
            <a:endParaRPr lang="nl-BE" sz="3200" dirty="0">
              <a:solidFill>
                <a:srgbClr val="C00000"/>
              </a:solidFill>
              <a:latin typeface="Calibri" panose="020F0502020204030204" pitchFamily="34" charset="0"/>
              <a:cs typeface="Calibri" panose="020F0502020204030204" pitchFamily="34" charset="0"/>
            </a:endParaRPr>
          </a:p>
        </p:txBody>
      </p:sp>
      <p:sp>
        <p:nvSpPr>
          <p:cNvPr id="9" name="TextBox 8"/>
          <p:cNvSpPr txBox="1"/>
          <p:nvPr/>
        </p:nvSpPr>
        <p:spPr>
          <a:xfrm>
            <a:off x="7434775" y="4730091"/>
            <a:ext cx="2282074" cy="830997"/>
          </a:xfrm>
          <a:prstGeom prst="rect">
            <a:avLst/>
          </a:prstGeom>
          <a:noFill/>
        </p:spPr>
        <p:txBody>
          <a:bodyPr wrap="square" rtlCol="0">
            <a:spAutoFit/>
          </a:bodyPr>
          <a:lstStyle/>
          <a:p>
            <a:pPr algn="ctr"/>
            <a:r>
              <a:rPr lang="nl-BE" sz="4800" dirty="0" smtClean="0">
                <a:solidFill>
                  <a:srgbClr val="00B050"/>
                </a:solidFill>
              </a:rPr>
              <a:t>…</a:t>
            </a:r>
            <a:endParaRPr lang="nl-BE" sz="4800" dirty="0">
              <a:solidFill>
                <a:srgbClr val="00B050"/>
              </a:solidFill>
            </a:endParaRPr>
          </a:p>
        </p:txBody>
      </p:sp>
    </p:spTree>
    <p:extLst>
      <p:ext uri="{BB962C8B-B14F-4D97-AF65-F5344CB8AC3E}">
        <p14:creationId xmlns:p14="http://schemas.microsoft.com/office/powerpoint/2010/main" val="256956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3" grpId="0"/>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93800" y="954772"/>
            <a:ext cx="9931400" cy="2431435"/>
          </a:xfrm>
          <a:prstGeom prst="rect">
            <a:avLst/>
          </a:prstGeom>
          <a:noFill/>
        </p:spPr>
        <p:txBody>
          <a:bodyPr wrap="square" rtlCol="0">
            <a:spAutoFit/>
          </a:bodyPr>
          <a:lstStyle/>
          <a:p>
            <a:pPr algn="ctr">
              <a:spcAft>
                <a:spcPts val="1200"/>
              </a:spcAft>
            </a:pPr>
            <a:r>
              <a:rPr lang="nl-BE" sz="2800" dirty="0" smtClean="0">
                <a:solidFill>
                  <a:srgbClr val="002060"/>
                </a:solidFill>
                <a:latin typeface="Calibri" panose="020F0502020204030204" pitchFamily="34" charset="0"/>
                <a:cs typeface="Calibri" panose="020F0502020204030204" pitchFamily="34" charset="0"/>
              </a:rPr>
              <a:t>In </a:t>
            </a:r>
            <a:r>
              <a:rPr lang="nl-BE" sz="2800" dirty="0" err="1" smtClean="0">
                <a:solidFill>
                  <a:srgbClr val="002060"/>
                </a:solidFill>
                <a:latin typeface="Calibri" panose="020F0502020204030204" pitchFamily="34" charset="0"/>
                <a:cs typeface="Calibri" panose="020F0502020204030204" pitchFamily="34" charset="0"/>
              </a:rPr>
              <a:t>the</a:t>
            </a:r>
            <a:r>
              <a:rPr lang="nl-BE" sz="2800" dirty="0" smtClean="0">
                <a:solidFill>
                  <a:srgbClr val="002060"/>
                </a:solidFill>
                <a:latin typeface="Calibri" panose="020F0502020204030204" pitchFamily="34" charset="0"/>
                <a:cs typeface="Calibri" panose="020F0502020204030204" pitchFamily="34" charset="0"/>
              </a:rPr>
              <a:t> </a:t>
            </a:r>
            <a:r>
              <a:rPr lang="nl-BE" sz="2800" dirty="0" err="1" smtClean="0">
                <a:solidFill>
                  <a:srgbClr val="002060"/>
                </a:solidFill>
                <a:latin typeface="Calibri" panose="020F0502020204030204" pitchFamily="34" charset="0"/>
                <a:cs typeface="Calibri" panose="020F0502020204030204" pitchFamily="34" charset="0"/>
              </a:rPr>
              <a:t>future</a:t>
            </a:r>
            <a:r>
              <a:rPr lang="nl-BE" sz="2800" dirty="0" smtClean="0">
                <a:solidFill>
                  <a:srgbClr val="002060"/>
                </a:solidFill>
                <a:latin typeface="Calibri" panose="020F0502020204030204" pitchFamily="34" charset="0"/>
                <a:cs typeface="Calibri" panose="020F0502020204030204" pitchFamily="34" charset="0"/>
              </a:rPr>
              <a:t>,</a:t>
            </a:r>
            <a:endParaRPr lang="nl-BE" sz="2800" dirty="0">
              <a:solidFill>
                <a:srgbClr val="002060"/>
              </a:solidFill>
              <a:latin typeface="Calibri" panose="020F0502020204030204" pitchFamily="34" charset="0"/>
              <a:cs typeface="Calibri" panose="020F0502020204030204" pitchFamily="34" charset="0"/>
            </a:endParaRPr>
          </a:p>
          <a:p>
            <a:pPr algn="ctr">
              <a:spcAft>
                <a:spcPts val="1800"/>
              </a:spcAft>
            </a:pPr>
            <a:r>
              <a:rPr lang="nl-BE" sz="2800" dirty="0" smtClean="0">
                <a:solidFill>
                  <a:srgbClr val="002060"/>
                </a:solidFill>
                <a:latin typeface="Calibri" panose="020F0502020204030204" pitchFamily="34" charset="0"/>
                <a:cs typeface="Calibri" panose="020F0502020204030204" pitchFamily="34" charset="0"/>
              </a:rPr>
              <a:t>AI </a:t>
            </a:r>
            <a:r>
              <a:rPr lang="nl-BE" sz="2800" dirty="0" err="1" smtClean="0">
                <a:solidFill>
                  <a:srgbClr val="002060"/>
                </a:solidFill>
                <a:latin typeface="Calibri" panose="020F0502020204030204" pitchFamily="34" charset="0"/>
                <a:cs typeface="Calibri" panose="020F0502020204030204" pitchFamily="34" charset="0"/>
              </a:rPr>
              <a:t>and</a:t>
            </a:r>
            <a:r>
              <a:rPr lang="nl-BE" sz="2800" dirty="0" smtClean="0">
                <a:solidFill>
                  <a:srgbClr val="002060"/>
                </a:solidFill>
                <a:latin typeface="Calibri" panose="020F0502020204030204" pitchFamily="34" charset="0"/>
                <a:cs typeface="Calibri" panose="020F0502020204030204" pitchFamily="34" charset="0"/>
              </a:rPr>
              <a:t> </a:t>
            </a:r>
            <a:r>
              <a:rPr lang="nl-BE" sz="2800" dirty="0" err="1" smtClean="0">
                <a:solidFill>
                  <a:srgbClr val="002060"/>
                </a:solidFill>
                <a:latin typeface="Calibri" panose="020F0502020204030204" pitchFamily="34" charset="0"/>
                <a:cs typeface="Calibri" panose="020F0502020204030204" pitchFamily="34" charset="0"/>
              </a:rPr>
              <a:t>technology</a:t>
            </a:r>
            <a:r>
              <a:rPr lang="nl-BE" sz="2800" dirty="0" smtClean="0">
                <a:solidFill>
                  <a:srgbClr val="002060"/>
                </a:solidFill>
                <a:latin typeface="Calibri" panose="020F0502020204030204" pitchFamily="34" charset="0"/>
                <a:cs typeface="Calibri" panose="020F0502020204030204" pitchFamily="34" charset="0"/>
              </a:rPr>
              <a:t> </a:t>
            </a:r>
            <a:r>
              <a:rPr lang="nl-BE" sz="2800" dirty="0" err="1">
                <a:solidFill>
                  <a:srgbClr val="002060"/>
                </a:solidFill>
                <a:latin typeface="Calibri" panose="020F0502020204030204" pitchFamily="34" charset="0"/>
                <a:cs typeface="Calibri" panose="020F0502020204030204" pitchFamily="34" charset="0"/>
              </a:rPr>
              <a:t>will</a:t>
            </a:r>
            <a:r>
              <a:rPr lang="nl-BE" sz="2800" dirty="0">
                <a:solidFill>
                  <a:srgbClr val="002060"/>
                </a:solidFill>
                <a:latin typeface="Calibri" panose="020F0502020204030204" pitchFamily="34" charset="0"/>
                <a:cs typeface="Calibri" panose="020F0502020204030204" pitchFamily="34" charset="0"/>
              </a:rPr>
              <a:t> </a:t>
            </a:r>
            <a:r>
              <a:rPr lang="nl-BE" sz="2800" dirty="0" err="1" smtClean="0">
                <a:solidFill>
                  <a:srgbClr val="002060"/>
                </a:solidFill>
                <a:latin typeface="Calibri" panose="020F0502020204030204" pitchFamily="34" charset="0"/>
                <a:cs typeface="Calibri" panose="020F0502020204030204" pitchFamily="34" charset="0"/>
              </a:rPr>
              <a:t>inevitably</a:t>
            </a:r>
            <a:r>
              <a:rPr lang="nl-BE" sz="2800" dirty="0" smtClean="0">
                <a:solidFill>
                  <a:srgbClr val="002060"/>
                </a:solidFill>
                <a:latin typeface="Calibri" panose="020F0502020204030204" pitchFamily="34" charset="0"/>
                <a:cs typeface="Calibri" panose="020F0502020204030204" pitchFamily="34" charset="0"/>
              </a:rPr>
              <a:t> </a:t>
            </a:r>
            <a:r>
              <a:rPr lang="nl-BE" sz="2800" dirty="0">
                <a:solidFill>
                  <a:srgbClr val="002060"/>
                </a:solidFill>
                <a:latin typeface="Calibri" panose="020F0502020204030204" pitchFamily="34" charset="0"/>
                <a:cs typeface="Calibri" panose="020F0502020204030204" pitchFamily="34" charset="0"/>
              </a:rPr>
              <a:t>take </a:t>
            </a:r>
            <a:r>
              <a:rPr lang="nl-BE" sz="2800" dirty="0" smtClean="0">
                <a:solidFill>
                  <a:srgbClr val="002060"/>
                </a:solidFill>
                <a:latin typeface="Calibri" panose="020F0502020204030204" pitchFamily="34" charset="0"/>
                <a:cs typeface="Calibri" panose="020F0502020204030204" pitchFamily="34" charset="0"/>
              </a:rPr>
              <a:t>over more IVF lab </a:t>
            </a:r>
            <a:r>
              <a:rPr lang="nl-BE" sz="2800" dirty="0" err="1" smtClean="0">
                <a:solidFill>
                  <a:srgbClr val="002060"/>
                </a:solidFill>
                <a:latin typeface="Calibri" panose="020F0502020204030204" pitchFamily="34" charset="0"/>
                <a:cs typeface="Calibri" panose="020F0502020204030204" pitchFamily="34" charset="0"/>
              </a:rPr>
              <a:t>tasks</a:t>
            </a:r>
            <a:endParaRPr lang="nl-BE" sz="2800" dirty="0">
              <a:solidFill>
                <a:srgbClr val="002060"/>
              </a:solidFill>
              <a:latin typeface="Calibri" panose="020F0502020204030204" pitchFamily="34" charset="0"/>
              <a:cs typeface="Calibri" panose="020F0502020204030204" pitchFamily="34" charset="0"/>
            </a:endParaRPr>
          </a:p>
          <a:p>
            <a:pPr algn="ctr">
              <a:spcAft>
                <a:spcPts val="1800"/>
              </a:spcAft>
            </a:pPr>
            <a:r>
              <a:rPr lang="nl-BE" sz="2800" dirty="0" smtClean="0">
                <a:solidFill>
                  <a:srgbClr val="C00000"/>
                </a:solidFill>
                <a:latin typeface="Calibri" panose="020F0502020204030204" pitchFamily="34" charset="0"/>
                <a:cs typeface="Calibri" panose="020F0502020204030204" pitchFamily="34" charset="0"/>
              </a:rPr>
              <a:t>BUT</a:t>
            </a:r>
            <a:endParaRPr lang="nl-BE" sz="2800" dirty="0">
              <a:solidFill>
                <a:srgbClr val="C00000"/>
              </a:solidFill>
              <a:latin typeface="Calibri" panose="020F0502020204030204" pitchFamily="34" charset="0"/>
              <a:cs typeface="Calibri" panose="020F0502020204030204" pitchFamily="34" charset="0"/>
            </a:endParaRPr>
          </a:p>
          <a:p>
            <a:pPr algn="ctr">
              <a:spcAft>
                <a:spcPts val="1200"/>
              </a:spcAft>
            </a:pPr>
            <a:r>
              <a:rPr lang="nl-BE" sz="2800" dirty="0" err="1">
                <a:solidFill>
                  <a:srgbClr val="C00000"/>
                </a:solidFill>
                <a:latin typeface="Calibri" panose="020F0502020204030204" pitchFamily="34" charset="0"/>
                <a:cs typeface="Calibri" panose="020F0502020204030204" pitchFamily="34" charset="0"/>
              </a:rPr>
              <a:t>w</a:t>
            </a:r>
            <a:r>
              <a:rPr lang="nl-BE" sz="2800" dirty="0" err="1" smtClean="0">
                <a:solidFill>
                  <a:srgbClr val="C00000"/>
                </a:solidFill>
                <a:latin typeface="Calibri" panose="020F0502020204030204" pitchFamily="34" charset="0"/>
                <a:cs typeface="Calibri" panose="020F0502020204030204" pitchFamily="34" charset="0"/>
              </a:rPr>
              <a:t>ill</a:t>
            </a:r>
            <a:r>
              <a:rPr lang="nl-BE" sz="2800" dirty="0" smtClean="0">
                <a:solidFill>
                  <a:srgbClr val="C00000"/>
                </a:solidFill>
                <a:latin typeface="Calibri" panose="020F0502020204030204" pitchFamily="34" charset="0"/>
                <a:cs typeface="Calibri" panose="020F0502020204030204" pitchFamily="34" charset="0"/>
              </a:rPr>
              <a:t> never </a:t>
            </a:r>
            <a:r>
              <a:rPr lang="nl-BE" sz="2800" dirty="0" err="1" smtClean="0">
                <a:solidFill>
                  <a:srgbClr val="C00000"/>
                </a:solidFill>
                <a:latin typeface="Calibri" panose="020F0502020204030204" pitchFamily="34" charset="0"/>
                <a:cs typeface="Calibri" panose="020F0502020204030204" pitchFamily="34" charset="0"/>
              </a:rPr>
              <a:t>steal</a:t>
            </a:r>
            <a:r>
              <a:rPr lang="nl-BE" sz="2800" dirty="0" smtClean="0">
                <a:solidFill>
                  <a:srgbClr val="C00000"/>
                </a:solidFill>
                <a:latin typeface="Calibri" panose="020F0502020204030204" pitchFamily="34" charset="0"/>
                <a:cs typeface="Calibri" panose="020F0502020204030204" pitchFamily="34" charset="0"/>
              </a:rPr>
              <a:t> </a:t>
            </a:r>
            <a:r>
              <a:rPr lang="nl-BE" sz="2800" dirty="0" err="1" smtClean="0">
                <a:solidFill>
                  <a:srgbClr val="C00000"/>
                </a:solidFill>
                <a:latin typeface="Calibri" panose="020F0502020204030204" pitchFamily="34" charset="0"/>
                <a:cs typeface="Calibri" panose="020F0502020204030204" pitchFamily="34" charset="0"/>
              </a:rPr>
              <a:t>the</a:t>
            </a:r>
            <a:r>
              <a:rPr lang="nl-BE" sz="2800" dirty="0" smtClean="0">
                <a:solidFill>
                  <a:srgbClr val="C00000"/>
                </a:solidFill>
                <a:latin typeface="Calibri" panose="020F0502020204030204" pitchFamily="34" charset="0"/>
                <a:cs typeface="Calibri" panose="020F0502020204030204" pitchFamily="34" charset="0"/>
              </a:rPr>
              <a:t> job of </a:t>
            </a:r>
            <a:r>
              <a:rPr lang="nl-BE" sz="2800" dirty="0" err="1" smtClean="0">
                <a:solidFill>
                  <a:srgbClr val="C00000"/>
                </a:solidFill>
                <a:latin typeface="Calibri" panose="020F0502020204030204" pitchFamily="34" charset="0"/>
                <a:cs typeface="Calibri" panose="020F0502020204030204" pitchFamily="34" charset="0"/>
              </a:rPr>
              <a:t>the</a:t>
            </a:r>
            <a:r>
              <a:rPr lang="nl-BE" sz="2800" dirty="0" smtClean="0">
                <a:solidFill>
                  <a:srgbClr val="C00000"/>
                </a:solidFill>
                <a:latin typeface="Calibri" panose="020F0502020204030204" pitchFamily="34" charset="0"/>
                <a:cs typeface="Calibri" panose="020F0502020204030204" pitchFamily="34" charset="0"/>
              </a:rPr>
              <a:t> </a:t>
            </a:r>
            <a:r>
              <a:rPr lang="nl-BE" sz="2800" dirty="0" err="1" smtClean="0">
                <a:solidFill>
                  <a:srgbClr val="C00000"/>
                </a:solidFill>
                <a:latin typeface="Calibri" panose="020F0502020204030204" pitchFamily="34" charset="0"/>
                <a:cs typeface="Calibri" panose="020F0502020204030204" pitchFamily="34" charset="0"/>
              </a:rPr>
              <a:t>embryologist</a:t>
            </a:r>
            <a:r>
              <a:rPr lang="nl-BE" sz="2800">
                <a:solidFill>
                  <a:srgbClr val="C00000"/>
                </a:solidFill>
                <a:latin typeface="Calibri" panose="020F0502020204030204" pitchFamily="34" charset="0"/>
                <a:cs typeface="Calibri" panose="020F0502020204030204" pitchFamily="34" charset="0"/>
              </a:rPr>
              <a:t>!</a:t>
            </a:r>
            <a:endParaRPr lang="nl-BE" sz="2800" dirty="0">
              <a:solidFill>
                <a:srgbClr val="C00000"/>
              </a:solidFill>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a:stretch>
            <a:fillRect/>
          </a:stretch>
        </p:blipFill>
        <p:spPr>
          <a:xfrm>
            <a:off x="3959225" y="4000500"/>
            <a:ext cx="4400550" cy="1905000"/>
          </a:xfrm>
          <a:prstGeom prst="rect">
            <a:avLst/>
          </a:prstGeom>
          <a:ln w="9525">
            <a:solidFill>
              <a:srgbClr val="002060"/>
            </a:solidFill>
          </a:ln>
        </p:spPr>
      </p:pic>
    </p:spTree>
    <p:extLst>
      <p:ext uri="{BB962C8B-B14F-4D97-AF65-F5344CB8AC3E}">
        <p14:creationId xmlns:p14="http://schemas.microsoft.com/office/powerpoint/2010/main" val="169297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1560</TotalTime>
  <Words>1973</Words>
  <Application>Microsoft Office PowerPoint</Application>
  <PresentationFormat>Widescreen</PresentationFormat>
  <Paragraphs>303</Paragraphs>
  <Slides>31</Slides>
  <Notes>26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31</vt:i4>
      </vt:variant>
    </vt:vector>
  </HeadingPairs>
  <TitlesOfParts>
    <vt:vector size="40" baseType="lpstr">
      <vt:lpstr>Arial</vt:lpstr>
      <vt:lpstr>Calibri</vt:lpstr>
      <vt:lpstr>Calibri Light</vt:lpstr>
      <vt:lpstr>Courier New</vt:lpstr>
      <vt:lpstr>Gill Sans MT</vt:lpstr>
      <vt:lpstr>Symbol</vt:lpstr>
      <vt:lpstr>Parcel</vt:lpstr>
      <vt:lpstr>1_Custom Design</vt:lpstr>
      <vt:lpstr>Custom Design</vt:lpstr>
      <vt:lpstr>The future IVF lab?</vt:lpstr>
      <vt:lpstr>History – the old IVF lab</vt:lpstr>
      <vt:lpstr>(R)evolution to the current IVF lab</vt:lpstr>
      <vt:lpstr>The current IVF lab</vt:lpstr>
      <vt:lpstr>What can we expect in the future IVF lab?</vt:lpstr>
      <vt:lpstr>Artificial intelligence</vt:lpstr>
      <vt:lpstr>AI for embryo selection</vt:lpstr>
      <vt:lpstr>AI for embryo selection</vt:lpstr>
      <vt:lpstr>AI for oocyte quality</vt:lpstr>
      <vt:lpstr>AI for single sperm selection</vt:lpstr>
      <vt:lpstr>AI for single sperm selection</vt:lpstr>
      <vt:lpstr>AI for ploidy prediction</vt:lpstr>
      <vt:lpstr>AI for ploidy prediction</vt:lpstr>
      <vt:lpstr>Language-based AI: ChatGPT</vt:lpstr>
      <vt:lpstr>ChatGPT</vt:lpstr>
      <vt:lpstr>ChatGPT</vt:lpstr>
      <vt:lpstr>AI - Conclusions</vt:lpstr>
      <vt:lpstr>Sperm processing</vt:lpstr>
      <vt:lpstr>Sperm processing</vt:lpstr>
      <vt:lpstr>Automation in the IVF lab</vt:lpstr>
      <vt:lpstr>Automation in the IVF lab</vt:lpstr>
      <vt:lpstr>Automation in the IVF lab</vt:lpstr>
      <vt:lpstr>Culture conditions</vt:lpstr>
      <vt:lpstr>The future of PGT-A</vt:lpstr>
      <vt:lpstr>The future of PGT-A</vt:lpstr>
      <vt:lpstr>CRISPR gene editing</vt:lpstr>
      <vt:lpstr>CRISPR gene editing</vt:lpstr>
      <vt:lpstr>In-vitro gametogenesis</vt:lpstr>
      <vt:lpstr>In-vitro gametogenesis</vt:lpstr>
      <vt:lpstr>Other future directions</vt:lpstr>
      <vt:lpstr>PowerPoint Presentation</vt:lpstr>
    </vt:vector>
  </TitlesOfParts>
  <Company>UZ Brussel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HomeWork</dc:creator>
  <cp:lastModifiedBy>HomeWork</cp:lastModifiedBy>
  <cp:revision>171</cp:revision>
  <dcterms:created xsi:type="dcterms:W3CDTF">2023-11-16T13:15:14Z</dcterms:created>
  <dcterms:modified xsi:type="dcterms:W3CDTF">2023-12-01T07:13:36Z</dcterms:modified>
</cp:coreProperties>
</file>