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25"/>
  </p:notesMasterIdLst>
  <p:handoutMasterIdLst>
    <p:handoutMasterId r:id="rId26"/>
  </p:handoutMasterIdLst>
  <p:sldIdLst>
    <p:sldId id="258" r:id="rId3"/>
    <p:sldId id="257" r:id="rId4"/>
    <p:sldId id="364" r:id="rId5"/>
    <p:sldId id="416" r:id="rId6"/>
    <p:sldId id="417" r:id="rId7"/>
    <p:sldId id="418" r:id="rId8"/>
    <p:sldId id="456" r:id="rId9"/>
    <p:sldId id="404" r:id="rId10"/>
    <p:sldId id="448" r:id="rId11"/>
    <p:sldId id="450" r:id="rId12"/>
    <p:sldId id="457" r:id="rId13"/>
    <p:sldId id="451" r:id="rId14"/>
    <p:sldId id="452" r:id="rId15"/>
    <p:sldId id="453" r:id="rId16"/>
    <p:sldId id="454" r:id="rId17"/>
    <p:sldId id="438" r:id="rId18"/>
    <p:sldId id="442" r:id="rId19"/>
    <p:sldId id="443" r:id="rId20"/>
    <p:sldId id="447" r:id="rId21"/>
    <p:sldId id="444" r:id="rId22"/>
    <p:sldId id="455" r:id="rId23"/>
    <p:sldId id="405" r:id="rId24"/>
  </p:sldIdLst>
  <p:sldSz cx="20105688" cy="11309350"/>
  <p:notesSz cx="6888163" cy="10018713"/>
  <p:defaultTextStyle>
    <a:defPPr>
      <a:defRPr lang="pt-PT"/>
    </a:defPPr>
    <a:lvl1pPr marL="0" algn="l" defTabSz="1998787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1pPr>
    <a:lvl2pPr marL="999393" algn="l" defTabSz="1998787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2pPr>
    <a:lvl3pPr marL="1998787" algn="l" defTabSz="1998787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3pPr>
    <a:lvl4pPr marL="2998180" algn="l" defTabSz="1998787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4pPr>
    <a:lvl5pPr marL="3997574" algn="l" defTabSz="1998787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5pPr>
    <a:lvl6pPr marL="4996967" algn="l" defTabSz="1998787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6pPr>
    <a:lvl7pPr marL="5996361" algn="l" defTabSz="1998787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7pPr>
    <a:lvl8pPr marL="6995754" algn="l" defTabSz="1998787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8pPr>
    <a:lvl9pPr marL="7995148" algn="l" defTabSz="1998787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562">
          <p15:clr>
            <a:srgbClr val="A4A3A4"/>
          </p15:clr>
        </p15:guide>
        <p15:guide id="2" pos="63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édio 4 - Destaqu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Estilo Claro 3 - Destaqu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Destaqu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Destaqu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Destaqu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Destaqu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51" d="100"/>
          <a:sy n="51" d="100"/>
        </p:scale>
        <p:origin x="-48" y="-246"/>
      </p:cViewPr>
      <p:guideLst>
        <p:guide orient="horz" pos="3562"/>
        <p:guide pos="63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133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4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901176" y="0"/>
            <a:ext cx="29854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C5CF2-7375-4910-AE64-7C047B9F4568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54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901176" y="9517063"/>
            <a:ext cx="29854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236D7-9579-4CD9-9C06-3AE983D08F89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0020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F8A00-BD65-45B4-9D5A-A6F37EA687C6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CEBD7-200E-40EF-914A-03CF4499DA63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67947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07928" y="1632324"/>
            <a:ext cx="17089835" cy="3937330"/>
          </a:xfrm>
        </p:spPr>
        <p:txBody>
          <a:bodyPr anchor="b">
            <a:normAutofit/>
          </a:bodyPr>
          <a:lstStyle>
            <a:lvl1pPr algn="ctr">
              <a:defRPr sz="6600" b="1"/>
            </a:lvl1pPr>
          </a:lstStyle>
          <a:p>
            <a:r>
              <a:rPr lang="pt-PT" dirty="0" smtClean="0"/>
              <a:t>Is </a:t>
            </a:r>
            <a:r>
              <a:rPr lang="pt-PT" dirty="0" err="1" smtClean="0"/>
              <a:t>endometriosis</a:t>
            </a:r>
            <a:r>
              <a:rPr lang="pt-PT" dirty="0" smtClean="0"/>
              <a:t> </a:t>
            </a:r>
            <a:r>
              <a:rPr lang="pt-PT" dirty="0" err="1" smtClean="0"/>
              <a:t>relevant</a:t>
            </a:r>
            <a:r>
              <a:rPr lang="pt-PT" dirty="0" smtClean="0"/>
              <a:t> for </a:t>
            </a:r>
            <a:r>
              <a:rPr lang="pt-PT" dirty="0" err="1" smtClean="0"/>
              <a:t>the</a:t>
            </a:r>
            <a:r>
              <a:rPr lang="pt-PT" dirty="0" smtClean="0"/>
              <a:t> ART </a:t>
            </a:r>
            <a:r>
              <a:rPr lang="pt-PT" dirty="0" err="1" smtClean="0"/>
              <a:t>success</a:t>
            </a:r>
            <a:r>
              <a:rPr lang="pt-PT" dirty="0" smtClean="0"/>
              <a:t>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3211" y="6333391"/>
            <a:ext cx="15079266" cy="2730474"/>
          </a:xfrm>
        </p:spPr>
        <p:txBody>
          <a:bodyPr/>
          <a:lstStyle>
            <a:lvl1pPr marL="0" indent="0" algn="ctr">
              <a:buNone/>
              <a:defRPr sz="5200"/>
            </a:lvl1pPr>
            <a:lvl2pPr marL="999393" indent="0" algn="ctr">
              <a:buNone/>
              <a:defRPr sz="4400"/>
            </a:lvl2pPr>
            <a:lvl3pPr marL="1998787" indent="0" algn="ctr">
              <a:buNone/>
              <a:defRPr sz="3900"/>
            </a:lvl3pPr>
            <a:lvl4pPr marL="2998180" indent="0" algn="ctr">
              <a:buNone/>
              <a:defRPr sz="3500"/>
            </a:lvl4pPr>
            <a:lvl5pPr marL="3997574" indent="0" algn="ctr">
              <a:buNone/>
              <a:defRPr sz="3500"/>
            </a:lvl5pPr>
            <a:lvl6pPr marL="4996967" indent="0" algn="ctr">
              <a:buNone/>
              <a:defRPr sz="3500"/>
            </a:lvl6pPr>
            <a:lvl7pPr marL="5996361" indent="0" algn="ctr">
              <a:buNone/>
              <a:defRPr sz="3500"/>
            </a:lvl7pPr>
            <a:lvl8pPr marL="6995754" indent="0" algn="ctr">
              <a:buNone/>
              <a:defRPr sz="3500"/>
            </a:lvl8pPr>
            <a:lvl9pPr marL="7995148" indent="0" algn="ctr">
              <a:buNone/>
              <a:defRPr sz="3500"/>
            </a:lvl9pPr>
          </a:lstStyle>
          <a:p>
            <a:r>
              <a:rPr lang="pt-PT" dirty="0" smtClean="0"/>
              <a:t>Carlos Calhaz-Jorge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  <p:sp>
        <p:nvSpPr>
          <p:cNvPr id="7" name="Retângulo 6"/>
          <p:cNvSpPr/>
          <p:nvPr userDrawn="1"/>
        </p:nvSpPr>
        <p:spPr>
          <a:xfrm>
            <a:off x="0" y="10646231"/>
            <a:ext cx="20105688" cy="66311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9879" tIns="99939" rIns="199879" bIns="99939" rtlCol="0" anchor="ctr"/>
          <a:lstStyle/>
          <a:p>
            <a:pPr algn="ctr"/>
            <a:endParaRPr lang="pt-PT" sz="3000" dirty="0"/>
          </a:p>
        </p:txBody>
      </p:sp>
      <p:cxnSp>
        <p:nvCxnSpPr>
          <p:cNvPr id="8" name="Conexão reta 7"/>
          <p:cNvCxnSpPr/>
          <p:nvPr userDrawn="1"/>
        </p:nvCxnSpPr>
        <p:spPr>
          <a:xfrm>
            <a:off x="115063" y="5737547"/>
            <a:ext cx="17477415" cy="0"/>
          </a:xfrm>
          <a:prstGeom prst="line">
            <a:avLst/>
          </a:prstGeom>
          <a:ln w="28575">
            <a:solidFill>
              <a:schemeClr val="accent6"/>
            </a:solidFill>
          </a:ln>
          <a:effectLst>
            <a:outerShdw blurRad="50800" dist="25400" dir="5400000" algn="t" rotWithShape="0">
              <a:srgbClr val="FF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21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8371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795" y="2819487"/>
            <a:ext cx="17341156" cy="4704375"/>
          </a:xfrm>
        </p:spPr>
        <p:txBody>
          <a:bodyPr anchor="b"/>
          <a:lstStyle>
            <a:lvl1pPr>
              <a:defRPr sz="131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795" y="7568367"/>
            <a:ext cx="17341156" cy="2473920"/>
          </a:xfr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</a:defRPr>
            </a:lvl1pPr>
            <a:lvl2pPr marL="999393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2pPr>
            <a:lvl3pPr marL="1998787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3pPr>
            <a:lvl4pPr marL="2998180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4pPr>
            <a:lvl5pPr marL="3997574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5pPr>
            <a:lvl6pPr marL="4996967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6pPr>
            <a:lvl7pPr marL="5996361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7pPr>
            <a:lvl8pPr marL="6995754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8pPr>
            <a:lvl9pPr marL="7995148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03032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267" y="3010591"/>
            <a:ext cx="8544917" cy="717567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8506" y="3010591"/>
            <a:ext cx="8544917" cy="717567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21202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885" y="602121"/>
            <a:ext cx="17341156" cy="2185952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888" y="2772362"/>
            <a:ext cx="8505647" cy="1358692"/>
          </a:xfrm>
        </p:spPr>
        <p:txBody>
          <a:bodyPr anchor="b"/>
          <a:lstStyle>
            <a:lvl1pPr marL="0" indent="0">
              <a:buNone/>
              <a:defRPr sz="5200" b="1"/>
            </a:lvl1pPr>
            <a:lvl2pPr marL="999393" indent="0">
              <a:buNone/>
              <a:defRPr sz="4400" b="1"/>
            </a:lvl2pPr>
            <a:lvl3pPr marL="1998787" indent="0">
              <a:buNone/>
              <a:defRPr sz="3900" b="1"/>
            </a:lvl3pPr>
            <a:lvl4pPr marL="2998180" indent="0">
              <a:buNone/>
              <a:defRPr sz="3500" b="1"/>
            </a:lvl4pPr>
            <a:lvl5pPr marL="3997574" indent="0">
              <a:buNone/>
              <a:defRPr sz="3500" b="1"/>
            </a:lvl5pPr>
            <a:lvl6pPr marL="4996967" indent="0">
              <a:buNone/>
              <a:defRPr sz="3500" b="1"/>
            </a:lvl6pPr>
            <a:lvl7pPr marL="5996361" indent="0">
              <a:buNone/>
              <a:defRPr sz="3500" b="1"/>
            </a:lvl7pPr>
            <a:lvl8pPr marL="6995754" indent="0">
              <a:buNone/>
              <a:defRPr sz="3500" b="1"/>
            </a:lvl8pPr>
            <a:lvl9pPr marL="7995148" indent="0">
              <a:buNone/>
              <a:defRPr sz="35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888" y="4131055"/>
            <a:ext cx="8505647" cy="607615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8506" y="2772362"/>
            <a:ext cx="8547536" cy="1358692"/>
          </a:xfrm>
        </p:spPr>
        <p:txBody>
          <a:bodyPr anchor="b"/>
          <a:lstStyle>
            <a:lvl1pPr marL="0" indent="0">
              <a:buNone/>
              <a:defRPr sz="5200" b="1"/>
            </a:lvl1pPr>
            <a:lvl2pPr marL="999393" indent="0">
              <a:buNone/>
              <a:defRPr sz="4400" b="1"/>
            </a:lvl2pPr>
            <a:lvl3pPr marL="1998787" indent="0">
              <a:buNone/>
              <a:defRPr sz="3900" b="1"/>
            </a:lvl3pPr>
            <a:lvl4pPr marL="2998180" indent="0">
              <a:buNone/>
              <a:defRPr sz="3500" b="1"/>
            </a:lvl4pPr>
            <a:lvl5pPr marL="3997574" indent="0">
              <a:buNone/>
              <a:defRPr sz="3500" b="1"/>
            </a:lvl5pPr>
            <a:lvl6pPr marL="4996967" indent="0">
              <a:buNone/>
              <a:defRPr sz="3500" b="1"/>
            </a:lvl6pPr>
            <a:lvl7pPr marL="5996361" indent="0">
              <a:buNone/>
              <a:defRPr sz="3500" b="1"/>
            </a:lvl7pPr>
            <a:lvl8pPr marL="6995754" indent="0">
              <a:buNone/>
              <a:defRPr sz="3500" b="1"/>
            </a:lvl8pPr>
            <a:lvl9pPr marL="7995148" indent="0">
              <a:buNone/>
              <a:defRPr sz="35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8506" y="4131055"/>
            <a:ext cx="8547536" cy="607615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59787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1396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05636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885" y="753956"/>
            <a:ext cx="6484608" cy="2638848"/>
          </a:xfrm>
        </p:spPr>
        <p:txBody>
          <a:bodyPr anchor="b"/>
          <a:lstStyle>
            <a:lvl1pPr>
              <a:defRPr sz="70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7537" y="1628340"/>
            <a:ext cx="10178505" cy="8036969"/>
          </a:xfrm>
        </p:spPr>
        <p:txBody>
          <a:bodyPr/>
          <a:lstStyle>
            <a:lvl1pPr>
              <a:defRPr sz="7000"/>
            </a:lvl1pPr>
            <a:lvl2pPr>
              <a:defRPr sz="6100"/>
            </a:lvl2pPr>
            <a:lvl3pPr>
              <a:defRPr sz="52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885" y="3392805"/>
            <a:ext cx="6484608" cy="6285591"/>
          </a:xfrm>
        </p:spPr>
        <p:txBody>
          <a:bodyPr/>
          <a:lstStyle>
            <a:lvl1pPr marL="0" indent="0">
              <a:buNone/>
              <a:defRPr sz="3500"/>
            </a:lvl1pPr>
            <a:lvl2pPr marL="999393" indent="0">
              <a:buNone/>
              <a:defRPr sz="3100"/>
            </a:lvl2pPr>
            <a:lvl3pPr marL="1998787" indent="0">
              <a:buNone/>
              <a:defRPr sz="2600"/>
            </a:lvl3pPr>
            <a:lvl4pPr marL="2998180" indent="0">
              <a:buNone/>
              <a:defRPr sz="2200"/>
            </a:lvl4pPr>
            <a:lvl5pPr marL="3997574" indent="0">
              <a:buNone/>
              <a:defRPr sz="2200"/>
            </a:lvl5pPr>
            <a:lvl6pPr marL="4996967" indent="0">
              <a:buNone/>
              <a:defRPr sz="2200"/>
            </a:lvl6pPr>
            <a:lvl7pPr marL="5996361" indent="0">
              <a:buNone/>
              <a:defRPr sz="2200"/>
            </a:lvl7pPr>
            <a:lvl8pPr marL="6995754" indent="0">
              <a:buNone/>
              <a:defRPr sz="2200"/>
            </a:lvl8pPr>
            <a:lvl9pPr marL="7995148" indent="0">
              <a:buNone/>
              <a:defRPr sz="22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12540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885" y="753956"/>
            <a:ext cx="6484608" cy="2638848"/>
          </a:xfrm>
        </p:spPr>
        <p:txBody>
          <a:bodyPr anchor="b"/>
          <a:lstStyle>
            <a:lvl1pPr>
              <a:defRPr sz="70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7537" y="1628340"/>
            <a:ext cx="10178505" cy="8036969"/>
          </a:xfrm>
        </p:spPr>
        <p:txBody>
          <a:bodyPr anchor="t"/>
          <a:lstStyle>
            <a:lvl1pPr marL="0" indent="0">
              <a:buNone/>
              <a:defRPr sz="7000"/>
            </a:lvl1pPr>
            <a:lvl2pPr marL="999393" indent="0">
              <a:buNone/>
              <a:defRPr sz="6100"/>
            </a:lvl2pPr>
            <a:lvl3pPr marL="1998787" indent="0">
              <a:buNone/>
              <a:defRPr sz="5200"/>
            </a:lvl3pPr>
            <a:lvl4pPr marL="2998180" indent="0">
              <a:buNone/>
              <a:defRPr sz="4400"/>
            </a:lvl4pPr>
            <a:lvl5pPr marL="3997574" indent="0">
              <a:buNone/>
              <a:defRPr sz="4400"/>
            </a:lvl5pPr>
            <a:lvl6pPr marL="4996967" indent="0">
              <a:buNone/>
              <a:defRPr sz="4400"/>
            </a:lvl6pPr>
            <a:lvl7pPr marL="5996361" indent="0">
              <a:buNone/>
              <a:defRPr sz="4400"/>
            </a:lvl7pPr>
            <a:lvl8pPr marL="6995754" indent="0">
              <a:buNone/>
              <a:defRPr sz="4400"/>
            </a:lvl8pPr>
            <a:lvl9pPr marL="7995148" indent="0">
              <a:buNone/>
              <a:defRPr sz="4400"/>
            </a:lvl9pPr>
          </a:lstStyle>
          <a:p>
            <a:r>
              <a:rPr lang="pt-PT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885" y="3392805"/>
            <a:ext cx="6484608" cy="6285591"/>
          </a:xfrm>
        </p:spPr>
        <p:txBody>
          <a:bodyPr/>
          <a:lstStyle>
            <a:lvl1pPr marL="0" indent="0">
              <a:buNone/>
              <a:defRPr sz="3500"/>
            </a:lvl1pPr>
            <a:lvl2pPr marL="999393" indent="0">
              <a:buNone/>
              <a:defRPr sz="3100"/>
            </a:lvl2pPr>
            <a:lvl3pPr marL="1998787" indent="0">
              <a:buNone/>
              <a:defRPr sz="2600"/>
            </a:lvl3pPr>
            <a:lvl4pPr marL="2998180" indent="0">
              <a:buNone/>
              <a:defRPr sz="2200"/>
            </a:lvl4pPr>
            <a:lvl5pPr marL="3997574" indent="0">
              <a:buNone/>
              <a:defRPr sz="2200"/>
            </a:lvl5pPr>
            <a:lvl6pPr marL="4996967" indent="0">
              <a:buNone/>
              <a:defRPr sz="2200"/>
            </a:lvl6pPr>
            <a:lvl7pPr marL="5996361" indent="0">
              <a:buNone/>
              <a:defRPr sz="2200"/>
            </a:lvl7pPr>
            <a:lvl8pPr marL="6995754" indent="0">
              <a:buNone/>
              <a:defRPr sz="2200"/>
            </a:lvl8pPr>
            <a:lvl9pPr marL="7995148" indent="0">
              <a:buNone/>
              <a:defRPr sz="22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02119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38380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8135" y="602118"/>
            <a:ext cx="4335289" cy="9584151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267" y="602118"/>
            <a:ext cx="12754546" cy="9584151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73110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  <p:sp>
        <p:nvSpPr>
          <p:cNvPr id="7" name="Retângulo 6"/>
          <p:cNvSpPr/>
          <p:nvPr userDrawn="1"/>
        </p:nvSpPr>
        <p:spPr>
          <a:xfrm>
            <a:off x="0" y="10646231"/>
            <a:ext cx="20105688" cy="66311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9879" tIns="99939" rIns="199879" bIns="99939" rtlCol="0" anchor="ctr"/>
          <a:lstStyle/>
          <a:p>
            <a:pPr algn="ctr"/>
            <a:endParaRPr lang="pt-PT" sz="3000" dirty="0"/>
          </a:p>
        </p:txBody>
      </p:sp>
      <p:cxnSp>
        <p:nvCxnSpPr>
          <p:cNvPr id="9" name="Conexão reta 8"/>
          <p:cNvCxnSpPr/>
          <p:nvPr userDrawn="1"/>
        </p:nvCxnSpPr>
        <p:spPr>
          <a:xfrm>
            <a:off x="290685" y="1126393"/>
            <a:ext cx="17477415" cy="0"/>
          </a:xfrm>
          <a:prstGeom prst="line">
            <a:avLst/>
          </a:prstGeom>
          <a:ln w="28575">
            <a:solidFill>
              <a:schemeClr val="accent6"/>
            </a:solidFill>
          </a:ln>
          <a:effectLst>
            <a:outerShdw blurRad="50800" dist="25400" dir="5400000" algn="t" rotWithShape="0">
              <a:srgbClr val="FF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522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3211" y="1850860"/>
            <a:ext cx="15079266" cy="3937330"/>
          </a:xfrm>
        </p:spPr>
        <p:txBody>
          <a:bodyPr anchor="b"/>
          <a:lstStyle>
            <a:lvl1pPr algn="ctr">
              <a:defRPr sz="13100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3211" y="5940027"/>
            <a:ext cx="15079266" cy="2730474"/>
          </a:xfrm>
        </p:spPr>
        <p:txBody>
          <a:bodyPr/>
          <a:lstStyle>
            <a:lvl1pPr marL="0" indent="0" algn="ctr">
              <a:buNone/>
              <a:defRPr sz="5200"/>
            </a:lvl1pPr>
            <a:lvl2pPr marL="999393" indent="0" algn="ctr">
              <a:buNone/>
              <a:defRPr sz="4400"/>
            </a:lvl2pPr>
            <a:lvl3pPr marL="1998787" indent="0" algn="ctr">
              <a:buNone/>
              <a:defRPr sz="3900"/>
            </a:lvl3pPr>
            <a:lvl4pPr marL="2998180" indent="0" algn="ctr">
              <a:buNone/>
              <a:defRPr sz="3500"/>
            </a:lvl4pPr>
            <a:lvl5pPr marL="3997574" indent="0" algn="ctr">
              <a:buNone/>
              <a:defRPr sz="3500"/>
            </a:lvl5pPr>
            <a:lvl6pPr marL="4996967" indent="0" algn="ctr">
              <a:buNone/>
              <a:defRPr sz="3500"/>
            </a:lvl6pPr>
            <a:lvl7pPr marL="5996361" indent="0" algn="ctr">
              <a:buNone/>
              <a:defRPr sz="3500"/>
            </a:lvl7pPr>
            <a:lvl8pPr marL="6995754" indent="0" algn="ctr">
              <a:buNone/>
              <a:defRPr sz="3500"/>
            </a:lvl8pPr>
            <a:lvl9pPr marL="7995148" indent="0" algn="ctr">
              <a:buNone/>
              <a:defRPr sz="3500"/>
            </a:lvl9pPr>
          </a:lstStyle>
          <a:p>
            <a:r>
              <a:rPr lang="pt-PT" smtClean="0"/>
              <a:t>Faça clique para editar o estilo</a:t>
            </a:r>
            <a:endParaRPr lang="en-GB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0315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906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795" y="2819485"/>
            <a:ext cx="17341156" cy="4704375"/>
          </a:xfrm>
        </p:spPr>
        <p:txBody>
          <a:bodyPr anchor="b"/>
          <a:lstStyle>
            <a:lvl1pPr>
              <a:defRPr sz="13100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371795" y="7568365"/>
            <a:ext cx="17341156" cy="2473920"/>
          </a:xfrm>
        </p:spPr>
        <p:txBody>
          <a:bodyPr/>
          <a:lstStyle>
            <a:lvl1pPr marL="0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1pPr>
            <a:lvl2pPr marL="999393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2pPr>
            <a:lvl3pPr marL="1998787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3pPr>
            <a:lvl4pPr marL="2998180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4pPr>
            <a:lvl5pPr marL="3997574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5pPr>
            <a:lvl6pPr marL="4996967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6pPr>
            <a:lvl7pPr marL="5996361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7pPr>
            <a:lvl8pPr marL="6995754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8pPr>
            <a:lvl9pPr marL="7995148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1649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382267" y="3010591"/>
            <a:ext cx="8503031" cy="717567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0220392" y="3010591"/>
            <a:ext cx="8503031" cy="717567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6211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85758" y="602119"/>
            <a:ext cx="17341156" cy="2185952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385759" y="2772362"/>
            <a:ext cx="8506520" cy="1358692"/>
          </a:xfrm>
        </p:spPr>
        <p:txBody>
          <a:bodyPr anchor="b"/>
          <a:lstStyle>
            <a:lvl1pPr marL="0" indent="0">
              <a:buNone/>
              <a:defRPr sz="5200" b="1"/>
            </a:lvl1pPr>
            <a:lvl2pPr marL="999393" indent="0">
              <a:buNone/>
              <a:defRPr sz="4400" b="1"/>
            </a:lvl2pPr>
            <a:lvl3pPr marL="1998787" indent="0">
              <a:buNone/>
              <a:defRPr sz="3900" b="1"/>
            </a:lvl3pPr>
            <a:lvl4pPr marL="2998180" indent="0">
              <a:buNone/>
              <a:defRPr sz="3500" b="1"/>
            </a:lvl4pPr>
            <a:lvl5pPr marL="3997574" indent="0">
              <a:buNone/>
              <a:defRPr sz="3500" b="1"/>
            </a:lvl5pPr>
            <a:lvl6pPr marL="4996967" indent="0">
              <a:buNone/>
              <a:defRPr sz="3500" b="1"/>
            </a:lvl6pPr>
            <a:lvl7pPr marL="5996361" indent="0">
              <a:buNone/>
              <a:defRPr sz="3500" b="1"/>
            </a:lvl7pPr>
            <a:lvl8pPr marL="6995754" indent="0">
              <a:buNone/>
              <a:defRPr sz="3500" b="1"/>
            </a:lvl8pPr>
            <a:lvl9pPr marL="7995148" indent="0">
              <a:buNone/>
              <a:defRPr sz="35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385759" y="4131055"/>
            <a:ext cx="8506520" cy="607615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10178506" y="2772362"/>
            <a:ext cx="8548409" cy="1358692"/>
          </a:xfrm>
        </p:spPr>
        <p:txBody>
          <a:bodyPr anchor="b"/>
          <a:lstStyle>
            <a:lvl1pPr marL="0" indent="0">
              <a:buNone/>
              <a:defRPr sz="5200" b="1"/>
            </a:lvl1pPr>
            <a:lvl2pPr marL="999393" indent="0">
              <a:buNone/>
              <a:defRPr sz="4400" b="1"/>
            </a:lvl2pPr>
            <a:lvl3pPr marL="1998787" indent="0">
              <a:buNone/>
              <a:defRPr sz="3900" b="1"/>
            </a:lvl3pPr>
            <a:lvl4pPr marL="2998180" indent="0">
              <a:buNone/>
              <a:defRPr sz="3500" b="1"/>
            </a:lvl4pPr>
            <a:lvl5pPr marL="3997574" indent="0">
              <a:buNone/>
              <a:defRPr sz="3500" b="1"/>
            </a:lvl5pPr>
            <a:lvl6pPr marL="4996967" indent="0">
              <a:buNone/>
              <a:defRPr sz="3500" b="1"/>
            </a:lvl6pPr>
            <a:lvl7pPr marL="5996361" indent="0">
              <a:buNone/>
              <a:defRPr sz="3500" b="1"/>
            </a:lvl7pPr>
            <a:lvl8pPr marL="6995754" indent="0">
              <a:buNone/>
              <a:defRPr sz="3500" b="1"/>
            </a:lvl8pPr>
            <a:lvl9pPr marL="7995148" indent="0">
              <a:buNone/>
              <a:defRPr sz="35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10178506" y="4131055"/>
            <a:ext cx="8548409" cy="607615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1943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62536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760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85760" y="753956"/>
            <a:ext cx="6485481" cy="2638848"/>
          </a:xfrm>
        </p:spPr>
        <p:txBody>
          <a:bodyPr anchor="b"/>
          <a:lstStyle>
            <a:lvl1pPr>
              <a:defRPr sz="7000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548409" y="1628338"/>
            <a:ext cx="10178505" cy="8036969"/>
          </a:xfrm>
        </p:spPr>
        <p:txBody>
          <a:bodyPr/>
          <a:lstStyle>
            <a:lvl1pPr>
              <a:defRPr sz="7000"/>
            </a:lvl1pPr>
            <a:lvl2pPr>
              <a:defRPr sz="6100"/>
            </a:lvl2pPr>
            <a:lvl3pPr>
              <a:defRPr sz="52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385760" y="3392805"/>
            <a:ext cx="6485481" cy="6285591"/>
          </a:xfrm>
        </p:spPr>
        <p:txBody>
          <a:bodyPr/>
          <a:lstStyle>
            <a:lvl1pPr marL="0" indent="0">
              <a:buNone/>
              <a:defRPr sz="3500"/>
            </a:lvl1pPr>
            <a:lvl2pPr marL="999393" indent="0">
              <a:buNone/>
              <a:defRPr sz="3100"/>
            </a:lvl2pPr>
            <a:lvl3pPr marL="1998787" indent="0">
              <a:buNone/>
              <a:defRPr sz="2600"/>
            </a:lvl3pPr>
            <a:lvl4pPr marL="2998180" indent="0">
              <a:buNone/>
              <a:defRPr sz="2200"/>
            </a:lvl4pPr>
            <a:lvl5pPr marL="3997574" indent="0">
              <a:buNone/>
              <a:defRPr sz="2200"/>
            </a:lvl5pPr>
            <a:lvl6pPr marL="4996967" indent="0">
              <a:buNone/>
              <a:defRPr sz="2200"/>
            </a:lvl6pPr>
            <a:lvl7pPr marL="5996361" indent="0">
              <a:buNone/>
              <a:defRPr sz="2200"/>
            </a:lvl7pPr>
            <a:lvl8pPr marL="6995754" indent="0">
              <a:buNone/>
              <a:defRPr sz="2200"/>
            </a:lvl8pPr>
            <a:lvl9pPr marL="7995148" indent="0">
              <a:buNone/>
              <a:defRPr sz="22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6879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85760" y="753956"/>
            <a:ext cx="6485481" cy="2638848"/>
          </a:xfrm>
        </p:spPr>
        <p:txBody>
          <a:bodyPr anchor="b"/>
          <a:lstStyle>
            <a:lvl1pPr>
              <a:defRPr sz="7000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8548409" y="1628338"/>
            <a:ext cx="10178505" cy="8036969"/>
          </a:xfrm>
        </p:spPr>
        <p:txBody>
          <a:bodyPr/>
          <a:lstStyle>
            <a:lvl1pPr marL="0" indent="0">
              <a:buNone/>
              <a:defRPr sz="7000"/>
            </a:lvl1pPr>
            <a:lvl2pPr marL="999393" indent="0">
              <a:buNone/>
              <a:defRPr sz="6100"/>
            </a:lvl2pPr>
            <a:lvl3pPr marL="1998787" indent="0">
              <a:buNone/>
              <a:defRPr sz="5200"/>
            </a:lvl3pPr>
            <a:lvl4pPr marL="2998180" indent="0">
              <a:buNone/>
              <a:defRPr sz="4400"/>
            </a:lvl4pPr>
            <a:lvl5pPr marL="3997574" indent="0">
              <a:buNone/>
              <a:defRPr sz="4400"/>
            </a:lvl5pPr>
            <a:lvl6pPr marL="4996967" indent="0">
              <a:buNone/>
              <a:defRPr sz="4400"/>
            </a:lvl6pPr>
            <a:lvl7pPr marL="5996361" indent="0">
              <a:buNone/>
              <a:defRPr sz="4400"/>
            </a:lvl7pPr>
            <a:lvl8pPr marL="6995754" indent="0">
              <a:buNone/>
              <a:defRPr sz="4400"/>
            </a:lvl8pPr>
            <a:lvl9pPr marL="7995148" indent="0">
              <a:buNone/>
              <a:defRPr sz="4400"/>
            </a:lvl9pPr>
          </a:lstStyle>
          <a:p>
            <a:endParaRPr lang="en-GB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385760" y="3392805"/>
            <a:ext cx="6485481" cy="6285591"/>
          </a:xfrm>
        </p:spPr>
        <p:txBody>
          <a:bodyPr/>
          <a:lstStyle>
            <a:lvl1pPr marL="0" indent="0">
              <a:buNone/>
              <a:defRPr sz="3500"/>
            </a:lvl1pPr>
            <a:lvl2pPr marL="999393" indent="0">
              <a:buNone/>
              <a:defRPr sz="3100"/>
            </a:lvl2pPr>
            <a:lvl3pPr marL="1998787" indent="0">
              <a:buNone/>
              <a:defRPr sz="2600"/>
            </a:lvl3pPr>
            <a:lvl4pPr marL="2998180" indent="0">
              <a:buNone/>
              <a:defRPr sz="2200"/>
            </a:lvl4pPr>
            <a:lvl5pPr marL="3997574" indent="0">
              <a:buNone/>
              <a:defRPr sz="2200"/>
            </a:lvl5pPr>
            <a:lvl6pPr marL="4996967" indent="0">
              <a:buNone/>
              <a:defRPr sz="2200"/>
            </a:lvl6pPr>
            <a:lvl7pPr marL="5996361" indent="0">
              <a:buNone/>
              <a:defRPr sz="2200"/>
            </a:lvl7pPr>
            <a:lvl8pPr marL="6995754" indent="0">
              <a:buNone/>
              <a:defRPr sz="2200"/>
            </a:lvl8pPr>
            <a:lvl9pPr marL="7995148" indent="0">
              <a:buNone/>
              <a:defRPr sz="22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61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75231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4388135" y="602118"/>
            <a:ext cx="4335289" cy="9584151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382267" y="602118"/>
            <a:ext cx="12670772" cy="9584151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8927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266" y="602121"/>
            <a:ext cx="17341156" cy="2185952"/>
          </a:xfrm>
          <a:prstGeom prst="rect">
            <a:avLst/>
          </a:prstGeom>
        </p:spPr>
        <p:txBody>
          <a:bodyPr vert="horz" lIns="199879" tIns="99939" rIns="199879" bIns="99939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266" y="3010591"/>
            <a:ext cx="17341156" cy="7175679"/>
          </a:xfrm>
          <a:prstGeom prst="rect">
            <a:avLst/>
          </a:prstGeom>
        </p:spPr>
        <p:txBody>
          <a:bodyPr vert="horz" lIns="199879" tIns="99939" rIns="199879" bIns="99939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266" y="10482095"/>
            <a:ext cx="4523780" cy="602118"/>
          </a:xfrm>
          <a:prstGeom prst="rect">
            <a:avLst/>
          </a:prstGeom>
        </p:spPr>
        <p:txBody>
          <a:bodyPr vert="horz" lIns="199879" tIns="99939" rIns="199879" bIns="99939" rtlCol="0" anchor="ctr"/>
          <a:lstStyle>
            <a:lvl1pPr algn="l">
              <a:defRPr sz="2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B62C1-931D-4158-B219-EA3D2DF8D5BF}" type="datetimeFigureOut">
              <a:rPr lang="pt-PT" smtClean="0"/>
              <a:t>30/11/2023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60009" y="10482095"/>
            <a:ext cx="6785670" cy="602118"/>
          </a:xfrm>
          <a:prstGeom prst="rect">
            <a:avLst/>
          </a:prstGeom>
        </p:spPr>
        <p:txBody>
          <a:bodyPr vert="horz" lIns="199879" tIns="99939" rIns="199879" bIns="99939" rtlCol="0" anchor="ctr"/>
          <a:lstStyle>
            <a:lvl1pPr algn="ctr">
              <a:defRPr sz="2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9642" y="10482095"/>
            <a:ext cx="4523780" cy="602118"/>
          </a:xfrm>
          <a:prstGeom prst="rect">
            <a:avLst/>
          </a:prstGeom>
        </p:spPr>
        <p:txBody>
          <a:bodyPr vert="horz" lIns="199879" tIns="99939" rIns="199879" bIns="99939" rtlCol="0" anchor="ctr"/>
          <a:lstStyle>
            <a:lvl1pPr algn="r">
              <a:defRPr sz="2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EBDBD-5C49-4FF0-95F6-D6A34823B774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88460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998787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9697" indent="-499697" algn="l" defTabSz="1998787" rtl="0" eaLnBrk="1" latinLnBrk="0" hangingPunct="1">
        <a:lnSpc>
          <a:spcPct val="90000"/>
        </a:lnSpc>
        <a:spcBef>
          <a:spcPts val="2186"/>
        </a:spcBef>
        <a:buFont typeface="Arial" panose="020B0604020202020204" pitchFamily="34" charset="0"/>
        <a:buChar char="•"/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499090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2pPr>
      <a:lvl3pPr marL="2498484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497877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4pPr>
      <a:lvl5pPr marL="4497271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5pPr>
      <a:lvl6pPr marL="5496664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6pPr>
      <a:lvl7pPr marL="6496058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7pPr>
      <a:lvl8pPr marL="7495451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8pPr>
      <a:lvl9pPr marL="8494845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99393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998787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998180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4pPr>
      <a:lvl5pPr marL="3997574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5pPr>
      <a:lvl6pPr marL="4996967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6pPr>
      <a:lvl7pPr marL="5996361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7pPr>
      <a:lvl8pPr marL="6995754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8pPr>
      <a:lvl9pPr marL="7995148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382266" y="602119"/>
            <a:ext cx="17341156" cy="2185952"/>
          </a:xfrm>
          <a:prstGeom prst="rect">
            <a:avLst/>
          </a:prstGeom>
        </p:spPr>
        <p:txBody>
          <a:bodyPr vert="horz" lIns="199879" tIns="99939" rIns="199879" bIns="99939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382266" y="3010591"/>
            <a:ext cx="17341156" cy="7175679"/>
          </a:xfrm>
          <a:prstGeom prst="rect">
            <a:avLst/>
          </a:prstGeom>
        </p:spPr>
        <p:txBody>
          <a:bodyPr vert="horz" lIns="199879" tIns="99939" rIns="199879" bIns="99939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1382266" y="10482094"/>
            <a:ext cx="4523780" cy="602118"/>
          </a:xfrm>
          <a:prstGeom prst="rect">
            <a:avLst/>
          </a:prstGeom>
        </p:spPr>
        <p:txBody>
          <a:bodyPr vert="horz" lIns="199879" tIns="99939" rIns="199879" bIns="99939" rtlCol="0" anchor="ctr"/>
          <a:lstStyle>
            <a:lvl1pPr algn="l">
              <a:defRPr sz="2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87F3C-C06B-4BFD-8285-57997A42CE15}" type="datetimeFigureOut">
              <a:rPr lang="en-GB" smtClean="0"/>
              <a:t>30/11/2023</a:t>
            </a:fld>
            <a:endParaRPr lang="en-GB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6660009" y="10482094"/>
            <a:ext cx="6785670" cy="602118"/>
          </a:xfrm>
          <a:prstGeom prst="rect">
            <a:avLst/>
          </a:prstGeom>
        </p:spPr>
        <p:txBody>
          <a:bodyPr vert="horz" lIns="199879" tIns="99939" rIns="199879" bIns="99939" rtlCol="0" anchor="ctr"/>
          <a:lstStyle>
            <a:lvl1pPr algn="ctr">
              <a:defRPr sz="2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14199642" y="10482094"/>
            <a:ext cx="4523780" cy="602118"/>
          </a:xfrm>
          <a:prstGeom prst="rect">
            <a:avLst/>
          </a:prstGeom>
        </p:spPr>
        <p:txBody>
          <a:bodyPr vert="horz" lIns="199879" tIns="99939" rIns="199879" bIns="99939" rtlCol="0" anchor="ctr"/>
          <a:lstStyle>
            <a:lvl1pPr algn="r">
              <a:defRPr sz="2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23663-7E24-48B9-BC21-211DBE62C31C}" type="slidenum">
              <a:rPr lang="en-GB" smtClean="0"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157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1998787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9697" indent="-499697" algn="l" defTabSz="1998787" rtl="0" eaLnBrk="1" latinLnBrk="0" hangingPunct="1">
        <a:lnSpc>
          <a:spcPct val="90000"/>
        </a:lnSpc>
        <a:spcBef>
          <a:spcPts val="2186"/>
        </a:spcBef>
        <a:buFont typeface="Arial" panose="020B0604020202020204" pitchFamily="34" charset="0"/>
        <a:buChar char="•"/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499090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2pPr>
      <a:lvl3pPr marL="2498484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497877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4pPr>
      <a:lvl5pPr marL="4497271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5pPr>
      <a:lvl6pPr marL="5496664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6pPr>
      <a:lvl7pPr marL="6496058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7pPr>
      <a:lvl8pPr marL="7495451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8pPr>
      <a:lvl9pPr marL="8494845" indent="-499697" algn="l" defTabSz="1998787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99393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998787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998180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4pPr>
      <a:lvl5pPr marL="3997574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5pPr>
      <a:lvl6pPr marL="4996967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6pPr>
      <a:lvl7pPr marL="5996361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7pPr>
      <a:lvl8pPr marL="6995754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8pPr>
      <a:lvl9pPr marL="7995148" algn="l" defTabSz="1998787" rtl="0" eaLnBrk="1" latinLnBrk="0" hangingPunct="1">
        <a:defRPr sz="3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0646231"/>
            <a:ext cx="20105688" cy="66311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9879" tIns="99939" rIns="199879" bIns="99939" rtlCol="0" anchor="ctr"/>
          <a:lstStyle/>
          <a:p>
            <a:pPr algn="ctr"/>
            <a:endParaRPr lang="pt-PT" sz="3000" dirty="0"/>
          </a:p>
        </p:txBody>
      </p:sp>
      <p:cxnSp>
        <p:nvCxnSpPr>
          <p:cNvPr id="3" name="Conexão reta 2"/>
          <p:cNvCxnSpPr/>
          <p:nvPr/>
        </p:nvCxnSpPr>
        <p:spPr>
          <a:xfrm>
            <a:off x="115063" y="5440165"/>
            <a:ext cx="17477415" cy="0"/>
          </a:xfrm>
          <a:prstGeom prst="line">
            <a:avLst/>
          </a:prstGeom>
          <a:ln w="28575">
            <a:solidFill>
              <a:schemeClr val="accent6"/>
            </a:solidFill>
          </a:ln>
          <a:effectLst>
            <a:outerShdw blurRad="50800" dist="25400" dir="5400000" algn="t" rotWithShape="0">
              <a:srgbClr val="FF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o 3"/>
          <p:cNvGrpSpPr/>
          <p:nvPr/>
        </p:nvGrpSpPr>
        <p:grpSpPr>
          <a:xfrm>
            <a:off x="13669347" y="153283"/>
            <a:ext cx="6296266" cy="1712836"/>
            <a:chOff x="6036355" y="175129"/>
            <a:chExt cx="2928731" cy="862693"/>
          </a:xfrm>
        </p:grpSpPr>
        <p:pic>
          <p:nvPicPr>
            <p:cNvPr id="5" name="Picture 5" descr="CHLN_logotipo_formulario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36355" y="175129"/>
              <a:ext cx="2928731" cy="36330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7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63552" y="628596"/>
              <a:ext cx="727489" cy="39590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2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7690" y="615279"/>
              <a:ext cx="957428" cy="422543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</p:pic>
      </p:grpSp>
      <p:sp>
        <p:nvSpPr>
          <p:cNvPr id="8" name="CaixaDeTexto 7"/>
          <p:cNvSpPr txBox="1"/>
          <p:nvPr/>
        </p:nvSpPr>
        <p:spPr>
          <a:xfrm>
            <a:off x="232892" y="3193511"/>
            <a:ext cx="11260801" cy="1617602"/>
          </a:xfrm>
          <a:prstGeom prst="rect">
            <a:avLst/>
          </a:prstGeom>
          <a:noFill/>
        </p:spPr>
        <p:txBody>
          <a:bodyPr wrap="none" lIns="199879" tIns="99939" rIns="199879" bIns="99939" rtlCol="0">
            <a:spAutoFit/>
          </a:bodyPr>
          <a:lstStyle/>
          <a:p>
            <a:r>
              <a:rPr lang="en-US" sz="4600" b="1" dirty="0" smtClean="0">
                <a:latin typeface="Arial" pitchFamily="34" charset="0"/>
                <a:cs typeface="Arial" pitchFamily="34" charset="0"/>
              </a:rPr>
              <a:t>Atlas of EU fertility treatment policies: </a:t>
            </a:r>
          </a:p>
          <a:p>
            <a:r>
              <a:rPr lang="en-US" sz="4600" b="1" dirty="0" smtClean="0">
                <a:latin typeface="Arial" pitchFamily="34" charset="0"/>
                <a:cs typeface="Arial" pitchFamily="34" charset="0"/>
              </a:rPr>
              <a:t>Reproductive Medicine and legislation</a:t>
            </a:r>
            <a:endParaRPr lang="en-GB" sz="4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13341" y="5873440"/>
            <a:ext cx="5677542" cy="663495"/>
          </a:xfrm>
          <a:prstGeom prst="rect">
            <a:avLst/>
          </a:prstGeom>
          <a:noFill/>
        </p:spPr>
        <p:txBody>
          <a:bodyPr wrap="none" lIns="199879" tIns="99939" rIns="199879" bIns="99939" rtlCol="0">
            <a:spAutoFit/>
          </a:bodyPr>
          <a:lstStyle/>
          <a:p>
            <a:r>
              <a:rPr lang="en-GB" sz="3000" dirty="0">
                <a:latin typeface="Arial" pitchFamily="34" charset="0"/>
                <a:cs typeface="Arial" pitchFamily="34" charset="0"/>
              </a:rPr>
              <a:t>Carlos Calhaz-Jorge, MD, PhD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85751" y="10023191"/>
            <a:ext cx="4220412" cy="509606"/>
          </a:xfrm>
          <a:prstGeom prst="rect">
            <a:avLst/>
          </a:prstGeom>
          <a:noFill/>
        </p:spPr>
        <p:txBody>
          <a:bodyPr wrap="none" lIns="199879" tIns="99939" rIns="199879" bIns="99939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BSRM meeting - Mons, Dec 2023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5"/>
          <a:srcRect l="21263" t="77366" r="67686" b="10160"/>
          <a:stretch/>
        </p:blipFill>
        <p:spPr>
          <a:xfrm>
            <a:off x="17720862" y="1998130"/>
            <a:ext cx="2021307" cy="128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6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075223" y="3104813"/>
            <a:ext cx="1432790" cy="899970"/>
          </a:xfrm>
          <a:prstGeom prst="rect">
            <a:avLst/>
          </a:prstGeom>
          <a:noFill/>
        </p:spPr>
        <p:txBody>
          <a:bodyPr wrap="none" lIns="199879" tIns="99939" rIns="199879" bIns="99939" rtlCol="0">
            <a:spAutoFit/>
          </a:bodyPr>
          <a:lstStyle/>
          <a:p>
            <a:pPr>
              <a:lnSpc>
                <a:spcPct val="150000"/>
              </a:lnSpc>
              <a:buSzPct val="200000"/>
            </a:pPr>
            <a:r>
              <a:rPr lang="en-GB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None</a:t>
            </a:r>
          </a:p>
        </p:txBody>
      </p:sp>
      <p:sp>
        <p:nvSpPr>
          <p:cNvPr id="3" name="Retângulo 2"/>
          <p:cNvSpPr/>
          <p:nvPr/>
        </p:nvSpPr>
        <p:spPr>
          <a:xfrm>
            <a:off x="1775605" y="1807553"/>
            <a:ext cx="4338713" cy="786605"/>
          </a:xfrm>
          <a:prstGeom prst="rect">
            <a:avLst/>
          </a:prstGeom>
        </p:spPr>
        <p:txBody>
          <a:bodyPr wrap="none" lIns="199879" tIns="99939" rIns="199879" bIns="99939">
            <a:spAutoFit/>
          </a:bodyPr>
          <a:lstStyle/>
          <a:p>
            <a:r>
              <a:rPr lang="en-GB" sz="3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Conflict of interest</a:t>
            </a:r>
            <a:endParaRPr lang="en-GB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2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163348" y="2735290"/>
            <a:ext cx="14422461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  <a:spcAft>
                <a:spcPts val="1800"/>
              </a:spcAft>
            </a:pPr>
            <a:r>
              <a:rPr lang="en-GB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● Origin and significance of the European Atlas of Fertility treatment policies</a:t>
            </a:r>
          </a:p>
          <a:p>
            <a:pPr marL="365125" indent="-365125">
              <a:lnSpc>
                <a:spcPct val="150000"/>
              </a:lnSpc>
              <a:spcAft>
                <a:spcPts val="1200"/>
              </a:spcAft>
            </a:pPr>
            <a:r>
              <a:rPr lang="en-GB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● (Preliminary) Data of a recent survey on </a:t>
            </a:r>
            <a:r>
              <a:rPr lang="en-US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 legislation, regulation, reimbursement and 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registries </a:t>
            </a:r>
            <a:r>
              <a:rPr lang="en-US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European countries</a:t>
            </a:r>
            <a:endPara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GB" sz="3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56912" y="2166425"/>
            <a:ext cx="171598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Outline</a:t>
            </a:r>
            <a:endParaRPr lang="pt-PT" sz="3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325260" y="214196"/>
            <a:ext cx="15416488" cy="632717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72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25260" y="214196"/>
            <a:ext cx="15416488" cy="632717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8750" t="12963" r="24583" b="4815"/>
          <a:stretch/>
        </p:blipFill>
        <p:spPr>
          <a:xfrm>
            <a:off x="1917294" y="15876"/>
            <a:ext cx="16136550" cy="1119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4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t="12964" r="16250" b="63333"/>
          <a:stretch/>
        </p:blipFill>
        <p:spPr>
          <a:xfrm>
            <a:off x="-63917" y="2073275"/>
            <a:ext cx="20102513" cy="32004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810463" y="5914589"/>
            <a:ext cx="12481120" cy="379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● Legislation</a:t>
            </a:r>
          </a:p>
          <a:p>
            <a:pPr defTabSz="717550">
              <a:lnSpc>
                <a:spcPct val="150000"/>
              </a:lnSpc>
            </a:pPr>
            <a:r>
              <a:rPr lang="en-GB" sz="3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. </a:t>
            </a: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Regulations</a:t>
            </a:r>
          </a:p>
          <a:p>
            <a:pPr defTabSz="717550">
              <a:lnSpc>
                <a:spcPct val="150000"/>
              </a:lnSpc>
            </a:pPr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Available treatments</a:t>
            </a:r>
            <a:endParaRPr lang="en-GB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● Public </a:t>
            </a:r>
            <a:r>
              <a:rPr lang="en-GB" sz="3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funding/reimbursement</a:t>
            </a:r>
          </a:p>
          <a:p>
            <a:pPr>
              <a:lnSpc>
                <a:spcPct val="150000"/>
              </a:lnSpc>
            </a:pPr>
            <a:r>
              <a:rPr lang="en-GB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● </a:t>
            </a:r>
            <a:r>
              <a:rPr lang="en-GB" sz="3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Patients perspective</a:t>
            </a:r>
          </a:p>
        </p:txBody>
      </p:sp>
    </p:spTree>
    <p:extLst>
      <p:ext uri="{BB962C8B-B14F-4D97-AF65-F5344CB8AC3E}">
        <p14:creationId xmlns:p14="http://schemas.microsoft.com/office/powerpoint/2010/main" val="380528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25260" y="214196"/>
            <a:ext cx="15416488" cy="632717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8750" t="12222" r="24583" b="4074"/>
          <a:stretch/>
        </p:blipFill>
        <p:spPr>
          <a:xfrm>
            <a:off x="3804444" y="1"/>
            <a:ext cx="16109220" cy="1137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25260" y="214196"/>
            <a:ext cx="15416488" cy="632717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8750" t="12963" r="24583" b="4815"/>
          <a:stretch/>
        </p:blipFill>
        <p:spPr>
          <a:xfrm>
            <a:off x="1917294" y="15876"/>
            <a:ext cx="16136550" cy="1119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3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362484" y="2210118"/>
            <a:ext cx="23478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Strengths</a:t>
            </a:r>
            <a:endParaRPr lang="en-GB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308258" y="3114681"/>
            <a:ext cx="6076086" cy="22079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Patients perspective</a:t>
            </a:r>
          </a:p>
          <a:p>
            <a:pPr marL="457200" indent="-457200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Easy visual comparison</a:t>
            </a:r>
          </a:p>
          <a:p>
            <a:pPr marL="457200" indent="-457200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 advocacy tool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308259" y="5853654"/>
            <a:ext cx="29340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Weaknesses</a:t>
            </a:r>
            <a:endParaRPr lang="en-GB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2308260" y="6680640"/>
            <a:ext cx="11210792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70B122"/>
              </a:buClr>
              <a:buSzPct val="100000"/>
              <a:buFont typeface="Wingdings" panose="05000000000000000000" pitchFamily="2" charset="2"/>
              <a:buChar char="ü"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Based on </a:t>
            </a:r>
            <a:r>
              <a:rPr lang="en-GB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31</a:t>
            </a:r>
            <a:r>
              <a:rPr lang="en-GB" sz="32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</a:t>
            </a:r>
            <a:r>
              <a:rPr lang="en-GB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December </a:t>
            </a:r>
            <a:r>
              <a:rPr lang="en-GB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2018 legal 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situation </a:t>
            </a:r>
            <a:endParaRPr lang="en-GB" sz="3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50000"/>
              </a:lnSpc>
              <a:buClr>
                <a:srgbClr val="70B122"/>
              </a:buClr>
              <a:buSzPct val="100000"/>
              <a:buFont typeface="Wingdings" panose="05000000000000000000" pitchFamily="2" charset="2"/>
              <a:buChar char="ü"/>
            </a:pPr>
            <a:r>
              <a:rPr lang="en-GB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Several 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relevant issues not included</a:t>
            </a:r>
          </a:p>
          <a:p>
            <a:pPr marL="457200" indent="-457200">
              <a:lnSpc>
                <a:spcPct val="150000"/>
              </a:lnSpc>
              <a:buClr>
                <a:srgbClr val="70B122"/>
              </a:buClr>
              <a:buSzPct val="100000"/>
              <a:buFont typeface="Wingdings" panose="05000000000000000000" pitchFamily="2" charset="2"/>
              <a:buChar char="ü"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Practical application of the legal framework not addressed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14305978" y="6159119"/>
            <a:ext cx="4890891" cy="34764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70B12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Waiting lists</a:t>
            </a:r>
          </a:p>
          <a:p>
            <a:pPr marL="457200" indent="-457200">
              <a:lnSpc>
                <a:spcPct val="150000"/>
              </a:lnSpc>
              <a:buClr>
                <a:srgbClr val="70B12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Age limits</a:t>
            </a:r>
          </a:p>
          <a:p>
            <a:pPr marL="457200" indent="-457200">
              <a:lnSpc>
                <a:spcPct val="150000"/>
              </a:lnSpc>
              <a:buClr>
                <a:srgbClr val="70B12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Regulation on stored embryos</a:t>
            </a:r>
          </a:p>
          <a:p>
            <a:pPr marL="457200" indent="-457200">
              <a:lnSpc>
                <a:spcPct val="150000"/>
              </a:lnSpc>
              <a:buClr>
                <a:srgbClr val="70B12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Surrogacy</a:t>
            </a:r>
            <a:endParaRPr lang="en-GB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lnSpc>
                <a:spcPct val="150000"/>
              </a:lnSpc>
              <a:buClr>
                <a:srgbClr val="70B12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Donors health checks</a:t>
            </a:r>
          </a:p>
          <a:p>
            <a:pPr marL="457200" indent="-457200">
              <a:lnSpc>
                <a:spcPct val="150000"/>
              </a:lnSpc>
              <a:buClr>
                <a:srgbClr val="70B12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Donors protection</a:t>
            </a:r>
            <a:endParaRPr lang="en-GB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Seta para a direita 1"/>
          <p:cNvSpPr/>
          <p:nvPr/>
        </p:nvSpPr>
        <p:spPr>
          <a:xfrm>
            <a:off x="10156874" y="7736724"/>
            <a:ext cx="3967090" cy="32119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655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 animBg="1"/>
      <p:bldP spid="21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841076" y="1915719"/>
            <a:ext cx="13571220" cy="104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a-DK" altLang="nl-BE" sz="40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lang="en-US" altLang="nl-BE" sz="40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229253" y="3573189"/>
            <a:ext cx="12836052" cy="141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50791" tIns="75396" rIns="150791" bIns="75396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200000"/>
              </a:lnSpc>
            </a:pPr>
            <a:endParaRPr lang="en-US" altLang="sv-SE" sz="3200" b="0" kern="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</a:pPr>
            <a:endParaRPr lang="en-US" altLang="sv-SE" sz="3200" b="0" kern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</a:pPr>
            <a:endParaRPr lang="en-US" altLang="sv-SE" sz="3200" b="0" kern="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0850" indent="-450850">
              <a:lnSpc>
                <a:spcPts val="4500"/>
              </a:lnSpc>
            </a:pPr>
            <a:r>
              <a:rPr lang="en-US" altLang="sv-SE" sz="3200" b="0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● </a:t>
            </a:r>
            <a:r>
              <a:rPr lang="en-US" altLang="sv-SE" sz="3200" b="0" kern="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Atlas is a very relevant advocacy initiative that will benefit from future improvements</a:t>
            </a:r>
          </a:p>
        </p:txBody>
      </p:sp>
    </p:spTree>
    <p:extLst>
      <p:ext uri="{BB962C8B-B14F-4D97-AF65-F5344CB8AC3E}">
        <p14:creationId xmlns:p14="http://schemas.microsoft.com/office/powerpoint/2010/main" val="336986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65938" y="2157509"/>
            <a:ext cx="6891466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41 </a:t>
            </a:r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countries </a:t>
            </a: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participated in the survey</a:t>
            </a:r>
            <a:endParaRPr lang="en-GB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504" y="2157509"/>
            <a:ext cx="11020765" cy="87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5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475861" y="1366292"/>
            <a:ext cx="6495745" cy="67352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sv-SE" sz="3500" b="0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AVAILABILITY </a:t>
            </a:r>
            <a:r>
              <a:rPr lang="en-US" altLang="sv-SE" sz="3500" b="0" kern="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ART legislation</a:t>
            </a:r>
            <a:endParaRPr lang="en-US" altLang="sv-SE" sz="3500" b="0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36276" y="2434508"/>
            <a:ext cx="6891466" cy="12834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 </a:t>
            </a:r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countries </a:t>
            </a: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a specific ART law </a:t>
            </a:r>
          </a:p>
          <a:p>
            <a:pPr algn="ctr">
              <a:lnSpc>
                <a:spcPct val="150000"/>
              </a:lnSpc>
            </a:pPr>
            <a:r>
              <a:rPr lang="en-GB" sz="2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(especial situation of Bosnia and Herzegovina)</a:t>
            </a:r>
            <a:endParaRPr lang="en-GB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367" y="2434508"/>
            <a:ext cx="10672623" cy="849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6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475861" y="1366292"/>
            <a:ext cx="6495745" cy="67352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sv-SE" sz="3500" b="0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AVAILABILITY </a:t>
            </a:r>
            <a:r>
              <a:rPr lang="en-US" altLang="sv-SE" sz="3500" b="0" kern="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ART legislation</a:t>
            </a:r>
            <a:endParaRPr lang="en-US" altLang="sv-SE" sz="3500" b="0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791" y="2319615"/>
            <a:ext cx="10639510" cy="846531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883209" y="2319839"/>
            <a:ext cx="6220976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Countries where single women can have access to </a:t>
            </a: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 - 30</a:t>
            </a:r>
            <a:endParaRPr lang="en-GB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04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475861" y="1366292"/>
            <a:ext cx="6495745" cy="67352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sv-SE" sz="3500" b="0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AVAILABILITY </a:t>
            </a:r>
            <a:r>
              <a:rPr lang="en-US" altLang="sv-SE" sz="3500" b="0" kern="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ART legislation</a:t>
            </a:r>
            <a:endParaRPr lang="en-US" altLang="sv-SE" sz="3500" b="0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53548" y="2278965"/>
            <a:ext cx="6220976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Countries where </a:t>
            </a: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female couples </a:t>
            </a:r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have access to </a:t>
            </a: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 - 20</a:t>
            </a:r>
            <a:endParaRPr lang="en-GB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699" y="2278965"/>
            <a:ext cx="10822941" cy="865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8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475861" y="1366292"/>
            <a:ext cx="6495745" cy="67352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sv-SE" sz="3500" b="0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AVAILABILITY </a:t>
            </a:r>
            <a:r>
              <a:rPr lang="en-US" altLang="sv-SE" sz="3500" b="0" kern="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ART legislation</a:t>
            </a:r>
            <a:endParaRPr lang="en-US" altLang="sv-SE" sz="3500" b="0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11344" y="2254739"/>
            <a:ext cx="6220976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Countries where </a:t>
            </a: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male couples </a:t>
            </a:r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have access to </a:t>
            </a: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 - 5</a:t>
            </a:r>
            <a:endParaRPr lang="en-GB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906" y="2254739"/>
            <a:ext cx="10803988" cy="864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5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475861" y="1366292"/>
            <a:ext cx="6495745" cy="67352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sv-SE" sz="3500" b="0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AVAILABILITY </a:t>
            </a:r>
            <a:r>
              <a:rPr lang="en-US" altLang="sv-SE" sz="3500" b="0" kern="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ART legislation</a:t>
            </a:r>
            <a:endParaRPr lang="en-US" altLang="sv-SE" sz="3500" b="0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67615" y="2389557"/>
            <a:ext cx="6220976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Countries where surrogacy is </a:t>
            </a: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possible – 15 countries</a:t>
            </a:r>
            <a:endParaRPr lang="en-GB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2142" y="2389557"/>
            <a:ext cx="10634308" cy="850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2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952860"/>
              </p:ext>
            </p:extLst>
          </p:nvPr>
        </p:nvGraphicFramePr>
        <p:xfrm>
          <a:off x="4106636" y="2246599"/>
          <a:ext cx="11969650" cy="8131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159"/>
                <a:gridCol w="2232434"/>
                <a:gridCol w="2066189"/>
                <a:gridCol w="2232434"/>
                <a:gridCol w="2232434"/>
              </a:tblGrid>
              <a:tr h="1446288">
                <a:tc>
                  <a:txBody>
                    <a:bodyPr/>
                    <a:lstStyle/>
                    <a:p>
                      <a:endParaRPr lang="pt-PT" sz="2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6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Infertile</a:t>
                      </a:r>
                      <a:r>
                        <a:rPr lang="pt-PT" sz="2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pt-PT" sz="26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heterosexual</a:t>
                      </a:r>
                      <a:r>
                        <a:rPr lang="pt-PT" sz="2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pt-PT" sz="26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couples</a:t>
                      </a:r>
                      <a:endParaRPr lang="pt-PT" sz="2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Single </a:t>
                      </a:r>
                      <a:r>
                        <a:rPr lang="pt-PT" sz="26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women</a:t>
                      </a:r>
                      <a:endParaRPr lang="pt-PT" sz="2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6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Female</a:t>
                      </a:r>
                      <a:r>
                        <a:rPr lang="pt-PT" sz="2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pt-PT" sz="26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couples</a:t>
                      </a:r>
                      <a:endParaRPr lang="pt-PT" sz="2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Male </a:t>
                      </a:r>
                      <a:r>
                        <a:rPr lang="pt-PT" sz="26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couples</a:t>
                      </a:r>
                      <a:endParaRPr lang="pt-PT" sz="2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rgbClr val="0070C0"/>
                    </a:solidFill>
                  </a:tcPr>
                </a:tc>
              </a:tr>
              <a:tr h="820308">
                <a:tc>
                  <a:txBody>
                    <a:bodyPr/>
                    <a:lstStyle/>
                    <a:p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Own gametes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20308">
                <a:tc>
                  <a:txBody>
                    <a:bodyPr/>
                    <a:lstStyle/>
                    <a:p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Sperm donation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/>
                </a:tc>
              </a:tr>
              <a:tr h="820308">
                <a:tc>
                  <a:txBody>
                    <a:bodyPr/>
                    <a:lstStyle/>
                    <a:p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Egg donation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20308">
                <a:tc>
                  <a:txBody>
                    <a:bodyPr/>
                    <a:lstStyle/>
                    <a:p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Sperm + egg</a:t>
                      </a:r>
                      <a:r>
                        <a:rPr lang="en-GB" sz="2600" b="0" baseline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donation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/>
                </a:tc>
              </a:tr>
              <a:tr h="820308">
                <a:tc>
                  <a:txBody>
                    <a:bodyPr/>
                    <a:lstStyle/>
                    <a:p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Embryo donation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n-GB" sz="2600" b="0" noProof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20308">
                <a:tc>
                  <a:txBody>
                    <a:bodyPr/>
                    <a:lstStyle/>
                    <a:p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PGT-M/SR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20308">
                <a:tc>
                  <a:txBody>
                    <a:bodyPr/>
                    <a:lstStyle/>
                    <a:p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PGT-A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20308">
                <a:tc>
                  <a:txBody>
                    <a:bodyPr/>
                    <a:lstStyle/>
                    <a:p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Surrogacy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noProof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n-GB" sz="2600" b="0" noProof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111295" y="1366292"/>
            <a:ext cx="7578957" cy="67352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sv-SE" sz="3500" b="0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AVAILABILITY </a:t>
            </a:r>
            <a:r>
              <a:rPr lang="en-US" altLang="sv-SE" sz="3500" b="0" kern="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ART legislation</a:t>
            </a:r>
            <a:endParaRPr lang="en-US" altLang="sv-SE" sz="3500" b="0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59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478074"/>
              </p:ext>
            </p:extLst>
          </p:nvPr>
        </p:nvGraphicFramePr>
        <p:xfrm>
          <a:off x="3996772" y="3145699"/>
          <a:ext cx="11874655" cy="5480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0837"/>
                <a:gridCol w="2786909"/>
                <a:gridCol w="2786909"/>
              </a:tblGrid>
              <a:tr h="1033360">
                <a:tc>
                  <a:txBody>
                    <a:bodyPr/>
                    <a:lstStyle/>
                    <a:p>
                      <a:r>
                        <a:rPr lang="en-GB" sz="2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Limiting criteria</a:t>
                      </a:r>
                      <a:endParaRPr lang="en-GB" sz="2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Female</a:t>
                      </a:r>
                    </a:p>
                  </a:txBody>
                  <a:tcPr marL="150791" marR="150791" marT="75396" marB="75396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Male</a:t>
                      </a:r>
                    </a:p>
                  </a:txBody>
                  <a:tcPr marL="150791" marR="150791" marT="75396" marB="75396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115878">
                <a:tc>
                  <a:txBody>
                    <a:bodyPr/>
                    <a:lstStyle/>
                    <a:p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Minimum </a:t>
                      </a:r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age</a:t>
                      </a:r>
                      <a:endParaRPr lang="en-GB" sz="2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 </a:t>
                      </a:r>
                      <a:r>
                        <a:rPr lang="en-GB" sz="2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countries</a:t>
                      </a:r>
                      <a:endParaRPr lang="en-GB" sz="2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(18-25y)</a:t>
                      </a:r>
                      <a:endParaRPr lang="en-GB" sz="2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</a:t>
                      </a:r>
                      <a:r>
                        <a:rPr lang="en-GB" sz="2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countries</a:t>
                      </a:r>
                      <a:endParaRPr lang="en-GB" sz="2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(18-25y)</a:t>
                      </a:r>
                      <a:endParaRPr lang="en-GB" sz="2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</a:tr>
              <a:tr h="1131376">
                <a:tc>
                  <a:txBody>
                    <a:bodyPr/>
                    <a:lstStyle/>
                    <a:p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Maximum age</a:t>
                      </a:r>
                      <a:endParaRPr lang="en-GB" sz="2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 </a:t>
                      </a:r>
                      <a:r>
                        <a:rPr lang="en-GB" sz="2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countries</a:t>
                      </a:r>
                      <a:endParaRPr lang="en-GB" sz="2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(39-50y)</a:t>
                      </a:r>
                      <a:endParaRPr lang="en-GB" sz="2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</a:t>
                      </a:r>
                      <a:r>
                        <a:rPr lang="en-GB" sz="2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countries</a:t>
                      </a:r>
                      <a:endParaRPr lang="en-GB" sz="2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(49-55y)</a:t>
                      </a:r>
                      <a:endParaRPr lang="en-GB" sz="2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</a:tr>
              <a:tr h="1069383">
                <a:tc>
                  <a:txBody>
                    <a:bodyPr/>
                    <a:lstStyle/>
                    <a:p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BMI</a:t>
                      </a:r>
                      <a:endParaRPr lang="en-GB" sz="2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</a:t>
                      </a:r>
                      <a:r>
                        <a:rPr lang="en-GB" sz="2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countries</a:t>
                      </a:r>
                      <a:endParaRPr lang="en-GB" sz="2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(30-35)</a:t>
                      </a:r>
                      <a:endParaRPr lang="en-GB" sz="2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--</a:t>
                      </a:r>
                      <a:endParaRPr lang="en-GB" sz="2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</a:tr>
              <a:tr h="1130935">
                <a:tc>
                  <a:txBody>
                    <a:bodyPr/>
                    <a:lstStyle/>
                    <a:p>
                      <a:r>
                        <a:rPr lang="en-GB" sz="2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Previous children</a:t>
                      </a:r>
                      <a:endParaRPr lang="en-GB" sz="2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6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n-GB" sz="26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900277" y="2154085"/>
            <a:ext cx="10040806" cy="6172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sv-SE" sz="3500" b="0" kern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ACCESSIBILITY - public funding/reimbursement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471758" y="9201773"/>
            <a:ext cx="982313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public funding at all </a:t>
            </a:r>
            <a:r>
              <a:rPr lang="en-GB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4 countries (plus only medication in 2)</a:t>
            </a:r>
            <a:endParaRPr lang="en-GB" sz="26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9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113962" y="4541721"/>
            <a:ext cx="67887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there a limited no. of funded cycles?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113962" y="7297707"/>
            <a:ext cx="70006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all ART techniques publicly funded?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422257" y="5282333"/>
            <a:ext cx="8996694" cy="1446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33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countries: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	1 (2 countries)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	up to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for first child + 4 for the second one (1 country)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	3 cycles (13 countries) – most frequent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422257" y="7932140"/>
            <a:ext cx="2664960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21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113962" y="8878757"/>
            <a:ext cx="136558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ART techniques publicly funded in a consistent manner across the country?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422257" y="9522438"/>
            <a:ext cx="2398413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559184" y="1997076"/>
            <a:ext cx="10542453" cy="6172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sv-SE" sz="3500" b="0" kern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ACCESSIBILITY - public funding/reimbursement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113962" y="3105529"/>
            <a:ext cx="130554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funding combined with a clinical policy? – 10 countries (mainly </a:t>
            </a:r>
            <a:r>
              <a:rPr lang="en-GB" sz="3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eSET</a:t>
            </a:r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GB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113962" y="3866489"/>
            <a:ext cx="98724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funding combined with success rate? – 4 countries</a:t>
            </a:r>
            <a:endParaRPr lang="en-GB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03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/>
      <p:bldP spid="8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5050301" y="3514206"/>
            <a:ext cx="3841742" cy="776125"/>
            <a:chOff x="2194560" y="2515395"/>
            <a:chExt cx="3841742" cy="776125"/>
          </a:xfrm>
          <a:solidFill>
            <a:srgbClr val="C00000"/>
          </a:solidFill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C00000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2194560" y="2515463"/>
              <a:ext cx="544351" cy="775989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rgbClr val="C00000">
                  <a:tint val="45000"/>
                  <a:satMod val="400000"/>
                </a:srgbClr>
              </a:duotone>
            </a:blip>
            <a:srcRect l="19567" r="21732"/>
            <a:stretch/>
          </p:blipFill>
          <p:spPr>
            <a:xfrm>
              <a:off x="5601421" y="2522701"/>
              <a:ext cx="434881" cy="761513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rgbClr val="C00000">
                  <a:tint val="45000"/>
                  <a:satMod val="400000"/>
                </a:srgbClr>
              </a:duotone>
            </a:blip>
            <a:srcRect t="7930" b="6515"/>
            <a:stretch/>
          </p:blipFill>
          <p:spPr>
            <a:xfrm>
              <a:off x="4754881" y="2522701"/>
              <a:ext cx="717451" cy="761512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 rotWithShape="1"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</a:blip>
            <a:srcRect t="7642" b="8524"/>
            <a:stretch/>
          </p:blipFill>
          <p:spPr>
            <a:xfrm>
              <a:off x="3886974" y="2517501"/>
              <a:ext cx="771913" cy="771913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 rotWithShape="1"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</a:blip>
            <a:srcRect l="20015" t="35998" r="19432" b="6402"/>
            <a:stretch/>
          </p:blipFill>
          <p:spPr>
            <a:xfrm>
              <a:off x="2996418" y="2515395"/>
              <a:ext cx="731522" cy="776125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accent1"/>
              </a:solidFill>
            </a:ln>
          </p:spPr>
        </p:pic>
      </p:grpSp>
      <p:sp>
        <p:nvSpPr>
          <p:cNvPr id="9" name="CaixaDeTexto 8"/>
          <p:cNvSpPr txBox="1"/>
          <p:nvPr/>
        </p:nvSpPr>
        <p:spPr>
          <a:xfrm>
            <a:off x="9270607" y="3671436"/>
            <a:ext cx="2130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 countries</a:t>
            </a:r>
            <a:endParaRPr lang="pt-PT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5050301" y="4721685"/>
            <a:ext cx="3841742" cy="776125"/>
            <a:chOff x="2194560" y="2515395"/>
            <a:chExt cx="3841742" cy="776125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94560" y="2515463"/>
              <a:ext cx="544351" cy="77598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rgbClr val="C00000">
                  <a:tint val="45000"/>
                  <a:satMod val="400000"/>
                </a:srgbClr>
              </a:duotone>
            </a:blip>
            <a:srcRect l="19567" r="21732"/>
            <a:stretch/>
          </p:blipFill>
          <p:spPr>
            <a:xfrm>
              <a:off x="5601421" y="2522701"/>
              <a:ext cx="434881" cy="76151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3" name="Imagem 12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rgbClr val="C00000">
                  <a:tint val="45000"/>
                  <a:satMod val="400000"/>
                </a:srgbClr>
              </a:duotone>
            </a:blip>
            <a:srcRect t="7930" b="6515"/>
            <a:stretch/>
          </p:blipFill>
          <p:spPr>
            <a:xfrm>
              <a:off x="4754881" y="2522701"/>
              <a:ext cx="717451" cy="76151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4" name="Imagem 13"/>
            <p:cNvPicPr>
              <a:picLocks noChangeAspect="1"/>
            </p:cNvPicPr>
            <p:nvPr/>
          </p:nvPicPr>
          <p:blipFill rotWithShape="1"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</a:blip>
            <a:srcRect t="7642" b="8524"/>
            <a:stretch/>
          </p:blipFill>
          <p:spPr>
            <a:xfrm>
              <a:off x="3886974" y="2517501"/>
              <a:ext cx="771913" cy="77191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5" name="Imagem 14"/>
            <p:cNvPicPr>
              <a:picLocks noChangeAspect="1"/>
            </p:cNvPicPr>
            <p:nvPr/>
          </p:nvPicPr>
          <p:blipFill rotWithShape="1"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</a:blip>
            <a:srcRect l="20015" t="35998" r="19432" b="6402"/>
            <a:stretch/>
          </p:blipFill>
          <p:spPr>
            <a:xfrm>
              <a:off x="2996418" y="2515395"/>
              <a:ext cx="731522" cy="77612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16" name="CaixaDeTexto 15"/>
          <p:cNvSpPr txBox="1"/>
          <p:nvPr/>
        </p:nvSpPr>
        <p:spPr>
          <a:xfrm>
            <a:off x="9270607" y="4878915"/>
            <a:ext cx="2130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countries</a:t>
            </a:r>
            <a:endParaRPr lang="pt-PT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5050301" y="5979669"/>
            <a:ext cx="3841742" cy="776125"/>
            <a:chOff x="2194560" y="2515395"/>
            <a:chExt cx="3841742" cy="776125"/>
          </a:xfrm>
        </p:grpSpPr>
        <p:pic>
          <p:nvPicPr>
            <p:cNvPr id="18" name="Imagem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94560" y="2515463"/>
              <a:ext cx="544351" cy="77598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 rotWithShape="1">
            <a:blip r:embed="rId3"/>
            <a:srcRect l="19567" r="21732"/>
            <a:stretch/>
          </p:blipFill>
          <p:spPr>
            <a:xfrm>
              <a:off x="5601421" y="2522701"/>
              <a:ext cx="434881" cy="76151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20" name="Imagem 19"/>
            <p:cNvPicPr>
              <a:picLocks noChangeAspect="1"/>
            </p:cNvPicPr>
            <p:nvPr/>
          </p:nvPicPr>
          <p:blipFill rotWithShape="1">
            <a:blip r:embed="rId4"/>
            <a:srcRect t="7930" b="6515"/>
            <a:stretch/>
          </p:blipFill>
          <p:spPr>
            <a:xfrm>
              <a:off x="4754881" y="2522701"/>
              <a:ext cx="717451" cy="76151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 rotWithShape="1">
            <a:blip r:embed="rId5"/>
            <a:srcRect t="7642" b="8524"/>
            <a:stretch/>
          </p:blipFill>
          <p:spPr>
            <a:xfrm>
              <a:off x="3886974" y="2517501"/>
              <a:ext cx="771913" cy="77191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 rotWithShape="1">
            <a:blip r:embed="rId6"/>
            <a:srcRect l="20015" t="35998" r="19432" b="6402"/>
            <a:stretch/>
          </p:blipFill>
          <p:spPr>
            <a:xfrm>
              <a:off x="2996418" y="2515395"/>
              <a:ext cx="731522" cy="77612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23" name="CaixaDeTexto 22"/>
          <p:cNvSpPr txBox="1"/>
          <p:nvPr/>
        </p:nvSpPr>
        <p:spPr>
          <a:xfrm>
            <a:off x="9270607" y="6136899"/>
            <a:ext cx="1683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country</a:t>
            </a:r>
            <a:endParaRPr lang="pt-PT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Atlas of EU fertility treatment policies</a:t>
            </a:r>
            <a:r>
              <a:rPr lang="en-US" sz="26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Reproductive </a:t>
            </a:r>
            <a:r>
              <a:rPr lang="en-US" sz="2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Medicine and legislation</a:t>
            </a:r>
            <a:endParaRPr lang="en-GB" sz="26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4111297" y="1670319"/>
            <a:ext cx="5665751" cy="61924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sv-SE" sz="3500" b="0" kern="0" dirty="0" smtClean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THIRD PARTY </a:t>
            </a:r>
            <a:r>
              <a:rPr lang="en-US" altLang="sv-SE" sz="3500" b="0" kern="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DONATION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4955033" y="2400113"/>
            <a:ext cx="359483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Anonymity status</a:t>
            </a:r>
            <a:endParaRPr lang="en-GB"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6074539" y="8717182"/>
            <a:ext cx="81499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Many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specific situations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- Hungary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sperm donation must be anonymous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                - </a:t>
            </a:r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egg </a:t>
            </a:r>
            <a:r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t>donor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must be a relative of the recipients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4888173" y="7449212"/>
            <a:ext cx="11087678" cy="682772"/>
            <a:chOff x="4888173" y="7449212"/>
            <a:chExt cx="11087678" cy="682772"/>
          </a:xfrm>
        </p:grpSpPr>
        <p:pic>
          <p:nvPicPr>
            <p:cNvPr id="33" name="Imagem 3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653067" y="7565027"/>
              <a:ext cx="1542422" cy="451143"/>
            </a:xfrm>
            <a:prstGeom prst="rect">
              <a:avLst/>
            </a:prstGeom>
          </p:spPr>
        </p:pic>
        <p:pic>
          <p:nvPicPr>
            <p:cNvPr id="34" name="Imagem 33"/>
            <p:cNvPicPr>
              <a:picLocks noChangeAspect="1"/>
            </p:cNvPicPr>
            <p:nvPr/>
          </p:nvPicPr>
          <p:blipFill rotWithShape="1">
            <a:blip r:embed="rId8"/>
            <a:srcRect l="7150" t="50726" r="41724" b="11868"/>
            <a:stretch/>
          </p:blipFill>
          <p:spPr>
            <a:xfrm>
              <a:off x="15275948" y="7449212"/>
              <a:ext cx="699903" cy="682772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4888173" y="7559766"/>
              <a:ext cx="1049838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sv-SE" sz="26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Gamete donation not </a:t>
              </a:r>
              <a:r>
                <a:rPr lang="en-US" altLang="sv-SE" sz="26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permitted: 2 </a:t>
              </a:r>
              <a:r>
                <a:rPr lang="en-US" altLang="sv-SE" sz="26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countries                  </a:t>
              </a:r>
              <a:r>
                <a:rPr lang="en-US" altLang="sv-SE" sz="26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; 4 countries </a:t>
              </a:r>
            </a:p>
          </p:txBody>
        </p:sp>
      </p:grpSp>
      <p:cxnSp>
        <p:nvCxnSpPr>
          <p:cNvPr id="24" name="Conexão reta 23"/>
          <p:cNvCxnSpPr/>
          <p:nvPr/>
        </p:nvCxnSpPr>
        <p:spPr>
          <a:xfrm>
            <a:off x="12210757" y="3348111"/>
            <a:ext cx="0" cy="340761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/>
          <p:cNvSpPr txBox="1"/>
          <p:nvPr/>
        </p:nvSpPr>
        <p:spPr>
          <a:xfrm>
            <a:off x="12577775" y="4145292"/>
            <a:ext cx="6133514" cy="2158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sv-SE" sz="2800" kern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Mixed </a:t>
            </a:r>
          </a:p>
          <a:p>
            <a:pPr algn="ctr"/>
            <a:r>
              <a:rPr lang="en-US" altLang="sv-SE" sz="2800" kern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(anonymous and non-anonymous): </a:t>
            </a:r>
          </a:p>
          <a:p>
            <a:pPr algn="ctr">
              <a:lnSpc>
                <a:spcPct val="150000"/>
              </a:lnSpc>
            </a:pPr>
            <a:r>
              <a:rPr lang="en-US" altLang="sv-SE" sz="2800" kern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countries</a:t>
            </a:r>
            <a:endParaRPr lang="en-US" altLang="sv-SE" sz="2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endParaRPr lang="pt-PT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57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896942"/>
              </p:ext>
            </p:extLst>
          </p:nvPr>
        </p:nvGraphicFramePr>
        <p:xfrm>
          <a:off x="4026298" y="3160793"/>
          <a:ext cx="13375437" cy="7806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0837"/>
                <a:gridCol w="3537300"/>
                <a:gridCol w="3537300"/>
              </a:tblGrid>
              <a:tr h="853873">
                <a:tc>
                  <a:txBody>
                    <a:bodyPr/>
                    <a:lstStyle/>
                    <a:p>
                      <a:r>
                        <a:rPr lang="en-GB" sz="26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Criteria</a:t>
                      </a:r>
                      <a:endParaRPr lang="en-GB" sz="26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Sperm</a:t>
                      </a:r>
                    </a:p>
                  </a:txBody>
                  <a:tcPr marL="150791" marR="150791" marT="75396" marB="75396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Eggs</a:t>
                      </a:r>
                    </a:p>
                  </a:txBody>
                  <a:tcPr marL="150791" marR="150791" marT="75396" marB="75396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94878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Minimum age</a:t>
                      </a:r>
                      <a:endParaRPr lang="en-GB" sz="2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 countries</a:t>
                      </a:r>
                    </a:p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(18-23y)</a:t>
                      </a:r>
                    </a:p>
                  </a:txBody>
                  <a:tcPr marL="150791" marR="150791" marT="75396" marB="75396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 countries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(17-25y)</a:t>
                      </a:r>
                    </a:p>
                  </a:txBody>
                  <a:tcPr marL="150791" marR="150791" marT="75396" marB="75396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94878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Maximum age</a:t>
                      </a:r>
                      <a:endParaRPr lang="en-GB" sz="2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 countries</a:t>
                      </a:r>
                    </a:p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(35-55y)</a:t>
                      </a:r>
                      <a:endParaRPr lang="en-GB" sz="2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 countries</a:t>
                      </a:r>
                    </a:p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(30-37y)</a:t>
                      </a:r>
                      <a:endParaRPr lang="en-GB" sz="2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14862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Parity</a:t>
                      </a:r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countries </a:t>
                      </a:r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(+1)</a:t>
                      </a:r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94878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Maximum number of donations</a:t>
                      </a:r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countries</a:t>
                      </a:r>
                      <a:endParaRPr lang="en-GB" sz="24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(2 – 8; 20)</a:t>
                      </a:r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/>
                </a:tc>
              </a:tr>
              <a:tr h="1443824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Maximum number of infants from the same</a:t>
                      </a:r>
                      <a:r>
                        <a:rPr lang="en-GB" sz="2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donor</a:t>
                      </a:r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 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countries</a:t>
                      </a:r>
                      <a:endParaRPr lang="en-GB" sz="24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 – 15 or</a:t>
                      </a:r>
                    </a:p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1-12 families)</a:t>
                      </a:r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 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countries</a:t>
                      </a:r>
                      <a:endParaRPr lang="en-GB" sz="24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 – 10 or</a:t>
                      </a:r>
                    </a:p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1–</a:t>
                      </a:r>
                      <a:r>
                        <a:rPr lang="en-GB" sz="2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families)</a:t>
                      </a:r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293123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Compensation/reimbursement</a:t>
                      </a:r>
                    </a:p>
                    <a:p>
                      <a:pPr marL="2955925" indent="0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</a:t>
                      </a:r>
                    </a:p>
                    <a:p>
                      <a:pPr marL="2955925" indent="0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Expenses/time</a:t>
                      </a:r>
                    </a:p>
                    <a:p>
                      <a:pPr marL="2955925" indent="0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Officially defined</a:t>
                      </a:r>
                    </a:p>
                    <a:p>
                      <a:pPr algn="r"/>
                      <a:r>
                        <a:rPr lang="en-GB" sz="240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Amount</a:t>
                      </a:r>
                      <a:endParaRPr lang="en-GB" sz="24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20/3</a:t>
                      </a:r>
                    </a:p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  <a:p>
                      <a:pPr algn="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40€ - 900€ (per 6 donations)</a:t>
                      </a:r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19/11</a:t>
                      </a:r>
                    </a:p>
                    <a:p>
                      <a:pPr algn="ct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  <a:p>
                      <a:pPr algn="r"/>
                      <a:r>
                        <a:rPr lang="en-GB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860 - 3,000€</a:t>
                      </a:r>
                      <a:endParaRPr lang="en-GB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50791" marR="150791" marT="75396" marB="7539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860423" y="2288107"/>
            <a:ext cx="324909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Donor eligibility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565023" y="1472199"/>
            <a:ext cx="5665751" cy="61924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sv-SE" sz="3500" b="0" kern="0" dirty="0" smtClean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THIRD PARTY </a:t>
            </a:r>
            <a:r>
              <a:rPr lang="en-US" altLang="sv-SE" sz="3500" b="0" kern="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DONATION</a:t>
            </a:r>
          </a:p>
        </p:txBody>
      </p:sp>
    </p:spTree>
    <p:extLst>
      <p:ext uri="{BB962C8B-B14F-4D97-AF65-F5344CB8AC3E}">
        <p14:creationId xmlns:p14="http://schemas.microsoft.com/office/powerpoint/2010/main" val="214737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25260" y="214196"/>
            <a:ext cx="15416488" cy="601939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841076" y="1915719"/>
            <a:ext cx="13571220" cy="104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a-DK" altLang="nl-BE" sz="40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 remarks/comments</a:t>
            </a:r>
            <a:endParaRPr lang="en-US" altLang="nl-BE" sz="40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229253" y="3207434"/>
            <a:ext cx="12836052" cy="393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50791" tIns="75396" rIns="150791" bIns="75396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Arial" pitchFamily="14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  <a:ea typeface="Arial" pitchFamily="1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450850" indent="-450850">
              <a:lnSpc>
                <a:spcPct val="200000"/>
              </a:lnSpc>
            </a:pPr>
            <a:r>
              <a:rPr lang="en-US" altLang="sv-SE" sz="3200" b="0" kern="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● </a:t>
            </a:r>
            <a:r>
              <a:rPr lang="en-US" altLang="sv-SE" sz="3200" b="0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Diversity is the European paradigm</a:t>
            </a:r>
          </a:p>
          <a:p>
            <a:pPr>
              <a:lnSpc>
                <a:spcPct val="200000"/>
              </a:lnSpc>
            </a:pPr>
            <a:r>
              <a:rPr lang="en-US" altLang="sv-SE" sz="3200" b="0" kern="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● </a:t>
            </a:r>
            <a:r>
              <a:rPr lang="en-US" altLang="sv-SE" sz="3200" b="0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“Classical population” needs are still not answered</a:t>
            </a:r>
          </a:p>
          <a:p>
            <a:pPr>
              <a:lnSpc>
                <a:spcPct val="200000"/>
              </a:lnSpc>
            </a:pPr>
            <a:r>
              <a:rPr lang="en-US" altLang="sv-SE" sz="3200" b="0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● Funding/reimbursement is extremely variable</a:t>
            </a:r>
          </a:p>
          <a:p>
            <a:pPr>
              <a:lnSpc>
                <a:spcPct val="200000"/>
              </a:lnSpc>
            </a:pPr>
            <a:r>
              <a:rPr lang="en-US" altLang="sv-SE" sz="3200" b="0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● </a:t>
            </a:r>
            <a:r>
              <a:rPr lang="en-US" altLang="sv-SE" sz="3200" b="0" kern="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Third-party </a:t>
            </a:r>
            <a:r>
              <a:rPr lang="en-US" altLang="sv-SE" sz="3200" b="0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donation is very </a:t>
            </a:r>
            <a:r>
              <a:rPr lang="en-US" altLang="sv-SE" sz="3200" b="0" kern="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culturally (and politically) dependent</a:t>
            </a:r>
            <a:endParaRPr lang="en-US" altLang="sv-SE" sz="3200" b="0" kern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00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205234" y="4145452"/>
            <a:ext cx="3582224" cy="1199091"/>
          </a:xfrm>
          <a:prstGeom prst="rect">
            <a:avLst/>
          </a:prstGeom>
          <a:noFill/>
        </p:spPr>
        <p:txBody>
          <a:bodyPr wrap="none" lIns="199879" tIns="99939" rIns="199879" bIns="99939" rtlCol="0">
            <a:spAutoFit/>
          </a:bodyPr>
          <a:lstStyle/>
          <a:p>
            <a:pPr>
              <a:lnSpc>
                <a:spcPct val="150000"/>
              </a:lnSpc>
              <a:buSzPct val="200000"/>
            </a:pPr>
            <a:r>
              <a:rPr lang="en-GB" sz="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lang="en-GB" sz="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25260" y="9727770"/>
            <a:ext cx="5538081" cy="509606"/>
          </a:xfrm>
          <a:prstGeom prst="rect">
            <a:avLst/>
          </a:prstGeom>
          <a:noFill/>
        </p:spPr>
        <p:txBody>
          <a:bodyPr wrap="none" lIns="199879" tIns="99939" rIns="199879" bIns="99939" rtlCol="0">
            <a:spAutoFit/>
          </a:bodyPr>
          <a:lstStyle/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For any contact: calhazjorgec@gmail.com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5260" y="214196"/>
            <a:ext cx="15416488" cy="632717"/>
          </a:xfrm>
          <a:prstGeom prst="rect">
            <a:avLst/>
          </a:prstGeom>
          <a:noFill/>
        </p:spPr>
        <p:txBody>
          <a:bodyPr wrap="square" lIns="199879" tIns="99939" rIns="199879" bIns="99939" rtlCol="0">
            <a:sp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Atlas of EU fertility treatment policies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 Reproductive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Medicine and legislation</a:t>
            </a:r>
            <a:endParaRPr lang="en-GB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48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6542</TotalTime>
  <Words>831</Words>
  <Application>Microsoft Office PowerPoint</Application>
  <PresentationFormat>Personalizados</PresentationFormat>
  <Paragraphs>207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22</vt:i4>
      </vt:variant>
    </vt:vector>
  </HeadingPairs>
  <TitlesOfParts>
    <vt:vector size="24" baseType="lpstr">
      <vt:lpstr>Tema do Office</vt:lpstr>
      <vt:lpstr>Modelo de apresentação personalizado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Carlos Calhaz Jorge</dc:creator>
  <cp:lastModifiedBy>Carlos Calhas Jorge</cp:lastModifiedBy>
  <cp:revision>344</cp:revision>
  <cp:lastPrinted>2023-11-29T15:44:11Z</cp:lastPrinted>
  <dcterms:created xsi:type="dcterms:W3CDTF">2019-06-19T11:15:11Z</dcterms:created>
  <dcterms:modified xsi:type="dcterms:W3CDTF">2023-11-30T16:41:38Z</dcterms:modified>
</cp:coreProperties>
</file>