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322" r:id="rId2"/>
    <p:sldId id="324" r:id="rId3"/>
    <p:sldId id="325" r:id="rId4"/>
    <p:sldId id="323" r:id="rId5"/>
    <p:sldId id="326" r:id="rId6"/>
    <p:sldId id="333" r:id="rId7"/>
    <p:sldId id="363" r:id="rId8"/>
    <p:sldId id="334" r:id="rId9"/>
    <p:sldId id="364" r:id="rId10"/>
    <p:sldId id="366" r:id="rId11"/>
    <p:sldId id="367" r:id="rId12"/>
    <p:sldId id="368" r:id="rId13"/>
    <p:sldId id="369" r:id="rId14"/>
    <p:sldId id="370" r:id="rId15"/>
    <p:sldId id="371" r:id="rId16"/>
    <p:sldId id="372" r:id="rId17"/>
    <p:sldId id="373" r:id="rId18"/>
    <p:sldId id="376" r:id="rId19"/>
    <p:sldId id="336" r:id="rId20"/>
    <p:sldId id="337" r:id="rId21"/>
    <p:sldId id="339" r:id="rId22"/>
    <p:sldId id="338" r:id="rId23"/>
    <p:sldId id="340" r:id="rId24"/>
    <p:sldId id="343" r:id="rId25"/>
    <p:sldId id="345" r:id="rId26"/>
    <p:sldId id="352" r:id="rId27"/>
    <p:sldId id="351" r:id="rId28"/>
    <p:sldId id="356" r:id="rId29"/>
    <p:sldId id="347" r:id="rId30"/>
    <p:sldId id="357" r:id="rId31"/>
    <p:sldId id="359" r:id="rId32"/>
    <p:sldId id="358" r:id="rId33"/>
    <p:sldId id="348" r:id="rId34"/>
    <p:sldId id="355" r:id="rId35"/>
    <p:sldId id="361" r:id="rId36"/>
    <p:sldId id="360" r:id="rId37"/>
    <p:sldId id="380" r:id="rId38"/>
    <p:sldId id="378" r:id="rId39"/>
    <p:sldId id="350" r:id="rId40"/>
    <p:sldId id="362" r:id="rId41"/>
    <p:sldId id="377" r:id="rId42"/>
    <p:sldId id="354" r:id="rId43"/>
    <p:sldId id="383" r:id="rId44"/>
    <p:sldId id="384" r:id="rId45"/>
    <p:sldId id="382" r:id="rId46"/>
    <p:sldId id="381" r:id="rId4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A586"/>
    <a:srgbClr val="00BF6F"/>
    <a:srgbClr val="1771B6"/>
    <a:srgbClr val="F7F7F7"/>
    <a:srgbClr val="F8FAFC"/>
    <a:srgbClr val="00205B"/>
    <a:srgbClr val="E9425C"/>
    <a:srgbClr val="162A67"/>
    <a:srgbClr val="FFFFFF"/>
    <a:srgbClr val="4342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367" autoAdjust="0"/>
    <p:restoredTop sz="83879" autoAdjust="0"/>
  </p:normalViewPr>
  <p:slideViewPr>
    <p:cSldViewPr>
      <p:cViewPr varScale="1">
        <p:scale>
          <a:sx n="71" d="100"/>
          <a:sy n="71" d="100"/>
        </p:scale>
        <p:origin x="2093"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65" d="100"/>
          <a:sy n="65" d="100"/>
        </p:scale>
        <p:origin x="3082"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483CE9-0A1E-4256-BCE1-BD3CBAFDCC67}" type="datetimeFigureOut">
              <a:rPr lang="en-US" smtClean="0"/>
              <a:t>11/30/2023</a:t>
            </a:fld>
            <a:endParaRPr lang="en-US"/>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7477B9-A334-45A7-8F08-BDE75A39BB82}" type="slidenum">
              <a:rPr lang="en-US" smtClean="0"/>
              <a:t>‹N°›</a:t>
            </a:fld>
            <a:endParaRPr lang="en-US"/>
          </a:p>
        </p:txBody>
      </p:sp>
    </p:spTree>
    <p:extLst>
      <p:ext uri="{BB962C8B-B14F-4D97-AF65-F5344CB8AC3E}">
        <p14:creationId xmlns:p14="http://schemas.microsoft.com/office/powerpoint/2010/main" val="3701153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30B695-82DD-4F3B-9604-FE84CAA02BBE}" type="datetimeFigureOut">
              <a:rPr lang="en-US" smtClean="0"/>
              <a:t>11/15/2023</a:t>
            </a:fld>
            <a:endParaRPr lang="en-US"/>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D5989F-E1B9-454C-A853-5987E4923E12}" type="slidenum">
              <a:rPr lang="en-US" smtClean="0"/>
              <a:t>‹N°›</a:t>
            </a:fld>
            <a:endParaRPr lang="en-US"/>
          </a:p>
        </p:txBody>
      </p:sp>
    </p:spTree>
    <p:extLst>
      <p:ext uri="{BB962C8B-B14F-4D97-AF65-F5344CB8AC3E}">
        <p14:creationId xmlns:p14="http://schemas.microsoft.com/office/powerpoint/2010/main" val="1500527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a:t>
            </a:fld>
            <a:endParaRPr lang="en-US"/>
          </a:p>
        </p:txBody>
      </p:sp>
    </p:spTree>
    <p:extLst>
      <p:ext uri="{BB962C8B-B14F-4D97-AF65-F5344CB8AC3E}">
        <p14:creationId xmlns:p14="http://schemas.microsoft.com/office/powerpoint/2010/main" val="66246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I </a:t>
            </a:r>
            <a:r>
              <a:rPr lang="fr-BE" dirty="0" err="1" smtClean="0"/>
              <a:t>thank</a:t>
            </a:r>
            <a:r>
              <a:rPr lang="fr-BE" dirty="0" smtClean="0"/>
              <a:t> de BSRM </a:t>
            </a:r>
            <a:r>
              <a:rPr lang="fr-BE" dirty="0" err="1" smtClean="0"/>
              <a:t>board</a:t>
            </a:r>
            <a:r>
              <a:rPr lang="fr-BE" dirty="0" smtClean="0"/>
              <a:t> to </a:t>
            </a:r>
            <a:r>
              <a:rPr lang="fr-BE" dirty="0" err="1" smtClean="0"/>
              <a:t>give</a:t>
            </a:r>
            <a:r>
              <a:rPr lang="fr-BE" dirty="0" smtClean="0"/>
              <a:t> me a talk </a:t>
            </a:r>
            <a:r>
              <a:rPr lang="fr-BE" dirty="0" err="1" smtClean="0"/>
              <a:t>completety</a:t>
            </a:r>
            <a:r>
              <a:rPr lang="fr-BE" baseline="0" dirty="0" smtClean="0"/>
              <a:t> out of </a:t>
            </a:r>
            <a:r>
              <a:rPr lang="fr-BE" baseline="0" dirty="0" err="1" smtClean="0"/>
              <a:t>my</a:t>
            </a:r>
            <a:r>
              <a:rPr lang="fr-BE" baseline="0" dirty="0" smtClean="0"/>
              <a:t> expertise </a:t>
            </a:r>
            <a:r>
              <a:rPr lang="fr-BE" baseline="0" dirty="0" err="1" smtClean="0"/>
              <a:t>field</a:t>
            </a:r>
            <a:r>
              <a:rPr lang="fr-BE" baseline="0" dirty="0" smtClean="0"/>
              <a:t>  </a:t>
            </a:r>
            <a:r>
              <a:rPr lang="fr-BE" baseline="0" dirty="0" smtClean="0"/>
              <a:t>and </a:t>
            </a:r>
            <a:r>
              <a:rPr lang="fr-BE" baseline="0" dirty="0" err="1" smtClean="0"/>
              <a:t>it’s</a:t>
            </a:r>
            <a:r>
              <a:rPr lang="fr-BE" baseline="0" dirty="0" smtClean="0"/>
              <a:t> the occasion for me to </a:t>
            </a:r>
            <a:r>
              <a:rPr lang="fr-BE" baseline="0" dirty="0" err="1" smtClean="0"/>
              <a:t>thanks</a:t>
            </a:r>
            <a:r>
              <a:rPr lang="fr-BE" baseline="0" dirty="0" smtClean="0"/>
              <a:t> </a:t>
            </a:r>
            <a:r>
              <a:rPr lang="fr-BE" baseline="0" dirty="0" err="1" smtClean="0"/>
              <a:t>also</a:t>
            </a:r>
            <a:r>
              <a:rPr lang="fr-BE" baseline="0" dirty="0" smtClean="0"/>
              <a:t> all the </a:t>
            </a:r>
            <a:r>
              <a:rPr lang="fr-BE" baseline="0" dirty="0" err="1" smtClean="0"/>
              <a:t>peaple</a:t>
            </a:r>
            <a:r>
              <a:rPr lang="fr-BE" baseline="0" dirty="0" smtClean="0"/>
              <a:t> </a:t>
            </a:r>
            <a:r>
              <a:rPr lang="fr-BE" baseline="0" dirty="0" err="1" smtClean="0"/>
              <a:t>who</a:t>
            </a:r>
            <a:r>
              <a:rPr lang="fr-BE" baseline="0" dirty="0" smtClean="0"/>
              <a:t> </a:t>
            </a:r>
            <a:r>
              <a:rPr lang="fr-BE" baseline="0" dirty="0" err="1" smtClean="0"/>
              <a:t>helped</a:t>
            </a:r>
            <a:r>
              <a:rPr lang="fr-BE" baseline="0" dirty="0" smtClean="0"/>
              <a:t> me to </a:t>
            </a:r>
            <a:r>
              <a:rPr lang="fr-BE" baseline="0" dirty="0" err="1" smtClean="0"/>
              <a:t>collect</a:t>
            </a:r>
            <a:r>
              <a:rPr lang="fr-BE" baseline="0" dirty="0" smtClean="0"/>
              <a:t> the data </a:t>
            </a:r>
            <a:r>
              <a:rPr lang="fr-BE" baseline="0" dirty="0" err="1" smtClean="0"/>
              <a:t>needed</a:t>
            </a:r>
            <a:r>
              <a:rPr lang="fr-BE" baseline="0" dirty="0" smtClean="0"/>
              <a:t> to do </a:t>
            </a:r>
            <a:r>
              <a:rPr lang="fr-BE" baseline="0" dirty="0" err="1" smtClean="0"/>
              <a:t>this</a:t>
            </a:r>
            <a:r>
              <a:rPr lang="fr-BE" baseline="0" dirty="0" smtClean="0"/>
              <a:t> </a:t>
            </a:r>
            <a:r>
              <a:rPr lang="fr-BE" baseline="0" dirty="0" err="1" smtClean="0"/>
              <a:t>calculation</a:t>
            </a:r>
            <a:endParaRPr lang="fr-BE" baseline="0" dirty="0" smtClean="0"/>
          </a:p>
          <a:p>
            <a:endParaRPr lang="fr-BE" baseline="0" dirty="0" smtClean="0"/>
          </a:p>
          <a:p>
            <a:endParaRPr lang="fr-BE" baseline="0" dirty="0" smtClean="0"/>
          </a:p>
          <a:p>
            <a:r>
              <a:rPr lang="fr-BE" dirty="0" smtClean="0"/>
              <a:t>No </a:t>
            </a:r>
            <a:r>
              <a:rPr lang="fr-BE" dirty="0" err="1" smtClean="0"/>
              <a:t>conflict</a:t>
            </a:r>
            <a:r>
              <a:rPr lang="fr-BE" dirty="0" smtClean="0"/>
              <a:t> of </a:t>
            </a:r>
            <a:r>
              <a:rPr lang="fr-BE" dirty="0" err="1" smtClean="0"/>
              <a:t>interest</a:t>
            </a:r>
            <a:r>
              <a:rPr lang="fr-BE" dirty="0" smtClean="0"/>
              <a:t> </a:t>
            </a:r>
            <a:r>
              <a:rPr lang="fr-BE" dirty="0" err="1" smtClean="0"/>
              <a:t>even</a:t>
            </a:r>
            <a:r>
              <a:rPr lang="fr-BE" dirty="0" smtClean="0"/>
              <a:t> </a:t>
            </a:r>
            <a:r>
              <a:rPr lang="fr-BE" dirty="0" err="1" smtClean="0"/>
              <a:t>I’ll</a:t>
            </a:r>
            <a:r>
              <a:rPr lang="fr-BE" baseline="0" dirty="0" smtClean="0"/>
              <a:t> </a:t>
            </a:r>
            <a:r>
              <a:rPr lang="fr-BE" baseline="0" dirty="0" err="1" smtClean="0"/>
              <a:t>speak</a:t>
            </a:r>
            <a:r>
              <a:rPr lang="fr-BE" baseline="0" dirty="0" smtClean="0"/>
              <a:t> about money </a:t>
            </a:r>
            <a:r>
              <a:rPr lang="fr-BE" baseline="0" dirty="0" err="1" smtClean="0"/>
              <a:t>during</a:t>
            </a:r>
            <a:r>
              <a:rPr lang="fr-BE" baseline="0" dirty="0" smtClean="0"/>
              <a:t> </a:t>
            </a:r>
            <a:r>
              <a:rPr lang="fr-BE" baseline="0" dirty="0" err="1" smtClean="0"/>
              <a:t>these</a:t>
            </a:r>
            <a:r>
              <a:rPr lang="fr-BE" baseline="0" dirty="0" smtClean="0"/>
              <a:t> 20 minutes.</a:t>
            </a:r>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a:t>
            </a:fld>
            <a:endParaRPr lang="en-US"/>
          </a:p>
        </p:txBody>
      </p:sp>
    </p:spTree>
    <p:extLst>
      <p:ext uri="{BB962C8B-B14F-4D97-AF65-F5344CB8AC3E}">
        <p14:creationId xmlns:p14="http://schemas.microsoft.com/office/powerpoint/2010/main" val="3217164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The first question I asked myself with this </a:t>
            </a:r>
            <a:r>
              <a:rPr lang="en-US" dirty="0" err="1" smtClean="0"/>
              <a:t>strang</a:t>
            </a:r>
            <a:r>
              <a:rPr lang="en-US" dirty="0" smtClean="0"/>
              <a:t> title was: affordable for whom, the patient, the hospital or even society?</a:t>
            </a:r>
          </a:p>
          <a:p>
            <a:r>
              <a:rPr lang="fr-BE" dirty="0" err="1" smtClean="0"/>
              <a:t>I’ll</a:t>
            </a:r>
            <a:r>
              <a:rPr lang="fr-BE" dirty="0" smtClean="0"/>
              <a:t> </a:t>
            </a:r>
            <a:r>
              <a:rPr lang="fr-BE" dirty="0" err="1" smtClean="0"/>
              <a:t>try</a:t>
            </a:r>
            <a:r>
              <a:rPr lang="fr-BE" dirty="0" smtClean="0"/>
              <a:t> to analyse </a:t>
            </a:r>
            <a:r>
              <a:rPr lang="fr-BE" dirty="0" err="1" smtClean="0"/>
              <a:t>these</a:t>
            </a:r>
            <a:r>
              <a:rPr lang="fr-BE" dirty="0" smtClean="0"/>
              <a:t> </a:t>
            </a:r>
            <a:r>
              <a:rPr lang="fr-BE" dirty="0" err="1" smtClean="0"/>
              <a:t>three</a:t>
            </a:r>
            <a:r>
              <a:rPr lang="fr-BE" baseline="0" dirty="0" smtClean="0"/>
              <a:t> point of </a:t>
            </a:r>
            <a:r>
              <a:rPr lang="fr-BE" baseline="0" dirty="0" err="1" smtClean="0"/>
              <a:t>view</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a:t>
            </a:fld>
            <a:endParaRPr lang="en-US"/>
          </a:p>
        </p:txBody>
      </p:sp>
    </p:spTree>
    <p:extLst>
      <p:ext uri="{BB962C8B-B14F-4D97-AF65-F5344CB8AC3E}">
        <p14:creationId xmlns:p14="http://schemas.microsoft.com/office/powerpoint/2010/main" val="3162489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For the patients, I </a:t>
            </a:r>
            <a:r>
              <a:rPr lang="fr-BE" dirty="0" err="1" smtClean="0"/>
              <a:t>took</a:t>
            </a:r>
            <a:r>
              <a:rPr lang="fr-BE" dirty="0" smtClean="0"/>
              <a:t> </a:t>
            </a:r>
            <a:r>
              <a:rPr lang="fr-BE" dirty="0" err="1" smtClean="0"/>
              <a:t>may</a:t>
            </a:r>
            <a:r>
              <a:rPr lang="fr-BE" dirty="0" smtClean="0"/>
              <a:t> </a:t>
            </a:r>
            <a:r>
              <a:rPr lang="fr-BE" dirty="0" err="1" smtClean="0"/>
              <a:t>calculator</a:t>
            </a:r>
            <a:r>
              <a:rPr lang="fr-BE" baseline="0" dirty="0" smtClean="0"/>
              <a:t> and </a:t>
            </a:r>
            <a:r>
              <a:rPr lang="fr-BE" baseline="0" dirty="0" err="1" smtClean="0"/>
              <a:t>consider</a:t>
            </a:r>
            <a:r>
              <a:rPr lang="fr-BE" baseline="0" dirty="0" smtClean="0"/>
              <a:t> an </a:t>
            </a:r>
            <a:r>
              <a:rPr lang="fr-BE" baseline="0" dirty="0" err="1" smtClean="0"/>
              <a:t>usual</a:t>
            </a:r>
            <a:r>
              <a:rPr lang="fr-BE" baseline="0" dirty="0" smtClean="0"/>
              <a:t> situation for IUI and IVF, </a:t>
            </a:r>
            <a:r>
              <a:rPr lang="fr-BE" baseline="0" dirty="0" err="1" smtClean="0"/>
              <a:t>considering</a:t>
            </a:r>
            <a:r>
              <a:rPr lang="fr-BE" baseline="0" dirty="0" smtClean="0"/>
              <a:t> the remboursement in </a:t>
            </a:r>
            <a:r>
              <a:rPr lang="fr-BE" baseline="0" dirty="0" err="1" smtClean="0"/>
              <a:t>Belgium</a:t>
            </a:r>
            <a:r>
              <a:rPr lang="fr-BE" baseline="0" dirty="0" smtClean="0"/>
              <a:t> for </a:t>
            </a:r>
            <a:r>
              <a:rPr lang="fr-BE" baseline="0" dirty="0" err="1" smtClean="0"/>
              <a:t>peaple</a:t>
            </a:r>
            <a:r>
              <a:rPr lang="fr-BE" baseline="0" dirty="0" smtClean="0"/>
              <a:t> </a:t>
            </a:r>
            <a:r>
              <a:rPr lang="fr-BE" baseline="0" dirty="0" err="1" smtClean="0"/>
              <a:t>with</a:t>
            </a:r>
            <a:r>
              <a:rPr lang="fr-BE" baseline="0" dirty="0" smtClean="0"/>
              <a:t> normal social </a:t>
            </a:r>
            <a:r>
              <a:rPr lang="fr-BE" baseline="0" dirty="0" err="1" smtClean="0"/>
              <a:t>security</a:t>
            </a:r>
            <a:r>
              <a:rPr lang="fr-BE" baseline="0" dirty="0" smtClean="0"/>
              <a:t> support.</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4</a:t>
            </a:fld>
            <a:endParaRPr lang="en-US"/>
          </a:p>
        </p:txBody>
      </p:sp>
    </p:spTree>
    <p:extLst>
      <p:ext uri="{BB962C8B-B14F-4D97-AF65-F5344CB8AC3E}">
        <p14:creationId xmlns:p14="http://schemas.microsoft.com/office/powerpoint/2010/main" val="4276329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5</a:t>
            </a:fld>
            <a:endParaRPr lang="en-US"/>
          </a:p>
        </p:txBody>
      </p:sp>
    </p:spTree>
    <p:extLst>
      <p:ext uri="{BB962C8B-B14F-4D97-AF65-F5344CB8AC3E}">
        <p14:creationId xmlns:p14="http://schemas.microsoft.com/office/powerpoint/2010/main" val="1940681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6</a:t>
            </a:fld>
            <a:endParaRPr lang="en-US"/>
          </a:p>
        </p:txBody>
      </p:sp>
    </p:spTree>
    <p:extLst>
      <p:ext uri="{BB962C8B-B14F-4D97-AF65-F5344CB8AC3E}">
        <p14:creationId xmlns:p14="http://schemas.microsoft.com/office/powerpoint/2010/main" val="3432689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7</a:t>
            </a:fld>
            <a:endParaRPr lang="en-US"/>
          </a:p>
        </p:txBody>
      </p:sp>
    </p:spTree>
    <p:extLst>
      <p:ext uri="{BB962C8B-B14F-4D97-AF65-F5344CB8AC3E}">
        <p14:creationId xmlns:p14="http://schemas.microsoft.com/office/powerpoint/2010/main" val="905651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Is </a:t>
            </a:r>
            <a:r>
              <a:rPr lang="fr-BE" dirty="0" err="1" smtClean="0"/>
              <a:t>it</a:t>
            </a:r>
            <a:r>
              <a:rPr lang="fr-BE" dirty="0" smtClean="0"/>
              <a:t> </a:t>
            </a:r>
            <a:r>
              <a:rPr lang="fr-BE" dirty="0" err="1" smtClean="0"/>
              <a:t>affordable</a:t>
            </a:r>
            <a:r>
              <a:rPr lang="fr-BE" dirty="0" smtClean="0"/>
              <a:t> for patient, if</a:t>
            </a:r>
            <a:r>
              <a:rPr lang="fr-BE" baseline="0" dirty="0" smtClean="0"/>
              <a:t> </a:t>
            </a:r>
            <a:r>
              <a:rPr lang="fr-BE" baseline="0" dirty="0" err="1" smtClean="0"/>
              <a:t>we</a:t>
            </a:r>
            <a:r>
              <a:rPr lang="fr-BE" baseline="0" dirty="0" smtClean="0"/>
              <a:t> look for the </a:t>
            </a:r>
            <a:r>
              <a:rPr lang="fr-BE" baseline="0" dirty="0" err="1" smtClean="0"/>
              <a:t>average</a:t>
            </a:r>
            <a:r>
              <a:rPr lang="fr-BE" baseline="0" dirty="0" smtClean="0"/>
              <a:t> </a:t>
            </a:r>
            <a:r>
              <a:rPr lang="fr-BE" baseline="0" dirty="0" err="1" smtClean="0"/>
              <a:t>gross</a:t>
            </a:r>
            <a:r>
              <a:rPr lang="fr-BE" baseline="0" dirty="0" smtClean="0"/>
              <a:t> </a:t>
            </a:r>
            <a:r>
              <a:rPr lang="fr-BE" baseline="0" dirty="0" err="1" smtClean="0"/>
              <a:t>salary</a:t>
            </a:r>
            <a:r>
              <a:rPr lang="fr-BE" baseline="0" dirty="0" smtClean="0"/>
              <a:t> in </a:t>
            </a:r>
            <a:r>
              <a:rPr lang="fr-BE" baseline="0" dirty="0" err="1" smtClean="0"/>
              <a:t>belgium</a:t>
            </a:r>
            <a:r>
              <a:rPr lang="fr-BE" baseline="0" dirty="0" smtClean="0"/>
              <a:t> </a:t>
            </a:r>
            <a:r>
              <a:rPr lang="en-US" sz="1200" b="0" i="0" kern="1200" dirty="0" smtClean="0">
                <a:solidFill>
                  <a:schemeClr val="tx1"/>
                </a:solidFill>
                <a:effectLst/>
                <a:latin typeface="+mn-lt"/>
                <a:ea typeface="+mn-ea"/>
                <a:cs typeface="+mn-cs"/>
              </a:rPr>
              <a:t>for couples of reproductive age, net salary</a:t>
            </a:r>
          </a:p>
          <a:p>
            <a:r>
              <a:rPr lang="en-US" sz="1200" b="0" i="0" kern="1200" dirty="0" smtClean="0">
                <a:solidFill>
                  <a:schemeClr val="tx1"/>
                </a:solidFill>
                <a:effectLst/>
                <a:latin typeface="+mn-lt"/>
                <a:ea typeface="+mn-ea"/>
                <a:cs typeface="+mn-cs"/>
              </a:rPr>
              <a:t>Sometimes, couples have two incomes to take </a:t>
            </a:r>
            <a:r>
              <a:rPr lang="en-US" sz="1200" b="0" i="0" kern="1200" smtClean="0">
                <a:solidFill>
                  <a:schemeClr val="tx1"/>
                </a:solidFill>
                <a:effectLst/>
                <a:latin typeface="+mn-lt"/>
                <a:ea typeface="+mn-ea"/>
                <a:cs typeface="+mn-cs"/>
              </a:rPr>
              <a:t>into consideration</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8</a:t>
            </a:fld>
            <a:endParaRPr lang="en-US"/>
          </a:p>
        </p:txBody>
      </p:sp>
    </p:spTree>
    <p:extLst>
      <p:ext uri="{BB962C8B-B14F-4D97-AF65-F5344CB8AC3E}">
        <p14:creationId xmlns:p14="http://schemas.microsoft.com/office/powerpoint/2010/main" val="303177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child costs €398.65 per month from 0 to 5 years </a:t>
            </a:r>
            <a:r>
              <a:rPr lang="en-US" sz="1200" b="0" i="0" kern="1200" dirty="0" err="1" smtClean="0">
                <a:solidFill>
                  <a:schemeClr val="tx1"/>
                </a:solidFill>
                <a:effectLst/>
                <a:latin typeface="+mn-lt"/>
                <a:ea typeface="+mn-ea"/>
                <a:cs typeface="+mn-cs"/>
              </a:rPr>
              <a:t>accordind</a:t>
            </a:r>
            <a:r>
              <a:rPr lang="en-US" sz="1200" b="0" i="0" kern="1200" dirty="0" smtClean="0">
                <a:solidFill>
                  <a:schemeClr val="tx1"/>
                </a:solidFill>
                <a:effectLst/>
                <a:latin typeface="+mn-lt"/>
                <a:ea typeface="+mn-ea"/>
                <a:cs typeface="+mn-cs"/>
              </a:rPr>
              <a:t> to </a:t>
            </a:r>
            <a:r>
              <a:rPr lang="en-US" sz="1200" b="0" i="0" kern="1200" dirty="0" err="1" smtClean="0">
                <a:solidFill>
                  <a:schemeClr val="tx1"/>
                </a:solidFill>
                <a:effectLst/>
                <a:latin typeface="+mn-lt"/>
                <a:ea typeface="+mn-ea"/>
                <a:cs typeface="+mn-cs"/>
              </a:rPr>
              <a:t>gezindsbond</a:t>
            </a:r>
            <a:r>
              <a:rPr lang="en-US" sz="1200" b="0" i="0" kern="1200" dirty="0" smtClean="0">
                <a:solidFill>
                  <a:schemeClr val="tx1"/>
                </a:solidFill>
                <a:effectLst/>
                <a:latin typeface="+mn-lt"/>
                <a:ea typeface="+mn-ea"/>
                <a:cs typeface="+mn-cs"/>
              </a:rPr>
              <a:t> and </a:t>
            </a:r>
            <a:r>
              <a:rPr lang="en-US" sz="1200" b="0" i="0" kern="1200" dirty="0" err="1" smtClean="0">
                <a:solidFill>
                  <a:schemeClr val="tx1"/>
                </a:solidFill>
                <a:effectLst/>
                <a:latin typeface="+mn-lt"/>
                <a:ea typeface="+mn-ea"/>
                <a:cs typeface="+mn-cs"/>
              </a:rPr>
              <a:t>Ipsos</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9</a:t>
            </a:fld>
            <a:endParaRPr lang="en-US"/>
          </a:p>
        </p:txBody>
      </p:sp>
    </p:spTree>
    <p:extLst>
      <p:ext uri="{BB962C8B-B14F-4D97-AF65-F5344CB8AC3E}">
        <p14:creationId xmlns:p14="http://schemas.microsoft.com/office/powerpoint/2010/main" val="2035550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To have an </a:t>
            </a:r>
            <a:r>
              <a:rPr lang="fr-BE" dirty="0" err="1" smtClean="0"/>
              <a:t>idea</a:t>
            </a:r>
            <a:r>
              <a:rPr lang="fr-BE" dirty="0" smtClean="0"/>
              <a:t> of the </a:t>
            </a:r>
            <a:r>
              <a:rPr lang="fr-BE" dirty="0" err="1" smtClean="0"/>
              <a:t>prices</a:t>
            </a:r>
            <a:r>
              <a:rPr lang="fr-BE" dirty="0" smtClean="0"/>
              <a:t>,</a:t>
            </a:r>
            <a:r>
              <a:rPr lang="fr-BE" baseline="0" dirty="0" smtClean="0"/>
              <a:t> </a:t>
            </a:r>
            <a:r>
              <a:rPr lang="fr-BE" baseline="0" dirty="0" err="1" smtClean="0"/>
              <a:t>with</a:t>
            </a:r>
            <a:r>
              <a:rPr lang="fr-BE" baseline="0" dirty="0" smtClean="0"/>
              <a:t> </a:t>
            </a:r>
            <a:r>
              <a:rPr lang="fr-BE" baseline="0" dirty="0" err="1" smtClean="0"/>
              <a:t>discrepancy</a:t>
            </a:r>
            <a:r>
              <a:rPr lang="fr-BE" baseline="0" dirty="0" smtClean="0"/>
              <a:t> of </a:t>
            </a:r>
            <a:r>
              <a:rPr lang="fr-BE" baseline="0" dirty="0" err="1" smtClean="0"/>
              <a:t>similarities</a:t>
            </a:r>
            <a:r>
              <a:rPr lang="fr-BE" baseline="0" dirty="0" smtClean="0"/>
              <a:t> </a:t>
            </a:r>
            <a:r>
              <a:rPr lang="fr-BE" baseline="0" dirty="0" err="1" smtClean="0"/>
              <a:t>between</a:t>
            </a:r>
            <a:r>
              <a:rPr lang="fr-BE" baseline="0" dirty="0" smtClean="0"/>
              <a:t> center </a:t>
            </a:r>
            <a:r>
              <a:rPr lang="fr-BE" baseline="0" dirty="0" err="1" smtClean="0"/>
              <a:t>i,n</a:t>
            </a:r>
            <a:r>
              <a:rPr lang="fr-BE" baseline="0" dirty="0" smtClean="0"/>
              <a:t> </a:t>
            </a:r>
            <a:r>
              <a:rPr lang="fr-BE" baseline="0" dirty="0" err="1" smtClean="0"/>
              <a:t>our</a:t>
            </a:r>
            <a:r>
              <a:rPr lang="fr-BE" baseline="0" dirty="0" smtClean="0"/>
              <a:t> </a:t>
            </a:r>
            <a:r>
              <a:rPr lang="fr-BE" baseline="0" dirty="0" err="1" smtClean="0"/>
              <a:t>contry</a:t>
            </a:r>
            <a:r>
              <a:rPr lang="fr-BE" baseline="0" dirty="0" smtClean="0"/>
              <a:t> a sent to center an </a:t>
            </a:r>
            <a:r>
              <a:rPr lang="fr-BE" baseline="0" dirty="0" err="1" smtClean="0"/>
              <a:t>anonymous</a:t>
            </a:r>
            <a:r>
              <a:rPr lang="fr-BE" baseline="0" dirty="0" smtClean="0"/>
              <a:t> </a:t>
            </a:r>
            <a:r>
              <a:rPr lang="fr-BE" baseline="0" dirty="0" err="1" smtClean="0"/>
              <a:t>survey</a:t>
            </a:r>
            <a:r>
              <a:rPr lang="fr-BE" baseline="0" dirty="0" smtClean="0"/>
              <a:t>.</a:t>
            </a:r>
          </a:p>
          <a:p>
            <a:r>
              <a:rPr lang="fr-BE" baseline="0" dirty="0" smtClean="0"/>
              <a:t>A </a:t>
            </a:r>
            <a:r>
              <a:rPr lang="fr-BE" baseline="0" dirty="0" err="1" smtClean="0"/>
              <a:t>would</a:t>
            </a:r>
            <a:r>
              <a:rPr lang="fr-BE" baseline="0" dirty="0" smtClean="0"/>
              <a:t> </a:t>
            </a:r>
            <a:r>
              <a:rPr lang="fr-BE" baseline="0" dirty="0" err="1" smtClean="0"/>
              <a:t>like</a:t>
            </a:r>
            <a:r>
              <a:rPr lang="fr-BE" baseline="0" dirty="0" smtClean="0"/>
              <a:t> to </a:t>
            </a:r>
            <a:r>
              <a:rPr lang="fr-BE" baseline="0" dirty="0" err="1" smtClean="0"/>
              <a:t>thanks</a:t>
            </a:r>
            <a:r>
              <a:rPr lang="fr-BE" baseline="0" dirty="0" smtClean="0"/>
              <a:t> </a:t>
            </a:r>
            <a:r>
              <a:rPr lang="en-US" sz="1200" b="0" i="0" kern="1200" dirty="0" smtClean="0">
                <a:solidFill>
                  <a:schemeClr val="tx1"/>
                </a:solidFill>
                <a:effectLst/>
                <a:latin typeface="+mn-lt"/>
                <a:ea typeface="+mn-ea"/>
                <a:cs typeface="+mn-cs"/>
              </a:rPr>
              <a:t>all the </a:t>
            </a:r>
            <a:r>
              <a:rPr lang="en-US" sz="1200" b="0" i="0" kern="1200" dirty="0" err="1" smtClean="0">
                <a:solidFill>
                  <a:schemeClr val="tx1"/>
                </a:solidFill>
                <a:effectLst/>
                <a:latin typeface="+mn-lt"/>
                <a:ea typeface="+mn-ea"/>
                <a:cs typeface="+mn-cs"/>
              </a:rPr>
              <a:t>faithfull</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collegues</a:t>
            </a:r>
            <a:r>
              <a:rPr lang="en-US" sz="1200" b="0" i="0" kern="1200" dirty="0" smtClean="0">
                <a:solidFill>
                  <a:schemeClr val="tx1"/>
                </a:solidFill>
                <a:effectLst/>
                <a:latin typeface="+mn-lt"/>
                <a:ea typeface="+mn-ea"/>
                <a:cs typeface="+mn-cs"/>
              </a:rPr>
              <a:t> who continue to respond to my questionnaires, even sending me messages</a:t>
            </a:r>
            <a:endParaRPr lang="fr-BE" dirty="0" smtClean="0"/>
          </a:p>
          <a:p>
            <a:r>
              <a:rPr lang="fr-BE" dirty="0" err="1" smtClean="0"/>
              <a:t>Response</a:t>
            </a:r>
            <a:r>
              <a:rPr lang="fr-BE" dirty="0" smtClean="0"/>
              <a:t> rate </a:t>
            </a:r>
          </a:p>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10</a:t>
            </a:fld>
            <a:endParaRPr lang="en-US"/>
          </a:p>
        </p:txBody>
      </p:sp>
    </p:spTree>
    <p:extLst>
      <p:ext uri="{BB962C8B-B14F-4D97-AF65-F5344CB8AC3E}">
        <p14:creationId xmlns:p14="http://schemas.microsoft.com/office/powerpoint/2010/main" val="3227759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Obviously</a:t>
            </a:r>
          </a:p>
          <a:p>
            <a:r>
              <a:rPr lang="en-US" sz="1200" b="0" i="0" kern="1200" dirty="0" smtClean="0">
                <a:solidFill>
                  <a:schemeClr val="tx1"/>
                </a:solidFill>
                <a:effectLst/>
                <a:latin typeface="+mn-lt"/>
                <a:ea typeface="+mn-ea"/>
                <a:cs typeface="+mn-cs"/>
              </a:rPr>
              <a:t> psychologist consultation</a:t>
            </a:r>
          </a:p>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11</a:t>
            </a:fld>
            <a:endParaRPr lang="en-US"/>
          </a:p>
        </p:txBody>
      </p:sp>
    </p:spTree>
    <p:extLst>
      <p:ext uri="{BB962C8B-B14F-4D97-AF65-F5344CB8AC3E}">
        <p14:creationId xmlns:p14="http://schemas.microsoft.com/office/powerpoint/2010/main" val="4103847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extra charges</a:t>
            </a:r>
          </a:p>
          <a:p>
            <a:r>
              <a:rPr lang="fr-BE" sz="1200" b="0" i="0" kern="1200" dirty="0" err="1" smtClean="0">
                <a:solidFill>
                  <a:schemeClr val="tx1"/>
                </a:solidFill>
                <a:effectLst/>
                <a:latin typeface="+mn-lt"/>
                <a:ea typeface="+mn-ea"/>
                <a:cs typeface="+mn-cs"/>
              </a:rPr>
              <a:t>Additional</a:t>
            </a:r>
            <a:r>
              <a:rPr lang="fr-BE" sz="1200" b="0" i="0" kern="1200" dirty="0" smtClean="0">
                <a:solidFill>
                  <a:schemeClr val="tx1"/>
                </a:solidFill>
                <a:effectLst/>
                <a:latin typeface="+mn-lt"/>
                <a:ea typeface="+mn-ea"/>
                <a:cs typeface="+mn-cs"/>
              </a:rPr>
              <a:t> </a:t>
            </a:r>
            <a:r>
              <a:rPr lang="fr-BE" sz="1200" b="0" i="0" kern="1200" dirty="0" err="1" smtClean="0">
                <a:solidFill>
                  <a:schemeClr val="tx1"/>
                </a:solidFill>
                <a:effectLst/>
                <a:latin typeface="+mn-lt"/>
                <a:ea typeface="+mn-ea"/>
                <a:cs typeface="+mn-cs"/>
              </a:rPr>
              <a:t>fees</a:t>
            </a:r>
            <a:endParaRPr lang="fr-BE"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it’s quite </a:t>
            </a:r>
            <a:r>
              <a:rPr lang="en-US" sz="1200" b="0" i="0" kern="1200" dirty="0" err="1" smtClean="0">
                <a:solidFill>
                  <a:schemeClr val="tx1"/>
                </a:solidFill>
                <a:effectLst/>
                <a:latin typeface="+mn-lt"/>
                <a:ea typeface="+mn-ea"/>
                <a:cs typeface="+mn-cs"/>
              </a:rPr>
              <a:t>commun</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12</a:t>
            </a:fld>
            <a:endParaRPr lang="en-US"/>
          </a:p>
        </p:txBody>
      </p:sp>
    </p:spTree>
    <p:extLst>
      <p:ext uri="{BB962C8B-B14F-4D97-AF65-F5344CB8AC3E}">
        <p14:creationId xmlns:p14="http://schemas.microsoft.com/office/powerpoint/2010/main" val="290130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14</a:t>
            </a:fld>
            <a:endParaRPr lang="en-US"/>
          </a:p>
        </p:txBody>
      </p:sp>
    </p:spTree>
    <p:extLst>
      <p:ext uri="{BB962C8B-B14F-4D97-AF65-F5344CB8AC3E}">
        <p14:creationId xmlns:p14="http://schemas.microsoft.com/office/powerpoint/2010/main" val="3399149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15</a:t>
            </a:fld>
            <a:endParaRPr lang="en-US"/>
          </a:p>
        </p:txBody>
      </p:sp>
    </p:spTree>
    <p:extLst>
      <p:ext uri="{BB962C8B-B14F-4D97-AF65-F5344CB8AC3E}">
        <p14:creationId xmlns:p14="http://schemas.microsoft.com/office/powerpoint/2010/main" val="3275896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The </a:t>
            </a:r>
            <a:r>
              <a:rPr lang="fr-BE" dirty="0" err="1" smtClean="0"/>
              <a:t>rent</a:t>
            </a:r>
            <a:r>
              <a:rPr lang="fr-BE" dirty="0" smtClean="0"/>
              <a:t> for </a:t>
            </a:r>
            <a:r>
              <a:rPr lang="fr-BE" dirty="0" err="1" smtClean="0"/>
              <a:t>sperm</a:t>
            </a:r>
            <a:r>
              <a:rPr lang="fr-BE" baseline="0" dirty="0" smtClean="0"/>
              <a:t> </a:t>
            </a:r>
            <a:r>
              <a:rPr lang="fr-BE" baseline="0" dirty="0" err="1" smtClean="0"/>
              <a:t>banking</a:t>
            </a:r>
            <a:endParaRPr lang="fr-BE" baseline="0" dirty="0" smtClean="0"/>
          </a:p>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16</a:t>
            </a:fld>
            <a:endParaRPr lang="en-US"/>
          </a:p>
        </p:txBody>
      </p:sp>
    </p:spTree>
    <p:extLst>
      <p:ext uri="{BB962C8B-B14F-4D97-AF65-F5344CB8AC3E}">
        <p14:creationId xmlns:p14="http://schemas.microsoft.com/office/powerpoint/2010/main" val="1014010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17</a:t>
            </a:fld>
            <a:endParaRPr lang="en-US"/>
          </a:p>
        </p:txBody>
      </p:sp>
    </p:spTree>
    <p:extLst>
      <p:ext uri="{BB962C8B-B14F-4D97-AF65-F5344CB8AC3E}">
        <p14:creationId xmlns:p14="http://schemas.microsoft.com/office/powerpoint/2010/main" val="46809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18</a:t>
            </a:fld>
            <a:endParaRPr lang="en-US"/>
          </a:p>
        </p:txBody>
      </p:sp>
    </p:spTree>
    <p:extLst>
      <p:ext uri="{BB962C8B-B14F-4D97-AF65-F5344CB8AC3E}">
        <p14:creationId xmlns:p14="http://schemas.microsoft.com/office/powerpoint/2010/main" val="3364065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But</a:t>
            </a:r>
            <a:r>
              <a:rPr lang="fr-BE" baseline="0" dirty="0" smtClean="0"/>
              <a:t> </a:t>
            </a:r>
            <a:r>
              <a:rPr lang="fr-BE" baseline="0" dirty="0" err="1" smtClean="0"/>
              <a:t>Finally</a:t>
            </a:r>
            <a:r>
              <a:rPr lang="fr-BE" baseline="0" dirty="0" smtClean="0"/>
              <a:t>, are </a:t>
            </a:r>
            <a:r>
              <a:rPr lang="fr-BE" baseline="0" dirty="0" err="1" smtClean="0"/>
              <a:t>there</a:t>
            </a:r>
            <a:r>
              <a:rPr lang="fr-BE" baseline="0" dirty="0" smtClean="0"/>
              <a:t> double standards in ART.</a:t>
            </a:r>
          </a:p>
          <a:p>
            <a:r>
              <a:rPr lang="fr-BE" baseline="0" dirty="0" smtClean="0"/>
              <a:t>Double standards </a:t>
            </a:r>
            <a:r>
              <a:rPr lang="fr-BE" baseline="0" dirty="0" err="1" smtClean="0"/>
              <a:t>means</a:t>
            </a:r>
            <a:r>
              <a:rPr lang="fr-BE" baseline="0" dirty="0" smtClean="0"/>
              <a:t> …</a:t>
            </a:r>
            <a:endParaRPr lang="en-US" dirty="0" smtClean="0"/>
          </a:p>
          <a:p>
            <a:r>
              <a:rPr lang="en-US" sz="1200" b="0" i="0" kern="1200" dirty="0" smtClean="0">
                <a:solidFill>
                  <a:schemeClr val="tx1"/>
                </a:solidFill>
                <a:effectLst/>
                <a:latin typeface="+mn-lt"/>
                <a:ea typeface="+mn-ea"/>
                <a:cs typeface="+mn-cs"/>
              </a:rPr>
              <a:t>you must pay an additional 500 €</a:t>
            </a:r>
          </a:p>
          <a:p>
            <a:r>
              <a:rPr lang="en-US" sz="1200" b="0" i="0" kern="1200" dirty="0" smtClean="0">
                <a:solidFill>
                  <a:schemeClr val="tx1"/>
                </a:solidFill>
                <a:effectLst/>
                <a:latin typeface="+mn-lt"/>
                <a:ea typeface="+mn-ea"/>
                <a:cs typeface="+mn-cs"/>
              </a:rPr>
              <a:t>what I will call.</a:t>
            </a:r>
          </a:p>
          <a:p>
            <a:endParaRPr lang="en-US" sz="1200" b="0" i="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19</a:t>
            </a:fld>
            <a:endParaRPr lang="en-US"/>
          </a:p>
        </p:txBody>
      </p:sp>
    </p:spTree>
    <p:extLst>
      <p:ext uri="{BB962C8B-B14F-4D97-AF65-F5344CB8AC3E}">
        <p14:creationId xmlns:p14="http://schemas.microsoft.com/office/powerpoint/2010/main" val="1166062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But</a:t>
            </a:r>
            <a:r>
              <a:rPr lang="fr-BE" baseline="0" dirty="0" smtClean="0"/>
              <a:t> </a:t>
            </a:r>
            <a:r>
              <a:rPr lang="fr-BE" baseline="0" dirty="0" err="1" smtClean="0"/>
              <a:t>Finally</a:t>
            </a:r>
            <a:r>
              <a:rPr lang="fr-BE" baseline="0" dirty="0" smtClean="0"/>
              <a:t>, are </a:t>
            </a:r>
            <a:r>
              <a:rPr lang="fr-BE" baseline="0" dirty="0" err="1" smtClean="0"/>
              <a:t>there</a:t>
            </a:r>
            <a:r>
              <a:rPr lang="fr-BE" baseline="0" dirty="0" smtClean="0"/>
              <a:t> double standards in ART.</a:t>
            </a:r>
          </a:p>
          <a:p>
            <a:r>
              <a:rPr lang="fr-BE" baseline="0" dirty="0" smtClean="0"/>
              <a:t>Double standards </a:t>
            </a:r>
            <a:r>
              <a:rPr lang="fr-BE" baseline="0" dirty="0" err="1" smtClean="0"/>
              <a:t>means</a:t>
            </a:r>
            <a:r>
              <a:rPr lang="fr-BE" baseline="0" dirty="0" smtClean="0"/>
              <a:t> …</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20</a:t>
            </a:fld>
            <a:endParaRPr lang="en-US"/>
          </a:p>
        </p:txBody>
      </p:sp>
    </p:spTree>
    <p:extLst>
      <p:ext uri="{BB962C8B-B14F-4D97-AF65-F5344CB8AC3E}">
        <p14:creationId xmlns:p14="http://schemas.microsoft.com/office/powerpoint/2010/main" val="2587306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But</a:t>
            </a:r>
            <a:r>
              <a:rPr lang="fr-BE" baseline="0" dirty="0" smtClean="0"/>
              <a:t> </a:t>
            </a:r>
            <a:r>
              <a:rPr lang="fr-BE" baseline="0" dirty="0" err="1" smtClean="0"/>
              <a:t>Finally</a:t>
            </a:r>
            <a:r>
              <a:rPr lang="fr-BE" baseline="0" dirty="0" smtClean="0"/>
              <a:t>, are </a:t>
            </a:r>
            <a:r>
              <a:rPr lang="fr-BE" baseline="0" dirty="0" err="1" smtClean="0"/>
              <a:t>trhere</a:t>
            </a:r>
            <a:r>
              <a:rPr lang="fr-BE" baseline="0" dirty="0" smtClean="0"/>
              <a:t> double standards in ART.</a:t>
            </a:r>
          </a:p>
          <a:p>
            <a:r>
              <a:rPr lang="fr-BE" baseline="0" dirty="0" smtClean="0"/>
              <a:t>Double standards </a:t>
            </a:r>
            <a:r>
              <a:rPr lang="fr-BE" baseline="0" dirty="0" err="1" smtClean="0"/>
              <a:t>means</a:t>
            </a:r>
            <a:r>
              <a:rPr lang="fr-BE" baseline="0" dirty="0" smtClean="0"/>
              <a:t> …</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21</a:t>
            </a:fld>
            <a:endParaRPr lang="en-US"/>
          </a:p>
        </p:txBody>
      </p:sp>
    </p:spTree>
    <p:extLst>
      <p:ext uri="{BB962C8B-B14F-4D97-AF65-F5344CB8AC3E}">
        <p14:creationId xmlns:p14="http://schemas.microsoft.com/office/powerpoint/2010/main" val="3414404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why is it so different in the case of egg donation?</a:t>
            </a:r>
          </a:p>
          <a:p>
            <a:r>
              <a:rPr lang="en-US" sz="1200" b="0" i="0" kern="1200" dirty="0" smtClean="0">
                <a:solidFill>
                  <a:schemeClr val="tx1"/>
                </a:solidFill>
                <a:effectLst/>
                <a:latin typeface="+mn-lt"/>
                <a:ea typeface="+mn-ea"/>
                <a:cs typeface="+mn-cs"/>
              </a:rPr>
              <a:t>"forbidden" </a:t>
            </a:r>
            <a:r>
              <a:rPr lang="en-US" sz="1200" b="0" i="0" kern="1200" dirty="0" err="1" smtClean="0">
                <a:solidFill>
                  <a:schemeClr val="tx1"/>
                </a:solidFill>
                <a:effectLst/>
                <a:latin typeface="+mn-lt"/>
                <a:ea typeface="+mn-ea"/>
                <a:cs typeface="+mn-cs"/>
              </a:rPr>
              <a:t>ou</a:t>
            </a:r>
            <a:r>
              <a:rPr lang="en-US" sz="1200" b="0" i="0" kern="1200" dirty="0" smtClean="0">
                <a:solidFill>
                  <a:schemeClr val="tx1"/>
                </a:solidFill>
                <a:effectLst/>
                <a:latin typeface="+mn-lt"/>
                <a:ea typeface="+mn-ea"/>
                <a:cs typeface="+mn-cs"/>
              </a:rPr>
              <a:t> "prohibited“</a:t>
            </a:r>
          </a:p>
          <a:p>
            <a:r>
              <a:rPr lang="fr-BE" sz="1200" b="0" i="0" kern="1200" dirty="0" smtClean="0">
                <a:solidFill>
                  <a:schemeClr val="tx1"/>
                </a:solidFill>
                <a:effectLst/>
                <a:latin typeface="+mn-lt"/>
                <a:ea typeface="+mn-ea"/>
                <a:cs typeface="+mn-cs"/>
              </a:rPr>
              <a:t>Package </a:t>
            </a:r>
            <a:r>
              <a:rPr lang="fr-BE" sz="1200" b="0" i="0" kern="1200" dirty="0" err="1" smtClean="0">
                <a:solidFill>
                  <a:schemeClr val="tx1"/>
                </a:solidFill>
                <a:effectLst/>
                <a:latin typeface="+mn-lt"/>
                <a:ea typeface="+mn-ea"/>
                <a:cs typeface="+mn-cs"/>
              </a:rPr>
              <a:t>is</a:t>
            </a:r>
            <a:r>
              <a:rPr lang="fr-BE" sz="1200" b="0" i="0" kern="1200" dirty="0" smtClean="0">
                <a:solidFill>
                  <a:schemeClr val="tx1"/>
                </a:solidFill>
                <a:effectLst/>
                <a:latin typeface="+mn-lt"/>
                <a:ea typeface="+mn-ea"/>
                <a:cs typeface="+mn-cs"/>
              </a:rPr>
              <a:t> </a:t>
            </a:r>
            <a:r>
              <a:rPr lang="fr-BE" sz="1200" b="0" i="0" kern="1200" dirty="0" err="1" smtClean="0">
                <a:solidFill>
                  <a:schemeClr val="tx1"/>
                </a:solidFill>
                <a:effectLst/>
                <a:latin typeface="+mn-lt"/>
                <a:ea typeface="+mn-ea"/>
                <a:cs typeface="+mn-cs"/>
              </a:rPr>
              <a:t>only</a:t>
            </a:r>
            <a:r>
              <a:rPr lang="fr-BE" sz="1200" b="0" i="0" kern="1200" baseline="0" dirty="0" smtClean="0">
                <a:solidFill>
                  <a:schemeClr val="tx1"/>
                </a:solidFill>
                <a:effectLst/>
                <a:latin typeface="+mn-lt"/>
                <a:ea typeface="+mn-ea"/>
                <a:cs typeface="+mn-cs"/>
              </a:rPr>
              <a:t> usable for </a:t>
            </a:r>
            <a:r>
              <a:rPr lang="fr-BE" sz="1200" b="0" i="0" kern="1200" baseline="0" dirty="0" err="1" smtClean="0">
                <a:solidFill>
                  <a:schemeClr val="tx1"/>
                </a:solidFill>
                <a:effectLst/>
                <a:latin typeface="+mn-lt"/>
                <a:ea typeface="+mn-ea"/>
                <a:cs typeface="+mn-cs"/>
              </a:rPr>
              <a:t>usual</a:t>
            </a:r>
            <a:r>
              <a:rPr lang="fr-BE" sz="1200" b="0" i="0" kern="1200" baseline="0" dirty="0" smtClean="0">
                <a:solidFill>
                  <a:schemeClr val="tx1"/>
                </a:solidFill>
                <a:effectLst/>
                <a:latin typeface="+mn-lt"/>
                <a:ea typeface="+mn-ea"/>
                <a:cs typeface="+mn-cs"/>
              </a:rPr>
              <a:t> IVF</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22</a:t>
            </a:fld>
            <a:endParaRPr lang="en-US"/>
          </a:p>
        </p:txBody>
      </p:sp>
    </p:spTree>
    <p:extLst>
      <p:ext uri="{BB962C8B-B14F-4D97-AF65-F5344CB8AC3E}">
        <p14:creationId xmlns:p14="http://schemas.microsoft.com/office/powerpoint/2010/main" val="1104046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But</a:t>
            </a:r>
            <a:r>
              <a:rPr lang="fr-BE" baseline="0" dirty="0" smtClean="0"/>
              <a:t> </a:t>
            </a:r>
            <a:r>
              <a:rPr lang="fr-BE" baseline="0" dirty="0" err="1" smtClean="0"/>
              <a:t>Finally</a:t>
            </a:r>
            <a:r>
              <a:rPr lang="fr-BE" baseline="0" dirty="0" smtClean="0"/>
              <a:t>, are </a:t>
            </a:r>
            <a:r>
              <a:rPr lang="fr-BE" baseline="0" dirty="0" err="1" smtClean="0"/>
              <a:t>trhere</a:t>
            </a:r>
            <a:r>
              <a:rPr lang="fr-BE" baseline="0" dirty="0" smtClean="0"/>
              <a:t> double standards in ART.</a:t>
            </a:r>
          </a:p>
          <a:p>
            <a:r>
              <a:rPr lang="fr-BE" baseline="0" dirty="0" smtClean="0"/>
              <a:t>Double standards </a:t>
            </a:r>
            <a:r>
              <a:rPr lang="fr-BE" baseline="0" dirty="0" err="1" smtClean="0"/>
              <a:t>means</a:t>
            </a:r>
            <a:r>
              <a:rPr lang="fr-BE" baseline="0" dirty="0" smtClean="0"/>
              <a:t> …</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23</a:t>
            </a:fld>
            <a:endParaRPr lang="en-US"/>
          </a:p>
        </p:txBody>
      </p:sp>
    </p:spTree>
    <p:extLst>
      <p:ext uri="{BB962C8B-B14F-4D97-AF65-F5344CB8AC3E}">
        <p14:creationId xmlns:p14="http://schemas.microsoft.com/office/powerpoint/2010/main" val="928808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sz="1200" b="0" i="0" kern="1200" dirty="0" err="1" smtClean="0">
                <a:solidFill>
                  <a:schemeClr val="tx1"/>
                </a:solidFill>
                <a:effectLst/>
                <a:latin typeface="+mn-lt"/>
                <a:ea typeface="+mn-ea"/>
                <a:cs typeface="+mn-cs"/>
              </a:rPr>
              <a:t>What</a:t>
            </a:r>
            <a:r>
              <a:rPr lang="fr-BE" sz="1200" b="0" i="0" kern="1200" dirty="0" smtClean="0">
                <a:solidFill>
                  <a:schemeClr val="tx1"/>
                </a:solidFill>
                <a:effectLst/>
                <a:latin typeface="+mn-lt"/>
                <a:ea typeface="+mn-ea"/>
                <a:cs typeface="+mn-cs"/>
              </a:rPr>
              <a:t> I ‘</a:t>
            </a:r>
            <a:r>
              <a:rPr lang="fr-BE" sz="1200" b="0" i="0" kern="1200" dirty="0" err="1" smtClean="0">
                <a:solidFill>
                  <a:schemeClr val="tx1"/>
                </a:solidFill>
                <a:effectLst/>
                <a:latin typeface="+mn-lt"/>
                <a:ea typeface="+mn-ea"/>
                <a:cs typeface="+mn-cs"/>
              </a:rPr>
              <a:t>ll</a:t>
            </a:r>
            <a:r>
              <a:rPr lang="fr-BE" sz="1200" b="0" i="0" kern="1200" dirty="0" smtClean="0">
                <a:solidFill>
                  <a:schemeClr val="tx1"/>
                </a:solidFill>
                <a:effectLst/>
                <a:latin typeface="+mn-lt"/>
                <a:ea typeface="+mn-ea"/>
                <a:cs typeface="+mn-cs"/>
              </a:rPr>
              <a:t> </a:t>
            </a:r>
            <a:r>
              <a:rPr lang="fr-BE" sz="1200" b="0" i="0" kern="1200" dirty="0" err="1" smtClean="0">
                <a:solidFill>
                  <a:schemeClr val="tx1"/>
                </a:solidFill>
                <a:effectLst/>
                <a:latin typeface="+mn-lt"/>
                <a:ea typeface="+mn-ea"/>
                <a:cs typeface="+mn-cs"/>
              </a:rPr>
              <a:t>take</a:t>
            </a:r>
            <a:r>
              <a:rPr lang="fr-BE" sz="1200" b="0" i="0" kern="1200" dirty="0" smtClean="0">
                <a:solidFill>
                  <a:schemeClr val="tx1"/>
                </a:solidFill>
                <a:effectLst/>
                <a:latin typeface="+mn-lt"/>
                <a:ea typeface="+mn-ea"/>
                <a:cs typeface="+mn-cs"/>
              </a:rPr>
              <a:t> </a:t>
            </a:r>
            <a:r>
              <a:rPr lang="fr-BE" sz="1200" b="0" i="0" kern="1200" dirty="0" err="1" smtClean="0">
                <a:solidFill>
                  <a:schemeClr val="tx1"/>
                </a:solidFill>
                <a:effectLst/>
                <a:latin typeface="+mn-lt"/>
                <a:ea typeface="+mn-ea"/>
                <a:cs typeface="+mn-cs"/>
              </a:rPr>
              <a:t>intoo</a:t>
            </a:r>
            <a:r>
              <a:rPr lang="fr-BE" sz="1200" b="0" i="0" kern="1200" dirty="0" smtClean="0">
                <a:solidFill>
                  <a:schemeClr val="tx1"/>
                </a:solidFill>
                <a:effectLst/>
                <a:latin typeface="+mn-lt"/>
                <a:ea typeface="+mn-ea"/>
                <a:cs typeface="+mn-cs"/>
              </a:rPr>
              <a:t> </a:t>
            </a:r>
            <a:r>
              <a:rPr lang="fr-BE" sz="1200" b="0" i="0" kern="1200" dirty="0" err="1" smtClean="0">
                <a:solidFill>
                  <a:schemeClr val="tx1"/>
                </a:solidFill>
                <a:effectLst/>
                <a:latin typeface="+mn-lt"/>
                <a:ea typeface="+mn-ea"/>
                <a:cs typeface="+mn-cs"/>
              </a:rPr>
              <a:t>account</a:t>
            </a:r>
            <a:r>
              <a:rPr lang="fr-BE" sz="1200" b="0" i="0" kern="1200" dirty="0" smtClean="0">
                <a:solidFill>
                  <a:schemeClr val="tx1"/>
                </a:solidFill>
                <a:effectLst/>
                <a:latin typeface="+mn-lt"/>
                <a:ea typeface="+mn-ea"/>
                <a:cs typeface="+mn-cs"/>
              </a:rPr>
              <a:t> are </a:t>
            </a:r>
            <a:r>
              <a:rPr lang="en-US" sz="1200" b="0" i="0" kern="1200" dirty="0" smtClean="0">
                <a:solidFill>
                  <a:schemeClr val="tx1"/>
                </a:solidFill>
                <a:effectLst/>
                <a:latin typeface="+mn-lt"/>
                <a:ea typeface="+mn-ea"/>
                <a:cs typeface="+mn-cs"/>
              </a:rPr>
              <a:t>what we need for daily work, not the major basic equipment such as incubators, hoods, or microscopes</a:t>
            </a:r>
          </a:p>
          <a:p>
            <a:r>
              <a:rPr lang="en-US" sz="1200" b="0" i="0" kern="1200" dirty="0" smtClean="0">
                <a:solidFill>
                  <a:schemeClr val="tx1"/>
                </a:solidFill>
                <a:effectLst/>
                <a:latin typeface="+mn-lt"/>
                <a:ea typeface="+mn-ea"/>
                <a:cs typeface="+mn-cs"/>
              </a:rPr>
              <a:t>Which are not always necessary</a:t>
            </a:r>
            <a:r>
              <a:rPr lang="en-US" sz="1200" b="0" i="0" kern="1200" baseline="0" dirty="0" smtClean="0">
                <a:solidFill>
                  <a:schemeClr val="tx1"/>
                </a:solidFill>
                <a:effectLst/>
                <a:latin typeface="+mn-lt"/>
                <a:ea typeface="+mn-ea"/>
                <a:cs typeface="+mn-cs"/>
              </a:rPr>
              <a:t> or essential for quality work</a:t>
            </a:r>
            <a:r>
              <a:rPr lang="en-US" sz="1200" b="0" i="0" kern="1200" dirty="0" smtClean="0">
                <a:solidFill>
                  <a:schemeClr val="tx1"/>
                </a:solidFill>
                <a:effectLst/>
                <a:latin typeface="+mn-lt"/>
                <a:ea typeface="+mn-ea"/>
                <a:cs typeface="+mn-cs"/>
              </a:rPr>
              <a:t> but evidently a conditions our survival.</a:t>
            </a:r>
          </a:p>
          <a:p>
            <a:r>
              <a:rPr lang="en-US" sz="1200" b="0" i="0" kern="1200" dirty="0" smtClean="0">
                <a:solidFill>
                  <a:schemeClr val="tx1"/>
                </a:solidFill>
                <a:effectLst/>
                <a:latin typeface="+mn-lt"/>
                <a:ea typeface="+mn-ea"/>
                <a:cs typeface="+mn-cs"/>
              </a:rPr>
              <a:t>Are the </a:t>
            </a:r>
            <a:r>
              <a:rPr lang="en-US" sz="1200" b="0" i="0" kern="1200" dirty="0" err="1" smtClean="0">
                <a:solidFill>
                  <a:schemeClr val="tx1"/>
                </a:solidFill>
                <a:effectLst/>
                <a:latin typeface="+mn-lt"/>
                <a:ea typeface="+mn-ea"/>
                <a:cs typeface="+mn-cs"/>
              </a:rPr>
              <a:t>relationshop</a:t>
            </a:r>
            <a:r>
              <a:rPr lang="en-US" sz="1200" b="0" i="0" kern="1200" baseline="0" dirty="0" smtClean="0">
                <a:solidFill>
                  <a:schemeClr val="tx1"/>
                </a:solidFill>
                <a:effectLst/>
                <a:latin typeface="+mn-lt"/>
                <a:ea typeface="+mn-ea"/>
                <a:cs typeface="+mn-cs"/>
              </a:rPr>
              <a:t> or balance between these </a:t>
            </a:r>
            <a:r>
              <a:rPr lang="en-US" sz="1200" b="0" i="0" kern="1200" dirty="0" smtClean="0">
                <a:solidFill>
                  <a:schemeClr val="tx1"/>
                </a:solidFill>
                <a:effectLst/>
                <a:latin typeface="+mn-lt"/>
                <a:ea typeface="+mn-ea"/>
                <a:cs typeface="+mn-cs"/>
              </a:rPr>
              <a:t>expenses and revenues..</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24</a:t>
            </a:fld>
            <a:endParaRPr lang="en-US"/>
          </a:p>
        </p:txBody>
      </p:sp>
    </p:spTree>
    <p:extLst>
      <p:ext uri="{BB962C8B-B14F-4D97-AF65-F5344CB8AC3E}">
        <p14:creationId xmlns:p14="http://schemas.microsoft.com/office/powerpoint/2010/main" val="2009604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On </a:t>
            </a:r>
            <a:r>
              <a:rPr lang="fr-BE" dirty="0" err="1" smtClean="0"/>
              <a:t>what</a:t>
            </a:r>
            <a:r>
              <a:rPr lang="fr-BE" baseline="0" dirty="0" smtClean="0"/>
              <a:t> basis?</a:t>
            </a:r>
          </a:p>
          <a:p>
            <a:r>
              <a:rPr lang="en-US" sz="1200" b="0" i="0" kern="1200" dirty="0" smtClean="0">
                <a:solidFill>
                  <a:schemeClr val="tx1"/>
                </a:solidFill>
                <a:effectLst/>
                <a:latin typeface="+mn-lt"/>
                <a:ea typeface="+mn-ea"/>
                <a:cs typeface="+mn-cs"/>
              </a:rPr>
              <a:t>We have two sources of information, frequently cited and relevant</a:t>
            </a:r>
          </a:p>
          <a:p>
            <a:r>
              <a:rPr lang="fr-BE" sz="1200" b="0" i="0" kern="1200" dirty="0" smtClean="0">
                <a:solidFill>
                  <a:schemeClr val="tx1"/>
                </a:solidFill>
                <a:effectLst/>
                <a:latin typeface="+mn-lt"/>
                <a:ea typeface="+mn-ea"/>
                <a:cs typeface="+mn-cs"/>
              </a:rPr>
              <a:t>The </a:t>
            </a:r>
            <a:r>
              <a:rPr lang="fr-BE" sz="1200" b="0" i="0" kern="1200" dirty="0" err="1" smtClean="0">
                <a:solidFill>
                  <a:schemeClr val="tx1"/>
                </a:solidFill>
                <a:effectLst/>
                <a:latin typeface="+mn-lt"/>
                <a:ea typeface="+mn-ea"/>
                <a:cs typeface="+mn-cs"/>
              </a:rPr>
              <a:t>needs</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25</a:t>
            </a:fld>
            <a:endParaRPr lang="en-US"/>
          </a:p>
        </p:txBody>
      </p:sp>
    </p:spTree>
    <p:extLst>
      <p:ext uri="{BB962C8B-B14F-4D97-AF65-F5344CB8AC3E}">
        <p14:creationId xmlns:p14="http://schemas.microsoft.com/office/powerpoint/2010/main" val="37456917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err="1" smtClean="0"/>
              <a:t>Another</a:t>
            </a:r>
            <a:r>
              <a:rPr lang="fr-BE" dirty="0" smtClean="0"/>
              <a:t> </a:t>
            </a:r>
            <a:r>
              <a:rPr lang="fr-BE" dirty="0" err="1" smtClean="0"/>
              <a:t>study</a:t>
            </a:r>
            <a:r>
              <a:rPr lang="fr-BE" dirty="0" smtClean="0"/>
              <a:t>, </a:t>
            </a:r>
            <a:r>
              <a:rPr lang="en-US" sz="1200" b="0" i="0" kern="1200" dirty="0" err="1" smtClean="0">
                <a:solidFill>
                  <a:schemeClr val="tx1"/>
                </a:solidFill>
                <a:effectLst/>
                <a:latin typeface="+mn-lt"/>
                <a:ea typeface="+mn-ea"/>
                <a:cs typeface="+mn-cs"/>
              </a:rPr>
              <a:t>anldest</a:t>
            </a:r>
            <a:r>
              <a:rPr lang="en-US" sz="1200" b="0" i="0" kern="1200" dirty="0" smtClean="0">
                <a:solidFill>
                  <a:schemeClr val="tx1"/>
                </a:solidFill>
                <a:effectLst/>
                <a:latin typeface="+mn-lt"/>
                <a:ea typeface="+mn-ea"/>
                <a:cs typeface="+mn-cs"/>
              </a:rPr>
              <a:t> on by</a:t>
            </a:r>
            <a:r>
              <a:rPr lang="en-US" sz="1200" b="0" i="0" kern="1200" baseline="0" dirty="0" smtClean="0">
                <a:solidFill>
                  <a:schemeClr val="tx1"/>
                </a:solidFill>
                <a:effectLst/>
                <a:latin typeface="+mn-lt"/>
                <a:ea typeface="+mn-ea"/>
                <a:cs typeface="+mn-cs"/>
              </a:rPr>
              <a:t>  van </a:t>
            </a:r>
            <a:r>
              <a:rPr lang="en-US" sz="1200" b="0" i="0" kern="1200" baseline="0" dirty="0" err="1" smtClean="0">
                <a:solidFill>
                  <a:schemeClr val="tx1"/>
                </a:solidFill>
                <a:effectLst/>
                <a:latin typeface="+mn-lt"/>
                <a:ea typeface="+mn-ea"/>
                <a:cs typeface="+mn-cs"/>
              </a:rPr>
              <a:t>voorhis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but frequently cited</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27</a:t>
            </a:fld>
            <a:endParaRPr lang="en-US"/>
          </a:p>
        </p:txBody>
      </p:sp>
    </p:spTree>
    <p:extLst>
      <p:ext uri="{BB962C8B-B14F-4D97-AF65-F5344CB8AC3E}">
        <p14:creationId xmlns:p14="http://schemas.microsoft.com/office/powerpoint/2010/main" val="62846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A centre </a:t>
            </a:r>
            <a:r>
              <a:rPr lang="fr-BE" dirty="0" err="1" smtClean="0"/>
              <a:t>that</a:t>
            </a:r>
            <a:r>
              <a:rPr lang="fr-BE" dirty="0" smtClean="0"/>
              <a:t> </a:t>
            </a:r>
            <a:r>
              <a:rPr lang="fr-BE" dirty="0" err="1" smtClean="0"/>
              <a:t>perform</a:t>
            </a:r>
            <a:endParaRPr lang="fr-BE" dirty="0" smtClean="0"/>
          </a:p>
          <a:p>
            <a:r>
              <a:rPr lang="fr-BE" dirty="0" smtClean="0"/>
              <a:t>manager</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28</a:t>
            </a:fld>
            <a:endParaRPr lang="en-US"/>
          </a:p>
        </p:txBody>
      </p:sp>
    </p:spTree>
    <p:extLst>
      <p:ext uri="{BB962C8B-B14F-4D97-AF65-F5344CB8AC3E}">
        <p14:creationId xmlns:p14="http://schemas.microsoft.com/office/powerpoint/2010/main" val="1628016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To do the </a:t>
            </a:r>
            <a:r>
              <a:rPr lang="en-US" sz="1200" b="0" i="0" kern="1200" dirty="0" smtClean="0">
                <a:solidFill>
                  <a:schemeClr val="tx1"/>
                </a:solidFill>
                <a:effectLst/>
                <a:latin typeface="+mn-lt"/>
                <a:ea typeface="+mn-ea"/>
                <a:cs typeface="+mn-cs"/>
              </a:rPr>
              <a:t>A proportionality rule, rule of 3 for all material and media used in the</a:t>
            </a:r>
            <a:r>
              <a:rPr lang="en-US" sz="1200" b="0" i="0" kern="1200" baseline="0" dirty="0" smtClean="0">
                <a:solidFill>
                  <a:schemeClr val="tx1"/>
                </a:solidFill>
                <a:effectLst/>
                <a:latin typeface="+mn-lt"/>
                <a:ea typeface="+mn-ea"/>
                <a:cs typeface="+mn-cs"/>
              </a:rPr>
              <a:t> laboratory, and not take the bill receive from the company divided by number of IVF, to avoid to consider the waste </a:t>
            </a:r>
          </a:p>
          <a:p>
            <a:endParaRPr lang="fr-BE" sz="120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0" kern="1200" dirty="0" err="1" smtClean="0">
                <a:solidFill>
                  <a:schemeClr val="tx1"/>
                </a:solidFill>
                <a:effectLst/>
                <a:latin typeface="+mn-lt"/>
                <a:ea typeface="+mn-ea"/>
                <a:cs typeface="+mn-cs"/>
              </a:rPr>
              <a:t>What</a:t>
            </a:r>
            <a:r>
              <a:rPr lang="fr-BE" sz="1200" b="0" i="0" kern="1200" dirty="0" smtClean="0">
                <a:solidFill>
                  <a:schemeClr val="tx1"/>
                </a:solidFill>
                <a:effectLst/>
                <a:latin typeface="+mn-lt"/>
                <a:ea typeface="+mn-ea"/>
                <a:cs typeface="+mn-cs"/>
              </a:rPr>
              <a:t> I ‘</a:t>
            </a:r>
            <a:r>
              <a:rPr lang="fr-BE" sz="1200" b="0" i="0" kern="1200" dirty="0" err="1" smtClean="0">
                <a:solidFill>
                  <a:schemeClr val="tx1"/>
                </a:solidFill>
                <a:effectLst/>
                <a:latin typeface="+mn-lt"/>
                <a:ea typeface="+mn-ea"/>
                <a:cs typeface="+mn-cs"/>
              </a:rPr>
              <a:t>ll</a:t>
            </a:r>
            <a:r>
              <a:rPr lang="fr-BE" sz="1200" b="0" i="0" kern="1200" dirty="0" smtClean="0">
                <a:solidFill>
                  <a:schemeClr val="tx1"/>
                </a:solidFill>
                <a:effectLst/>
                <a:latin typeface="+mn-lt"/>
                <a:ea typeface="+mn-ea"/>
                <a:cs typeface="+mn-cs"/>
              </a:rPr>
              <a:t> </a:t>
            </a:r>
            <a:r>
              <a:rPr lang="fr-BE" sz="1200" b="0" i="0" kern="1200" dirty="0" err="1" smtClean="0">
                <a:solidFill>
                  <a:schemeClr val="tx1"/>
                </a:solidFill>
                <a:effectLst/>
                <a:latin typeface="+mn-lt"/>
                <a:ea typeface="+mn-ea"/>
                <a:cs typeface="+mn-cs"/>
              </a:rPr>
              <a:t>take</a:t>
            </a:r>
            <a:r>
              <a:rPr lang="fr-BE" sz="1200" b="0" i="0" kern="1200" dirty="0" smtClean="0">
                <a:solidFill>
                  <a:schemeClr val="tx1"/>
                </a:solidFill>
                <a:effectLst/>
                <a:latin typeface="+mn-lt"/>
                <a:ea typeface="+mn-ea"/>
                <a:cs typeface="+mn-cs"/>
              </a:rPr>
              <a:t> </a:t>
            </a:r>
            <a:r>
              <a:rPr lang="fr-BE" sz="1200" b="0" i="0" kern="1200" dirty="0" err="1" smtClean="0">
                <a:solidFill>
                  <a:schemeClr val="tx1"/>
                </a:solidFill>
                <a:effectLst/>
                <a:latin typeface="+mn-lt"/>
                <a:ea typeface="+mn-ea"/>
                <a:cs typeface="+mn-cs"/>
              </a:rPr>
              <a:t>intoo</a:t>
            </a:r>
            <a:r>
              <a:rPr lang="fr-BE" sz="1200" b="0" i="0" kern="1200" dirty="0" smtClean="0">
                <a:solidFill>
                  <a:schemeClr val="tx1"/>
                </a:solidFill>
                <a:effectLst/>
                <a:latin typeface="+mn-lt"/>
                <a:ea typeface="+mn-ea"/>
                <a:cs typeface="+mn-cs"/>
              </a:rPr>
              <a:t> </a:t>
            </a:r>
            <a:r>
              <a:rPr lang="fr-BE" sz="1200" b="0" i="0" kern="1200" dirty="0" err="1" smtClean="0">
                <a:solidFill>
                  <a:schemeClr val="tx1"/>
                </a:solidFill>
                <a:effectLst/>
                <a:latin typeface="+mn-lt"/>
                <a:ea typeface="+mn-ea"/>
                <a:cs typeface="+mn-cs"/>
              </a:rPr>
              <a:t>account</a:t>
            </a:r>
            <a:r>
              <a:rPr lang="fr-BE" sz="1200" b="0" i="0" kern="1200" dirty="0" smtClean="0">
                <a:solidFill>
                  <a:schemeClr val="tx1"/>
                </a:solidFill>
                <a:effectLst/>
                <a:latin typeface="+mn-lt"/>
                <a:ea typeface="+mn-ea"/>
                <a:cs typeface="+mn-cs"/>
              </a:rPr>
              <a:t> are </a:t>
            </a:r>
            <a:r>
              <a:rPr lang="en-US" sz="1200" b="0" i="0" kern="1200" dirty="0" smtClean="0">
                <a:solidFill>
                  <a:schemeClr val="tx1"/>
                </a:solidFill>
                <a:effectLst/>
                <a:latin typeface="+mn-lt"/>
                <a:ea typeface="+mn-ea"/>
                <a:cs typeface="+mn-cs"/>
              </a:rPr>
              <a:t>what we need for daily work, not the major basic equipment such as incubators, hoods, or microscopes</a:t>
            </a:r>
          </a:p>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29</a:t>
            </a:fld>
            <a:endParaRPr lang="en-US"/>
          </a:p>
        </p:txBody>
      </p:sp>
    </p:spTree>
    <p:extLst>
      <p:ext uri="{BB962C8B-B14F-4D97-AF65-F5344CB8AC3E}">
        <p14:creationId xmlns:p14="http://schemas.microsoft.com/office/powerpoint/2010/main" val="179688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30</a:t>
            </a:fld>
            <a:endParaRPr lang="en-US"/>
          </a:p>
        </p:txBody>
      </p:sp>
    </p:spTree>
    <p:extLst>
      <p:ext uri="{BB962C8B-B14F-4D97-AF65-F5344CB8AC3E}">
        <p14:creationId xmlns:p14="http://schemas.microsoft.com/office/powerpoint/2010/main" val="2851006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To </a:t>
            </a:r>
            <a:r>
              <a:rPr lang="fr-BE" dirty="0" err="1" smtClean="0"/>
              <a:t>to</a:t>
            </a:r>
            <a:r>
              <a:rPr lang="fr-BE" dirty="0" smtClean="0"/>
              <a:t> the </a:t>
            </a:r>
            <a:r>
              <a:rPr lang="en-US" sz="1200" b="0" i="0" kern="1200" dirty="0" smtClean="0">
                <a:solidFill>
                  <a:schemeClr val="tx1"/>
                </a:solidFill>
                <a:effectLst/>
                <a:latin typeface="+mn-lt"/>
                <a:ea typeface="+mn-ea"/>
                <a:cs typeface="+mn-cs"/>
              </a:rPr>
              <a:t>A proportionality rule, rule f 3 for all material and media used in the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laboraory</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31</a:t>
            </a:fld>
            <a:endParaRPr lang="en-US"/>
          </a:p>
        </p:txBody>
      </p:sp>
    </p:spTree>
    <p:extLst>
      <p:ext uri="{BB962C8B-B14F-4D97-AF65-F5344CB8AC3E}">
        <p14:creationId xmlns:p14="http://schemas.microsoft.com/office/powerpoint/2010/main" val="14385514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err="1" smtClean="0"/>
              <a:t>Together</a:t>
            </a:r>
            <a:r>
              <a:rPr lang="fr-BE" dirty="0" smtClean="0"/>
              <a:t> the </a:t>
            </a:r>
            <a:r>
              <a:rPr lang="fr-BE" dirty="0" err="1" smtClean="0"/>
              <a:t>price</a:t>
            </a:r>
            <a:r>
              <a:rPr lang="fr-BE" dirty="0" smtClean="0"/>
              <a:t> of </a:t>
            </a:r>
            <a:r>
              <a:rPr lang="fr-BE" dirty="0" err="1" smtClean="0"/>
              <a:t>human</a:t>
            </a:r>
            <a:r>
              <a:rPr lang="fr-BE" dirty="0" smtClean="0"/>
              <a:t> ressources and consumables: </a:t>
            </a:r>
          </a:p>
          <a:p>
            <a:r>
              <a:rPr lang="fr-BE" dirty="0" smtClean="0"/>
              <a:t>More or </a:t>
            </a:r>
            <a:r>
              <a:rPr lang="fr-BE" dirty="0" err="1" smtClean="0"/>
              <a:t>less</a:t>
            </a:r>
            <a:r>
              <a:rPr lang="fr-BE" dirty="0" smtClean="0"/>
              <a:t> the </a:t>
            </a:r>
            <a:r>
              <a:rPr lang="fr-BE" dirty="0" err="1" smtClean="0"/>
              <a:t>same</a:t>
            </a:r>
            <a:r>
              <a:rPr lang="fr-BE" dirty="0" smtClean="0"/>
              <a:t> </a:t>
            </a:r>
            <a:r>
              <a:rPr lang="fr-BE" dirty="0" err="1" smtClean="0"/>
              <a:t>nimbre</a:t>
            </a:r>
            <a:r>
              <a:rPr lang="fr-BE" dirty="0" smtClean="0"/>
              <a:t> of IUI</a:t>
            </a:r>
          </a:p>
          <a:p>
            <a:r>
              <a:rPr lang="fr-BE" dirty="0" smtClean="0"/>
              <a:t>The distribution</a:t>
            </a:r>
            <a:r>
              <a:rPr lang="fr-BE" baseline="0" dirty="0" smtClean="0"/>
              <a:t> </a:t>
            </a:r>
            <a:r>
              <a:rPr lang="fr-BE" baseline="0" dirty="0" err="1" smtClean="0"/>
              <a:t>between</a:t>
            </a:r>
            <a:r>
              <a:rPr lang="fr-BE" baseline="0" dirty="0" smtClean="0"/>
              <a:t> IVF and ICSI</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32</a:t>
            </a:fld>
            <a:endParaRPr lang="en-US"/>
          </a:p>
        </p:txBody>
      </p:sp>
    </p:spTree>
    <p:extLst>
      <p:ext uri="{BB962C8B-B14F-4D97-AF65-F5344CB8AC3E}">
        <p14:creationId xmlns:p14="http://schemas.microsoft.com/office/powerpoint/2010/main" val="1210605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different prices were provided to me from various sources, including quality managers from laboratories dealing with human body materials; I received a </a:t>
            </a:r>
            <a:r>
              <a:rPr lang="en-US" sz="1200" b="0" i="0" kern="1200" dirty="0" err="1"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 price range, and I took the average</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33</a:t>
            </a:fld>
            <a:endParaRPr lang="en-US"/>
          </a:p>
        </p:txBody>
      </p:sp>
    </p:spTree>
    <p:extLst>
      <p:ext uri="{BB962C8B-B14F-4D97-AF65-F5344CB8AC3E}">
        <p14:creationId xmlns:p14="http://schemas.microsoft.com/office/powerpoint/2010/main" val="26227733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remaining amount </a:t>
            </a:r>
            <a:endParaRPr lang="fr-BE" sz="1200" dirty="0" smtClean="0"/>
          </a:p>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34</a:t>
            </a:fld>
            <a:endParaRPr lang="en-US"/>
          </a:p>
        </p:txBody>
      </p:sp>
    </p:spTree>
    <p:extLst>
      <p:ext uri="{BB962C8B-B14F-4D97-AF65-F5344CB8AC3E}">
        <p14:creationId xmlns:p14="http://schemas.microsoft.com/office/powerpoint/2010/main" val="3620875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To </a:t>
            </a:r>
            <a:r>
              <a:rPr lang="fr-BE" dirty="0" err="1" smtClean="0"/>
              <a:t>function</a:t>
            </a:r>
            <a:r>
              <a:rPr lang="fr-BE" dirty="0" smtClean="0"/>
              <a:t>,</a:t>
            </a:r>
            <a:r>
              <a:rPr lang="fr-BE" baseline="0" dirty="0" smtClean="0"/>
              <a:t> the </a:t>
            </a:r>
            <a:r>
              <a:rPr lang="en-US" sz="1200" b="0" i="0" kern="1200" dirty="0" smtClean="0">
                <a:solidFill>
                  <a:schemeClr val="tx1"/>
                </a:solidFill>
                <a:effectLst/>
                <a:latin typeface="+mn-lt"/>
                <a:ea typeface="+mn-ea"/>
                <a:cs typeface="+mn-cs"/>
              </a:rPr>
              <a:t>balance seems to be achieved, find 15000 € seems </a:t>
            </a:r>
            <a:r>
              <a:rPr lang="en-US" sz="1200" b="0" i="0" kern="1200" dirty="0" err="1" smtClean="0">
                <a:solidFill>
                  <a:schemeClr val="tx1"/>
                </a:solidFill>
                <a:effectLst/>
                <a:latin typeface="+mn-lt"/>
                <a:ea typeface="+mn-ea"/>
                <a:cs typeface="+mn-cs"/>
              </a:rPr>
              <a:t>faisible</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35</a:t>
            </a:fld>
            <a:endParaRPr lang="en-US"/>
          </a:p>
        </p:txBody>
      </p:sp>
    </p:spTree>
    <p:extLst>
      <p:ext uri="{BB962C8B-B14F-4D97-AF65-F5344CB8AC3E}">
        <p14:creationId xmlns:p14="http://schemas.microsoft.com/office/powerpoint/2010/main" val="4595787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I did not take into account the investment and depreciation of heavy equipment, the cost of space, and energy</a:t>
            </a:r>
          </a:p>
          <a:p>
            <a:endParaRPr lang="fr-BE" sz="1200" b="0" i="0" kern="1200" dirty="0" smtClean="0">
              <a:solidFill>
                <a:schemeClr val="tx1"/>
              </a:solidFill>
              <a:effectLst/>
              <a:latin typeface="+mn-lt"/>
              <a:ea typeface="+mn-ea"/>
              <a:cs typeface="+mn-cs"/>
            </a:endParaRPr>
          </a:p>
          <a:p>
            <a:r>
              <a:rPr lang="fr-BE" sz="1200" b="0" i="0" kern="1200" dirty="0" smtClean="0">
                <a:solidFill>
                  <a:schemeClr val="tx1"/>
                </a:solidFill>
                <a:effectLst/>
                <a:latin typeface="+mn-lt"/>
                <a:ea typeface="+mn-ea"/>
                <a:cs typeface="+mn-cs"/>
              </a:rPr>
              <a:t>The </a:t>
            </a:r>
            <a:r>
              <a:rPr lang="fr-BE" sz="1200" b="0" i="0" kern="1200" dirty="0" err="1" smtClean="0">
                <a:solidFill>
                  <a:schemeClr val="tx1"/>
                </a:solidFill>
                <a:effectLst/>
                <a:latin typeface="+mn-lt"/>
                <a:ea typeface="+mn-ea"/>
                <a:cs typeface="+mn-cs"/>
              </a:rPr>
              <a:t>deficit</a:t>
            </a:r>
            <a:r>
              <a:rPr lang="fr-BE" sz="1200" b="0" i="0" kern="1200" dirty="0" smtClean="0">
                <a:solidFill>
                  <a:schemeClr val="tx1"/>
                </a:solidFill>
                <a:effectLst/>
                <a:latin typeface="+mn-lt"/>
                <a:ea typeface="+mn-ea"/>
                <a:cs typeface="+mn-cs"/>
              </a:rPr>
              <a:t> </a:t>
            </a:r>
            <a:r>
              <a:rPr lang="fr-BE" sz="1200" b="1" i="0" kern="1200" dirty="0" smtClean="0">
                <a:solidFill>
                  <a:schemeClr val="tx1"/>
                </a:solidFill>
                <a:effectLst/>
                <a:latin typeface="+mn-lt"/>
                <a:ea typeface="+mn-ea"/>
                <a:cs typeface="+mn-cs"/>
              </a:rPr>
              <a:t>or</a:t>
            </a:r>
            <a:r>
              <a:rPr lang="fr-BE" sz="1200" b="0" i="0" kern="1200" baseline="0" dirty="0" smtClean="0">
                <a:solidFill>
                  <a:schemeClr val="tx1"/>
                </a:solidFill>
                <a:effectLst/>
                <a:latin typeface="+mn-lt"/>
                <a:ea typeface="+mn-ea"/>
                <a:cs typeface="+mn-cs"/>
              </a:rPr>
              <a:t> </a:t>
            </a:r>
            <a:r>
              <a:rPr lang="en-US" sz="1200" b="0" i="0" kern="1200" baseline="0" dirty="0" smtClean="0">
                <a:solidFill>
                  <a:schemeClr val="tx1"/>
                </a:solidFill>
                <a:effectLst/>
                <a:latin typeface="+mn-lt"/>
                <a:ea typeface="+mn-ea"/>
                <a:cs typeface="+mn-cs"/>
              </a:rPr>
              <a:t>w</a:t>
            </a:r>
            <a:r>
              <a:rPr lang="en-US" sz="1200" b="0" i="0" kern="1200" dirty="0" smtClean="0">
                <a:solidFill>
                  <a:schemeClr val="tx1"/>
                </a:solidFill>
                <a:effectLst/>
                <a:latin typeface="+mn-lt"/>
                <a:ea typeface="+mn-ea"/>
                <a:cs typeface="+mn-cs"/>
              </a:rPr>
              <a:t>hat the hospital is willing to invest in order to have its own</a:t>
            </a:r>
            <a:r>
              <a:rPr lang="en-US" sz="1200" b="0" i="0" kern="1200" baseline="0" dirty="0" smtClean="0">
                <a:solidFill>
                  <a:schemeClr val="tx1"/>
                </a:solidFill>
                <a:effectLst/>
                <a:latin typeface="+mn-lt"/>
                <a:ea typeface="+mn-ea"/>
                <a:cs typeface="+mn-cs"/>
              </a:rPr>
              <a:t> ART </a:t>
            </a:r>
            <a:r>
              <a:rPr lang="en-US" sz="1200" b="0" i="0" kern="1200" dirty="0" smtClean="0">
                <a:solidFill>
                  <a:schemeClr val="tx1"/>
                </a:solidFill>
                <a:effectLst/>
                <a:latin typeface="+mn-lt"/>
                <a:ea typeface="+mn-ea"/>
                <a:cs typeface="+mn-cs"/>
              </a:rPr>
              <a:t>center</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36</a:t>
            </a:fld>
            <a:endParaRPr lang="en-US"/>
          </a:p>
        </p:txBody>
      </p:sp>
    </p:spTree>
    <p:extLst>
      <p:ext uri="{BB962C8B-B14F-4D97-AF65-F5344CB8AC3E}">
        <p14:creationId xmlns:p14="http://schemas.microsoft.com/office/powerpoint/2010/main" val="16638008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err="1" smtClean="0"/>
              <a:t>Lowest</a:t>
            </a:r>
            <a:r>
              <a:rPr lang="fr-BE" baseline="0" dirty="0" smtClean="0"/>
              <a:t> approximation</a:t>
            </a:r>
          </a:p>
          <a:p>
            <a:r>
              <a:rPr lang="fr-BE" baseline="0" dirty="0" err="1" smtClean="0"/>
              <a:t>Belgium</a:t>
            </a:r>
            <a:r>
              <a:rPr lang="fr-BE" baseline="0" dirty="0" smtClean="0"/>
              <a:t> </a:t>
            </a:r>
            <a:r>
              <a:rPr lang="en-US" sz="1200" b="0" i="0" kern="1200" dirty="0" smtClean="0">
                <a:solidFill>
                  <a:schemeClr val="tx1"/>
                </a:solidFill>
                <a:effectLst/>
                <a:latin typeface="+mn-lt"/>
                <a:ea typeface="+mn-ea"/>
                <a:cs typeface="+mn-cs"/>
              </a:rPr>
              <a:t>do not make an exception</a:t>
            </a:r>
          </a:p>
          <a:p>
            <a:r>
              <a:rPr lang="fr-BE" sz="1200" b="0" i="0" kern="1200" dirty="0" err="1" smtClean="0">
                <a:solidFill>
                  <a:schemeClr val="tx1"/>
                </a:solidFill>
                <a:effectLst/>
                <a:latin typeface="+mn-lt"/>
                <a:ea typeface="+mn-ea"/>
                <a:cs typeface="+mn-cs"/>
              </a:rPr>
              <a:t>Ten</a:t>
            </a:r>
            <a:r>
              <a:rPr lang="fr-BE" sz="1200" b="0" i="0" kern="1200" dirty="0" smtClean="0">
                <a:solidFill>
                  <a:schemeClr val="tx1"/>
                </a:solidFill>
                <a:effectLst/>
                <a:latin typeface="+mn-lt"/>
                <a:ea typeface="+mn-ea"/>
                <a:cs typeface="+mn-cs"/>
              </a:rPr>
              <a:t> times </a:t>
            </a:r>
            <a:r>
              <a:rPr lang="fr-BE" sz="1200" b="0" i="0" kern="1200" dirty="0" err="1" smtClean="0">
                <a:solidFill>
                  <a:schemeClr val="tx1"/>
                </a:solidFill>
                <a:effectLst/>
                <a:latin typeface="+mn-lt"/>
                <a:ea typeface="+mn-ea"/>
                <a:cs typeface="+mn-cs"/>
              </a:rPr>
              <a:t>higher</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37</a:t>
            </a:fld>
            <a:endParaRPr lang="en-US"/>
          </a:p>
        </p:txBody>
      </p:sp>
    </p:spTree>
    <p:extLst>
      <p:ext uri="{BB962C8B-B14F-4D97-AF65-F5344CB8AC3E}">
        <p14:creationId xmlns:p14="http://schemas.microsoft.com/office/powerpoint/2010/main" val="11690636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38</a:t>
            </a:fld>
            <a:endParaRPr lang="en-US"/>
          </a:p>
        </p:txBody>
      </p:sp>
    </p:spTree>
    <p:extLst>
      <p:ext uri="{BB962C8B-B14F-4D97-AF65-F5344CB8AC3E}">
        <p14:creationId xmlns:p14="http://schemas.microsoft.com/office/powerpoint/2010/main" val="4808860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whatever the cost in a capitalist society</a:t>
            </a:r>
            <a:r>
              <a:rPr lang="en-US" sz="1200" b="0" i="0" kern="1200" baseline="0" dirty="0" smtClean="0">
                <a:solidFill>
                  <a:schemeClr val="tx1"/>
                </a:solidFill>
                <a:effectLst/>
                <a:latin typeface="+mn-lt"/>
                <a:ea typeface="+mn-ea"/>
                <a:cs typeface="+mn-cs"/>
              </a:rPr>
              <a:t> one birth is always positive</a:t>
            </a:r>
          </a:p>
          <a:p>
            <a:endParaRPr lang="fr-BE" sz="1200" b="0" i="0" kern="1200" baseline="0" dirty="0" smtClean="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39</a:t>
            </a:fld>
            <a:endParaRPr lang="en-US"/>
          </a:p>
        </p:txBody>
      </p:sp>
    </p:spTree>
    <p:extLst>
      <p:ext uri="{BB962C8B-B14F-4D97-AF65-F5344CB8AC3E}">
        <p14:creationId xmlns:p14="http://schemas.microsoft.com/office/powerpoint/2010/main" val="16525618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By promoting births through our profession, we have a bad CO2 impact, which is costly for our society. It appears that the activity of Walloon centers in this regard is to be promoted…LOL</a:t>
            </a:r>
          </a:p>
          <a:p>
            <a:r>
              <a:rPr lang="en-US" sz="1200" b="0" i="0" kern="1200" dirty="0" smtClean="0">
                <a:solidFill>
                  <a:schemeClr val="tx1"/>
                </a:solidFill>
                <a:effectLst/>
                <a:latin typeface="+mn-lt"/>
                <a:ea typeface="+mn-ea"/>
                <a:cs typeface="+mn-cs"/>
              </a:rPr>
              <a:t>What kind of people are born after IVF? If it a generation of activist</a:t>
            </a:r>
            <a:r>
              <a:rPr lang="en-US" sz="1200" b="0" i="0" kern="1200" baseline="0" dirty="0" smtClean="0">
                <a:solidFill>
                  <a:schemeClr val="tx1"/>
                </a:solidFill>
                <a:effectLst/>
                <a:latin typeface="+mn-lt"/>
                <a:ea typeface="+mn-ea"/>
                <a:cs typeface="+mn-cs"/>
              </a:rPr>
              <a:t> like than we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But it is obviously not so  simplistic because if we promote the birth of a generation of activists, then we will be contributors to a better world</a:t>
            </a:r>
          </a:p>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40</a:t>
            </a:fld>
            <a:endParaRPr lang="en-US"/>
          </a:p>
        </p:txBody>
      </p:sp>
    </p:spTree>
    <p:extLst>
      <p:ext uri="{BB962C8B-B14F-4D97-AF65-F5344CB8AC3E}">
        <p14:creationId xmlns:p14="http://schemas.microsoft.com/office/powerpoint/2010/main" val="10514565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I am aware that this presentation is truly boring in a scientific meeting, but I hope that these calculations can be </a:t>
            </a:r>
            <a:r>
              <a:rPr lang="en-US" sz="1200" b="0" i="0" kern="1200" dirty="0" err="1" smtClean="0">
                <a:solidFill>
                  <a:schemeClr val="tx1"/>
                </a:solidFill>
                <a:effectLst/>
                <a:latin typeface="+mn-lt"/>
                <a:ea typeface="+mn-ea"/>
                <a:cs typeface="+mn-cs"/>
              </a:rPr>
              <a:t>usefull</a:t>
            </a:r>
            <a:r>
              <a:rPr lang="en-US" sz="1200" b="0" i="0" kern="1200" dirty="0" smtClean="0">
                <a:solidFill>
                  <a:schemeClr val="tx1"/>
                </a:solidFill>
                <a:effectLst/>
                <a:latin typeface="+mn-lt"/>
                <a:ea typeface="+mn-ea"/>
                <a:cs typeface="+mn-cs"/>
              </a:rPr>
              <a:t> to advocate for an improvement, an upgrade of the reimbursements from our</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government. This is important that hospitals stop losing money every day because they are involved in addressing a real public health issue, as you know, affecting one in six couples. And this issue is only likely to worsen in the context of water pollution, which is currently making headlines."</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42</a:t>
            </a:fld>
            <a:endParaRPr lang="en-US"/>
          </a:p>
        </p:txBody>
      </p:sp>
    </p:spTree>
    <p:extLst>
      <p:ext uri="{BB962C8B-B14F-4D97-AF65-F5344CB8AC3E}">
        <p14:creationId xmlns:p14="http://schemas.microsoft.com/office/powerpoint/2010/main" val="31068816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smtClean="0"/>
              <a:t>But</a:t>
            </a:r>
            <a:r>
              <a:rPr lang="fr-BE" baseline="0" dirty="0" smtClean="0"/>
              <a:t> </a:t>
            </a:r>
            <a:r>
              <a:rPr lang="fr-BE" baseline="0" dirty="0" err="1" smtClean="0"/>
              <a:t>Finally</a:t>
            </a:r>
            <a:r>
              <a:rPr lang="fr-BE" baseline="0" dirty="0" smtClean="0"/>
              <a:t>, are </a:t>
            </a:r>
            <a:r>
              <a:rPr lang="fr-BE" baseline="0" dirty="0" err="1" smtClean="0"/>
              <a:t>trhere</a:t>
            </a:r>
            <a:r>
              <a:rPr lang="fr-BE" baseline="0" dirty="0" smtClean="0"/>
              <a:t> double standards in ART.</a:t>
            </a:r>
          </a:p>
          <a:p>
            <a:r>
              <a:rPr lang="fr-BE" baseline="0" dirty="0" smtClean="0"/>
              <a:t>Double standards </a:t>
            </a:r>
            <a:r>
              <a:rPr lang="fr-BE" baseline="0" dirty="0" err="1" smtClean="0"/>
              <a:t>means</a:t>
            </a:r>
            <a:r>
              <a:rPr lang="fr-BE" baseline="0" dirty="0" smtClean="0"/>
              <a:t> …</a:t>
            </a:r>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45</a:t>
            </a:fld>
            <a:endParaRPr lang="en-US"/>
          </a:p>
        </p:txBody>
      </p:sp>
    </p:spTree>
    <p:extLst>
      <p:ext uri="{BB962C8B-B14F-4D97-AF65-F5344CB8AC3E}">
        <p14:creationId xmlns:p14="http://schemas.microsoft.com/office/powerpoint/2010/main" val="6538532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9AD5989F-E1B9-454C-A853-5987E4923E12}" type="slidenum">
              <a:rPr lang="en-US" smtClean="0"/>
              <a:t>46</a:t>
            </a:fld>
            <a:endParaRPr lang="en-US"/>
          </a:p>
        </p:txBody>
      </p:sp>
    </p:spTree>
    <p:extLst>
      <p:ext uri="{BB962C8B-B14F-4D97-AF65-F5344CB8AC3E}">
        <p14:creationId xmlns:p14="http://schemas.microsoft.com/office/powerpoint/2010/main" val="38450893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 y="0"/>
            <a:ext cx="9133585" cy="6858000"/>
          </a:xfrm>
          <a:prstGeom prst="rect">
            <a:avLst/>
          </a:prstGeom>
        </p:spPr>
      </p:pic>
    </p:spTree>
    <p:extLst>
      <p:ext uri="{BB962C8B-B14F-4D97-AF65-F5344CB8AC3E}">
        <p14:creationId xmlns:p14="http://schemas.microsoft.com/office/powerpoint/2010/main" val="3928241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 y="0"/>
            <a:ext cx="9133585" cy="6858000"/>
          </a:xfrm>
          <a:prstGeom prst="rect">
            <a:avLst/>
          </a:prstGeom>
        </p:spPr>
      </p:pic>
    </p:spTree>
    <p:extLst>
      <p:ext uri="{BB962C8B-B14F-4D97-AF65-F5344CB8AC3E}">
        <p14:creationId xmlns:p14="http://schemas.microsoft.com/office/powerpoint/2010/main" val="10434181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 y="0"/>
            <a:ext cx="9133585" cy="6858000"/>
          </a:xfrm>
          <a:prstGeom prst="rect">
            <a:avLst/>
          </a:prstGeom>
        </p:spPr>
      </p:pic>
    </p:spTree>
    <p:extLst>
      <p:ext uri="{BB962C8B-B14F-4D97-AF65-F5344CB8AC3E}">
        <p14:creationId xmlns:p14="http://schemas.microsoft.com/office/powerpoint/2010/main" val="402650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 y="0"/>
            <a:ext cx="9133585" cy="6858000"/>
          </a:xfrm>
          <a:prstGeom prst="rect">
            <a:avLst/>
          </a:prstGeom>
        </p:spPr>
      </p:pic>
    </p:spTree>
    <p:extLst>
      <p:ext uri="{BB962C8B-B14F-4D97-AF65-F5344CB8AC3E}">
        <p14:creationId xmlns:p14="http://schemas.microsoft.com/office/powerpoint/2010/main" val="1624201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 y="0"/>
            <a:ext cx="9133585" cy="6858000"/>
          </a:xfrm>
          <a:prstGeom prst="rect">
            <a:avLst/>
          </a:prstGeom>
        </p:spPr>
      </p:pic>
    </p:spTree>
    <p:extLst>
      <p:ext uri="{BB962C8B-B14F-4D97-AF65-F5344CB8AC3E}">
        <p14:creationId xmlns:p14="http://schemas.microsoft.com/office/powerpoint/2010/main" val="15795241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re et contenu">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 y="0"/>
            <a:ext cx="9133585" cy="6858000"/>
          </a:xfrm>
          <a:prstGeom prst="rect">
            <a:avLst/>
          </a:prstGeom>
        </p:spPr>
      </p:pic>
    </p:spTree>
    <p:extLst>
      <p:ext uri="{BB962C8B-B14F-4D97-AF65-F5344CB8AC3E}">
        <p14:creationId xmlns:p14="http://schemas.microsoft.com/office/powerpoint/2010/main" val="125679977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re et contenu">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 y="0"/>
            <a:ext cx="9133585" cy="6858000"/>
          </a:xfrm>
          <a:prstGeom prst="rect">
            <a:avLst/>
          </a:prstGeom>
        </p:spPr>
      </p:pic>
    </p:spTree>
    <p:extLst>
      <p:ext uri="{BB962C8B-B14F-4D97-AF65-F5344CB8AC3E}">
        <p14:creationId xmlns:p14="http://schemas.microsoft.com/office/powerpoint/2010/main" val="32500264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 y="0"/>
            <a:ext cx="9133585" cy="6858000"/>
          </a:xfrm>
          <a:prstGeom prst="rect">
            <a:avLst/>
          </a:prstGeom>
        </p:spPr>
      </p:pic>
    </p:spTree>
    <p:extLst>
      <p:ext uri="{BB962C8B-B14F-4D97-AF65-F5344CB8AC3E}">
        <p14:creationId xmlns:p14="http://schemas.microsoft.com/office/powerpoint/2010/main" val="64520921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 y="0"/>
            <a:ext cx="9133585" cy="6858000"/>
          </a:xfrm>
          <a:prstGeom prst="rect">
            <a:avLst/>
          </a:prstGeom>
        </p:spPr>
      </p:pic>
    </p:spTree>
    <p:extLst>
      <p:ext uri="{BB962C8B-B14F-4D97-AF65-F5344CB8AC3E}">
        <p14:creationId xmlns:p14="http://schemas.microsoft.com/office/powerpoint/2010/main" val="4058953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exte">
    <p:spTree>
      <p:nvGrpSpPr>
        <p:cNvPr id="1" name=""/>
        <p:cNvGrpSpPr/>
        <p:nvPr/>
      </p:nvGrpSpPr>
      <p:grpSpPr>
        <a:xfrm>
          <a:off x="0" y="0"/>
          <a:ext cx="0" cy="0"/>
          <a:chOff x="0" y="0"/>
          <a:chExt cx="0" cy="0"/>
        </a:xfrm>
      </p:grpSpPr>
      <p:sp>
        <p:nvSpPr>
          <p:cNvPr id="7" name="Espace réservé du contenu 6"/>
          <p:cNvSpPr>
            <a:spLocks noGrp="1"/>
          </p:cNvSpPr>
          <p:nvPr>
            <p:ph sz="quarter" idx="11"/>
          </p:nvPr>
        </p:nvSpPr>
        <p:spPr>
          <a:xfrm>
            <a:off x="457200" y="1557338"/>
            <a:ext cx="8229600" cy="4472401"/>
          </a:xfrm>
          <a:prstGeom prst="rect">
            <a:avLst/>
          </a:prstGeom>
        </p:spPr>
        <p:txBody>
          <a:bodyPr/>
          <a:lstStyle>
            <a:lvl1pPr marL="342900" indent="-342900">
              <a:buFont typeface="Wingdings" charset="2"/>
              <a:buChar char="§"/>
              <a:defRPr>
                <a:solidFill>
                  <a:srgbClr val="8B347B"/>
                </a:solidFill>
              </a:defRPr>
            </a:lvl1pPr>
            <a:lvl2pPr marL="627063" indent="-269875">
              <a:buFont typeface="Wingdings" charset="2"/>
              <a:buChar char="§"/>
              <a:defRPr sz="2400">
                <a:solidFill>
                  <a:srgbClr val="805D6E"/>
                </a:solidFill>
              </a:defRPr>
            </a:lvl2pPr>
            <a:lvl3pPr marL="985838" indent="-269875">
              <a:buFont typeface="Wingdings" charset="2"/>
              <a:buChar char="§"/>
              <a:defRPr sz="1800">
                <a:solidFill>
                  <a:srgbClr val="C89FB6"/>
                </a:solidFill>
              </a:defRPr>
            </a:lvl3pPr>
            <a:lvl4pPr marL="1343025" indent="-174625">
              <a:buFont typeface="Arial"/>
              <a:buChar char="•"/>
              <a:defRPr sz="1600" i="1">
                <a:solidFill>
                  <a:srgbClr val="805D6E"/>
                </a:solidFill>
              </a:defRPr>
            </a:lvl4pPr>
            <a:lvl5pPr marL="1795463" indent="-182563">
              <a:buFont typeface="Arial"/>
              <a:buChar char="•"/>
              <a:defRPr sz="1600" i="1">
                <a:solidFill>
                  <a:srgbClr val="C89FB6"/>
                </a:solidFill>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8" name="Espace réservé du contenu 7"/>
          <p:cNvSpPr>
            <a:spLocks noGrp="1"/>
          </p:cNvSpPr>
          <p:nvPr>
            <p:ph sz="quarter" idx="13" hasCustomPrompt="1"/>
          </p:nvPr>
        </p:nvSpPr>
        <p:spPr>
          <a:xfrm>
            <a:off x="457200" y="290264"/>
            <a:ext cx="8229600" cy="873180"/>
          </a:xfrm>
          <a:prstGeom prst="rect">
            <a:avLst/>
          </a:prstGeom>
        </p:spPr>
        <p:txBody>
          <a:bodyPr vert="horz"/>
          <a:lstStyle>
            <a:lvl1pPr marL="0" indent="0" algn="l">
              <a:buNone/>
              <a:defRPr sz="4400" i="1" baseline="0">
                <a:solidFill>
                  <a:srgbClr val="9F6F7F"/>
                </a:solidFill>
                <a:latin typeface="Georgia"/>
                <a:cs typeface="Georgia"/>
              </a:defRPr>
            </a:lvl1pPr>
          </a:lstStyle>
          <a:p>
            <a:pPr lvl="0"/>
            <a:r>
              <a:rPr lang="fr-FR" dirty="0" smtClean="0"/>
              <a:t>Cliquez et modifiez le titre</a:t>
            </a:r>
          </a:p>
        </p:txBody>
      </p:sp>
      <p:sp>
        <p:nvSpPr>
          <p:cNvPr id="4" name="Espace réservé du numéro de diapositive 1"/>
          <p:cNvSpPr>
            <a:spLocks noGrp="1"/>
          </p:cNvSpPr>
          <p:nvPr>
            <p:ph type="sldNum" sz="quarter" idx="4"/>
          </p:nvPr>
        </p:nvSpPr>
        <p:spPr>
          <a:xfrm>
            <a:off x="8547234" y="6593305"/>
            <a:ext cx="596766" cy="264695"/>
          </a:xfrm>
          <a:prstGeom prst="rect">
            <a:avLst/>
          </a:prstGeom>
        </p:spPr>
        <p:txBody>
          <a:bodyPr vert="horz" lIns="91440" tIns="45720" rIns="91440" bIns="45720" rtlCol="0" anchor="ctr"/>
          <a:lstStyle>
            <a:lvl1pPr algn="r">
              <a:defRPr sz="1200" b="1">
                <a:solidFill>
                  <a:schemeClr val="bg1"/>
                </a:solidFill>
              </a:defRPr>
            </a:lvl1pPr>
          </a:lstStyle>
          <a:p>
            <a:fld id="{B182E4E7-6504-4724-A5FD-367DD8468640}" type="slidenum">
              <a:rPr lang="fr-BE" smtClean="0"/>
              <a:pPr/>
              <a:t>‹N°›</a:t>
            </a:fld>
            <a:endParaRPr lang="fr-BE" dirty="0"/>
          </a:p>
        </p:txBody>
      </p:sp>
      <p:pic>
        <p:nvPicPr>
          <p:cNvPr id="5" name="Image 4"/>
          <p:cNvPicPr>
            <a:picLocks noChangeAspect="1"/>
          </p:cNvPicPr>
          <p:nvPr userDrawn="1"/>
        </p:nvPicPr>
        <p:blipFill rotWithShape="1">
          <a:blip r:embed="rId2">
            <a:extLst>
              <a:ext uri="{28A0092B-C50C-407E-A947-70E740481C1C}">
                <a14:useLocalDpi xmlns:a14="http://schemas.microsoft.com/office/drawing/2010/main" val="0"/>
              </a:ext>
            </a:extLst>
          </a:blip>
          <a:srcRect l="2645" t="1041" r="35222" b="3599"/>
          <a:stretch/>
        </p:blipFill>
        <p:spPr>
          <a:xfrm>
            <a:off x="7625689" y="6599446"/>
            <a:ext cx="921545" cy="252412"/>
          </a:xfrm>
          <a:prstGeom prst="rect">
            <a:avLst/>
          </a:prstGeom>
        </p:spPr>
      </p:pic>
    </p:spTree>
    <p:extLst>
      <p:ext uri="{BB962C8B-B14F-4D97-AF65-F5344CB8AC3E}">
        <p14:creationId xmlns:p14="http://schemas.microsoft.com/office/powerpoint/2010/main" val="2574804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16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4"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41.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8.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8.xml"/><Relationship Id="rId5" Type="http://schemas.openxmlformats.org/officeDocument/2006/relationships/image" Target="../media/image48.pn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03648" y="2924944"/>
            <a:ext cx="5976664" cy="861774"/>
          </a:xfrm>
          <a:prstGeom prst="rect">
            <a:avLst/>
          </a:prstGeom>
          <a:noFill/>
        </p:spPr>
        <p:txBody>
          <a:bodyPr wrap="square" rtlCol="0">
            <a:spAutoFit/>
          </a:bodyPr>
          <a:lstStyle/>
          <a:p>
            <a:r>
              <a:rPr lang="en-US" sz="3200" i="1" dirty="0"/>
              <a:t>How affordable is ART in Belgium? </a:t>
            </a:r>
            <a:endParaRPr lang="en-US" sz="3200" i="1" dirty="0" smtClean="0"/>
          </a:p>
          <a:p>
            <a:r>
              <a:rPr lang="en-US" dirty="0" smtClean="0"/>
              <a:t>Annick </a:t>
            </a:r>
            <a:r>
              <a:rPr lang="en-US" dirty="0"/>
              <a:t>Delvigne, CHC MontLégia, Liège</a:t>
            </a:r>
          </a:p>
        </p:txBody>
      </p:sp>
      <p:pic>
        <p:nvPicPr>
          <p:cNvPr id="3" name="Image 2"/>
          <p:cNvPicPr>
            <a:picLocks noChangeAspect="1"/>
          </p:cNvPicPr>
          <p:nvPr/>
        </p:nvPicPr>
        <p:blipFill>
          <a:blip r:embed="rId3"/>
          <a:stretch>
            <a:fillRect/>
          </a:stretch>
        </p:blipFill>
        <p:spPr>
          <a:xfrm>
            <a:off x="0" y="260648"/>
            <a:ext cx="9144000" cy="2146421"/>
          </a:xfrm>
          <a:prstGeom prst="rect">
            <a:avLst/>
          </a:prstGeom>
        </p:spPr>
      </p:pic>
    </p:spTree>
    <p:extLst>
      <p:ext uri="{BB962C8B-B14F-4D97-AF65-F5344CB8AC3E}">
        <p14:creationId xmlns:p14="http://schemas.microsoft.com/office/powerpoint/2010/main" val="36642080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1530256" y="332656"/>
            <a:ext cx="5903975" cy="3324491"/>
          </a:xfrm>
          <a:prstGeom prst="rect">
            <a:avLst/>
          </a:prstGeom>
        </p:spPr>
      </p:pic>
      <p:sp>
        <p:nvSpPr>
          <p:cNvPr id="3" name="ZoneTexte 2"/>
          <p:cNvSpPr txBox="1"/>
          <p:nvPr/>
        </p:nvSpPr>
        <p:spPr>
          <a:xfrm>
            <a:off x="683568" y="4005064"/>
            <a:ext cx="8019835" cy="2031325"/>
          </a:xfrm>
          <a:prstGeom prst="rect">
            <a:avLst/>
          </a:prstGeom>
          <a:noFill/>
        </p:spPr>
        <p:txBody>
          <a:bodyPr wrap="square" rtlCol="0">
            <a:spAutoFit/>
          </a:bodyPr>
          <a:lstStyle/>
          <a:p>
            <a:r>
              <a:rPr lang="en-US" dirty="0" smtClean="0"/>
              <a:t>Thanks… </a:t>
            </a:r>
          </a:p>
          <a:p>
            <a:endParaRPr lang="en-US" dirty="0" smtClean="0"/>
          </a:p>
          <a:p>
            <a:r>
              <a:rPr lang="en-US" dirty="0" smtClean="0"/>
              <a:t>My embryologist’s team :Catherine </a:t>
            </a:r>
            <a:r>
              <a:rPr lang="en-US" dirty="0" err="1" smtClean="0"/>
              <a:t>Maréchal</a:t>
            </a:r>
            <a:r>
              <a:rPr lang="en-US" dirty="0" smtClean="0"/>
              <a:t>, Francoise </a:t>
            </a:r>
            <a:r>
              <a:rPr lang="en-US" dirty="0" err="1" smtClean="0"/>
              <a:t>Verteneuil</a:t>
            </a:r>
            <a:r>
              <a:rPr lang="en-US" dirty="0" smtClean="0"/>
              <a:t>, Carine </a:t>
            </a:r>
            <a:r>
              <a:rPr lang="en-US" dirty="0" err="1" smtClean="0"/>
              <a:t>Garnier</a:t>
            </a:r>
            <a:endParaRPr lang="en-US" dirty="0" smtClean="0"/>
          </a:p>
          <a:p>
            <a:endParaRPr lang="en-US" dirty="0" smtClean="0"/>
          </a:p>
          <a:p>
            <a:r>
              <a:rPr lang="en-US" dirty="0" smtClean="0"/>
              <a:t>Group's management control department: </a:t>
            </a:r>
            <a:r>
              <a:rPr lang="en-US" dirty="0" err="1" smtClean="0"/>
              <a:t>Gaelle</a:t>
            </a:r>
            <a:r>
              <a:rPr lang="en-US" dirty="0" smtClean="0"/>
              <a:t> </a:t>
            </a:r>
            <a:r>
              <a:rPr lang="en-US" dirty="0" err="1" smtClean="0"/>
              <a:t>mahiels</a:t>
            </a:r>
            <a:endParaRPr lang="en-US" dirty="0" smtClean="0"/>
          </a:p>
          <a:p>
            <a:endParaRPr lang="en-US" dirty="0" smtClean="0"/>
          </a:p>
          <a:p>
            <a:r>
              <a:rPr lang="en-US" dirty="0" smtClean="0"/>
              <a:t>Quality control specialist: </a:t>
            </a:r>
            <a:r>
              <a:rPr lang="en-US" dirty="0" err="1" smtClean="0"/>
              <a:t>Jérôme</a:t>
            </a:r>
            <a:r>
              <a:rPr lang="en-US" dirty="0" smtClean="0"/>
              <a:t> Colin</a:t>
            </a:r>
            <a:endParaRPr lang="en-US" dirty="0"/>
          </a:p>
        </p:txBody>
      </p:sp>
    </p:spTree>
    <p:extLst>
      <p:ext uri="{BB962C8B-B14F-4D97-AF65-F5344CB8AC3E}">
        <p14:creationId xmlns:p14="http://schemas.microsoft.com/office/powerpoint/2010/main" val="18190598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469800" y="620688"/>
            <a:ext cx="4120609" cy="584775"/>
          </a:xfrm>
          <a:prstGeom prst="rect">
            <a:avLst/>
          </a:prstGeom>
          <a:noFill/>
        </p:spPr>
        <p:txBody>
          <a:bodyPr wrap="square" rtlCol="0">
            <a:spAutoFit/>
          </a:bodyPr>
          <a:lstStyle/>
          <a:p>
            <a:r>
              <a:rPr lang="fr-BE" sz="3200" i="1" dirty="0" err="1" smtClean="0">
                <a:solidFill>
                  <a:schemeClr val="accent1">
                    <a:lumMod val="50000"/>
                  </a:schemeClr>
                </a:solidFill>
              </a:rPr>
              <a:t>Affordable</a:t>
            </a:r>
            <a:r>
              <a:rPr lang="fr-BE" sz="3200" i="1" dirty="0" smtClean="0">
                <a:solidFill>
                  <a:schemeClr val="accent1">
                    <a:lumMod val="50000"/>
                  </a:schemeClr>
                </a:solidFill>
              </a:rPr>
              <a:t> for </a:t>
            </a:r>
            <a:r>
              <a:rPr lang="fr-BE" sz="3200" i="1" dirty="0" err="1" smtClean="0">
                <a:solidFill>
                  <a:schemeClr val="accent1">
                    <a:lumMod val="50000"/>
                  </a:schemeClr>
                </a:solidFill>
              </a:rPr>
              <a:t>Who</a:t>
            </a:r>
            <a:r>
              <a:rPr lang="fr-BE" sz="3200" i="1" dirty="0" smtClean="0">
                <a:solidFill>
                  <a:schemeClr val="accent1">
                    <a:lumMod val="50000"/>
                  </a:schemeClr>
                </a:solidFill>
              </a:rPr>
              <a:t>?</a:t>
            </a:r>
            <a:endParaRPr lang="en-US" sz="3200" i="1" dirty="0">
              <a:solidFill>
                <a:schemeClr val="accent1">
                  <a:lumMod val="50000"/>
                </a:schemeClr>
              </a:solidFill>
            </a:endParaRPr>
          </a:p>
        </p:txBody>
      </p:sp>
      <p:pic>
        <p:nvPicPr>
          <p:cNvPr id="3" name="Image 2"/>
          <p:cNvPicPr>
            <a:picLocks noChangeAspect="1"/>
          </p:cNvPicPr>
          <p:nvPr/>
        </p:nvPicPr>
        <p:blipFill>
          <a:blip r:embed="rId3"/>
          <a:stretch>
            <a:fillRect/>
          </a:stretch>
        </p:blipFill>
        <p:spPr>
          <a:xfrm>
            <a:off x="539552" y="2341724"/>
            <a:ext cx="1950889" cy="1886520"/>
          </a:xfrm>
          <a:prstGeom prst="rect">
            <a:avLst/>
          </a:prstGeom>
        </p:spPr>
      </p:pic>
      <p:pic>
        <p:nvPicPr>
          <p:cNvPr id="4" name="Image 3"/>
          <p:cNvPicPr>
            <a:picLocks noChangeAspect="1"/>
          </p:cNvPicPr>
          <p:nvPr/>
        </p:nvPicPr>
        <p:blipFill>
          <a:blip r:embed="rId4"/>
          <a:stretch>
            <a:fillRect/>
          </a:stretch>
        </p:blipFill>
        <p:spPr>
          <a:xfrm>
            <a:off x="3635896" y="2286257"/>
            <a:ext cx="1788418" cy="1952493"/>
          </a:xfrm>
          <a:prstGeom prst="rect">
            <a:avLst/>
          </a:prstGeom>
        </p:spPr>
      </p:pic>
      <p:pic>
        <p:nvPicPr>
          <p:cNvPr id="5" name="Image 4"/>
          <p:cNvPicPr>
            <a:picLocks noChangeAspect="1"/>
          </p:cNvPicPr>
          <p:nvPr/>
        </p:nvPicPr>
        <p:blipFill>
          <a:blip r:embed="rId5"/>
          <a:stretch>
            <a:fillRect/>
          </a:stretch>
        </p:blipFill>
        <p:spPr>
          <a:xfrm>
            <a:off x="6372199" y="2341724"/>
            <a:ext cx="1956269" cy="1873127"/>
          </a:xfrm>
          <a:prstGeom prst="rect">
            <a:avLst/>
          </a:prstGeom>
        </p:spPr>
      </p:pic>
    </p:spTree>
    <p:extLst>
      <p:ext uri="{BB962C8B-B14F-4D97-AF65-F5344CB8AC3E}">
        <p14:creationId xmlns:p14="http://schemas.microsoft.com/office/powerpoint/2010/main" val="40435258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378364"/>
            <a:ext cx="6048672" cy="584775"/>
          </a:xfrm>
          <a:prstGeom prst="rect">
            <a:avLst/>
          </a:prstGeom>
          <a:noFill/>
        </p:spPr>
        <p:txBody>
          <a:bodyPr wrap="square" rtlCol="0">
            <a:spAutoFit/>
          </a:bodyPr>
          <a:lstStyle/>
          <a:p>
            <a:r>
              <a:rPr lang="en-US" sz="3200" i="1" dirty="0" smtClean="0">
                <a:solidFill>
                  <a:schemeClr val="accent1">
                    <a:lumMod val="50000"/>
                  </a:schemeClr>
                </a:solidFill>
              </a:rPr>
              <a:t>Affordable for the patient(s)?</a:t>
            </a:r>
            <a:endParaRPr lang="en-US" sz="3200" i="1" dirty="0">
              <a:solidFill>
                <a:schemeClr val="accent1">
                  <a:lumMod val="50000"/>
                </a:schemeClr>
              </a:solidFill>
            </a:endParaRPr>
          </a:p>
        </p:txBody>
      </p:sp>
      <p:sp>
        <p:nvSpPr>
          <p:cNvPr id="3" name="ZoneTexte 2"/>
          <p:cNvSpPr txBox="1"/>
          <p:nvPr/>
        </p:nvSpPr>
        <p:spPr>
          <a:xfrm>
            <a:off x="539552" y="1511251"/>
            <a:ext cx="8208912" cy="5328592"/>
          </a:xfrm>
          <a:prstGeom prst="rect">
            <a:avLst/>
          </a:prstGeom>
          <a:noFill/>
        </p:spPr>
        <p:txBody>
          <a:bodyPr wrap="square" rtlCol="0">
            <a:spAutoFit/>
          </a:bodyPr>
          <a:lstStyle/>
          <a:p>
            <a:endParaRPr lang="en-US" dirty="0"/>
          </a:p>
        </p:txBody>
      </p:sp>
      <p:pic>
        <p:nvPicPr>
          <p:cNvPr id="4" name="Image 3"/>
          <p:cNvPicPr>
            <a:picLocks noChangeAspect="1"/>
          </p:cNvPicPr>
          <p:nvPr/>
        </p:nvPicPr>
        <p:blipFill>
          <a:blip r:embed="rId3"/>
          <a:stretch>
            <a:fillRect/>
          </a:stretch>
        </p:blipFill>
        <p:spPr>
          <a:xfrm rot="1636753">
            <a:off x="666134" y="2081459"/>
            <a:ext cx="3212199" cy="2902928"/>
          </a:xfrm>
          <a:prstGeom prst="rect">
            <a:avLst/>
          </a:prstGeom>
        </p:spPr>
      </p:pic>
      <p:sp>
        <p:nvSpPr>
          <p:cNvPr id="5" name="ZoneTexte 4"/>
          <p:cNvSpPr txBox="1"/>
          <p:nvPr/>
        </p:nvSpPr>
        <p:spPr>
          <a:xfrm>
            <a:off x="4311193" y="1340768"/>
            <a:ext cx="4608511" cy="4524315"/>
          </a:xfrm>
          <a:prstGeom prst="rect">
            <a:avLst/>
          </a:prstGeom>
          <a:noFill/>
          <a:ln>
            <a:solidFill>
              <a:srgbClr val="162A67"/>
            </a:solidFill>
          </a:ln>
        </p:spPr>
        <p:txBody>
          <a:bodyPr wrap="square" rtlCol="0">
            <a:spAutoFit/>
          </a:bodyPr>
          <a:lstStyle/>
          <a:p>
            <a:r>
              <a:rPr lang="en-US" b="1" dirty="0">
                <a:solidFill>
                  <a:srgbClr val="FF0000"/>
                </a:solidFill>
              </a:rPr>
              <a:t>O</a:t>
            </a:r>
            <a:r>
              <a:rPr lang="en-US" b="1" dirty="0" smtClean="0">
                <a:solidFill>
                  <a:srgbClr val="FF0000"/>
                </a:solidFill>
              </a:rPr>
              <a:t>rdinary</a:t>
            </a:r>
            <a:r>
              <a:rPr lang="fr-BE" b="1" dirty="0" smtClean="0">
                <a:solidFill>
                  <a:srgbClr val="FF0000"/>
                </a:solidFill>
              </a:rPr>
              <a:t> situation</a:t>
            </a:r>
            <a:r>
              <a:rPr lang="fr-BE" dirty="0" smtClean="0"/>
              <a:t>:</a:t>
            </a:r>
          </a:p>
          <a:p>
            <a:endParaRPr lang="fr-BE" dirty="0" smtClean="0"/>
          </a:p>
          <a:p>
            <a:pPr marL="742950" lvl="1" indent="-285750">
              <a:buFont typeface="Wingdings" panose="05000000000000000000" pitchFamily="2" charset="2"/>
              <a:buChar char="§"/>
            </a:pPr>
            <a:r>
              <a:rPr lang="en-US" dirty="0" smtClean="0"/>
              <a:t>Own gamete</a:t>
            </a:r>
          </a:p>
          <a:p>
            <a:pPr marL="742950" lvl="1" indent="-285750">
              <a:buFont typeface="Wingdings" panose="05000000000000000000" pitchFamily="2" charset="2"/>
              <a:buChar char="§"/>
            </a:pPr>
            <a:r>
              <a:rPr lang="en-US" dirty="0" smtClean="0"/>
              <a:t>Social security support</a:t>
            </a:r>
          </a:p>
          <a:p>
            <a:pPr marL="742950" lvl="1" indent="-285750">
              <a:buFont typeface="Wingdings" panose="05000000000000000000" pitchFamily="2" charset="2"/>
              <a:buChar char="§"/>
            </a:pPr>
            <a:r>
              <a:rPr lang="en-US" dirty="0" smtClean="0"/>
              <a:t>Classic IUI</a:t>
            </a:r>
          </a:p>
          <a:p>
            <a:pPr marL="742950" lvl="1" indent="-285750">
              <a:buFont typeface="Wingdings" panose="05000000000000000000" pitchFamily="2" charset="2"/>
              <a:buChar char="§"/>
            </a:pPr>
            <a:r>
              <a:rPr lang="en-US" dirty="0" smtClean="0"/>
              <a:t>Classic FIV/ICSI</a:t>
            </a:r>
          </a:p>
          <a:p>
            <a:pPr marL="742950" lvl="1" indent="-285750">
              <a:buFont typeface="Wingdings" panose="05000000000000000000" pitchFamily="2" charset="2"/>
              <a:buChar char="§"/>
            </a:pPr>
            <a:endParaRPr lang="fr-BE" dirty="0"/>
          </a:p>
          <a:p>
            <a:pPr marL="742950" lvl="1" indent="-285750">
              <a:buFont typeface="Wingdings" panose="05000000000000000000" pitchFamily="2" charset="2"/>
              <a:buChar char="à"/>
            </a:pPr>
            <a:r>
              <a:rPr lang="fr-BE" dirty="0" smtClean="0">
                <a:sym typeface="Wingdings" panose="05000000000000000000" pitchFamily="2" charset="2"/>
              </a:rPr>
              <a:t>INAMI/RIZIV Price</a:t>
            </a:r>
          </a:p>
          <a:p>
            <a:pPr lvl="1"/>
            <a:r>
              <a:rPr lang="fr-BE" dirty="0">
                <a:sym typeface="Wingdings" panose="05000000000000000000" pitchFamily="2" charset="2"/>
              </a:rPr>
              <a:t>	</a:t>
            </a:r>
            <a:r>
              <a:rPr lang="fr-BE" dirty="0" smtClean="0">
                <a:sym typeface="Wingdings" panose="05000000000000000000" pitchFamily="2" charset="2"/>
              </a:rPr>
              <a:t>- </a:t>
            </a:r>
            <a:r>
              <a:rPr lang="fr-BE" i="1" dirty="0" smtClean="0">
                <a:sym typeface="Wingdings" panose="05000000000000000000" pitchFamily="2" charset="2"/>
              </a:rPr>
              <a:t>médecin conventionné</a:t>
            </a:r>
          </a:p>
          <a:p>
            <a:pPr lvl="1"/>
            <a:r>
              <a:rPr lang="fr-BE" i="1" dirty="0">
                <a:sym typeface="Wingdings" panose="05000000000000000000" pitchFamily="2" charset="2"/>
              </a:rPr>
              <a:t>	</a:t>
            </a:r>
            <a:r>
              <a:rPr lang="fr-BE" i="1" dirty="0" smtClean="0">
                <a:sym typeface="Wingdings" panose="05000000000000000000" pitchFamily="2" charset="2"/>
              </a:rPr>
              <a:t>- </a:t>
            </a:r>
            <a:r>
              <a:rPr lang="fr-BE" i="1" dirty="0" err="1" smtClean="0">
                <a:sym typeface="Wingdings" panose="05000000000000000000" pitchFamily="2" charset="2"/>
              </a:rPr>
              <a:t>geconventioneerd</a:t>
            </a:r>
            <a:r>
              <a:rPr lang="fr-BE" i="1" dirty="0" smtClean="0">
                <a:sym typeface="Wingdings" panose="05000000000000000000" pitchFamily="2" charset="2"/>
              </a:rPr>
              <a:t> arts</a:t>
            </a:r>
          </a:p>
          <a:p>
            <a:pPr lvl="1"/>
            <a:endParaRPr lang="fr-BE" dirty="0" smtClean="0">
              <a:sym typeface="Wingdings" panose="05000000000000000000" pitchFamily="2" charset="2"/>
            </a:endParaRPr>
          </a:p>
          <a:p>
            <a:pPr marL="742950" lvl="1" indent="-285750">
              <a:buFont typeface="Wingdings" panose="05000000000000000000" pitchFamily="2" charset="2"/>
              <a:buChar char="à"/>
            </a:pPr>
            <a:r>
              <a:rPr lang="fr-BE" dirty="0" smtClean="0"/>
              <a:t>« to </a:t>
            </a:r>
            <a:r>
              <a:rPr lang="fr-BE" dirty="0" err="1" smtClean="0"/>
              <a:t>be</a:t>
            </a:r>
            <a:r>
              <a:rPr lang="fr-BE" dirty="0" smtClean="0"/>
              <a:t> </a:t>
            </a:r>
            <a:r>
              <a:rPr lang="fr-BE" dirty="0" err="1" smtClean="0"/>
              <a:t>paid</a:t>
            </a:r>
            <a:r>
              <a:rPr lang="fr-BE" dirty="0" smtClean="0"/>
              <a:t> by the patient »= PBP</a:t>
            </a:r>
          </a:p>
          <a:p>
            <a:pPr lvl="1"/>
            <a:r>
              <a:rPr lang="fr-BE" dirty="0"/>
              <a:t> </a:t>
            </a:r>
            <a:r>
              <a:rPr lang="fr-BE" dirty="0" smtClean="0"/>
              <a:t>       - </a:t>
            </a:r>
            <a:r>
              <a:rPr lang="fr-BE" i="1" dirty="0" smtClean="0"/>
              <a:t>ticket modérateur</a:t>
            </a:r>
          </a:p>
          <a:p>
            <a:pPr lvl="1"/>
            <a:r>
              <a:rPr lang="fr-BE" i="1" dirty="0" smtClean="0"/>
              <a:t>        - </a:t>
            </a:r>
            <a:r>
              <a:rPr lang="fr-BE" i="1" dirty="0" err="1" smtClean="0"/>
              <a:t>Remgeld</a:t>
            </a:r>
            <a:endParaRPr lang="fr-BE" i="1" dirty="0" smtClean="0"/>
          </a:p>
          <a:p>
            <a:pPr lvl="1"/>
            <a:endParaRPr lang="fr-BE" dirty="0" smtClean="0"/>
          </a:p>
          <a:p>
            <a:endParaRPr lang="en-US" dirty="0"/>
          </a:p>
        </p:txBody>
      </p:sp>
      <p:pic>
        <p:nvPicPr>
          <p:cNvPr id="6" name="Image 5"/>
          <p:cNvPicPr>
            <a:picLocks noChangeAspect="1"/>
          </p:cNvPicPr>
          <p:nvPr/>
        </p:nvPicPr>
        <p:blipFill>
          <a:blip r:embed="rId4"/>
          <a:stretch>
            <a:fillRect/>
          </a:stretch>
        </p:blipFill>
        <p:spPr>
          <a:xfrm>
            <a:off x="6156176" y="91109"/>
            <a:ext cx="1198839" cy="1159284"/>
          </a:xfrm>
          <a:prstGeom prst="rect">
            <a:avLst/>
          </a:prstGeom>
        </p:spPr>
      </p:pic>
    </p:spTree>
    <p:extLst>
      <p:ext uri="{BB962C8B-B14F-4D97-AF65-F5344CB8AC3E}">
        <p14:creationId xmlns:p14="http://schemas.microsoft.com/office/powerpoint/2010/main" val="7448842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rot="1636753">
            <a:off x="8098011" y="213929"/>
            <a:ext cx="990603" cy="895227"/>
          </a:xfrm>
          <a:prstGeom prst="rect">
            <a:avLst/>
          </a:prstGeom>
        </p:spPr>
      </p:pic>
      <p:sp>
        <p:nvSpPr>
          <p:cNvPr id="2" name="ZoneTexte 1"/>
          <p:cNvSpPr txBox="1"/>
          <p:nvPr/>
        </p:nvSpPr>
        <p:spPr>
          <a:xfrm>
            <a:off x="155907" y="113772"/>
            <a:ext cx="8411099" cy="584775"/>
          </a:xfrm>
          <a:prstGeom prst="rect">
            <a:avLst/>
          </a:prstGeom>
          <a:noFill/>
        </p:spPr>
        <p:txBody>
          <a:bodyPr wrap="square" rtlCol="0">
            <a:spAutoFit/>
          </a:bodyPr>
          <a:lstStyle/>
          <a:p>
            <a:r>
              <a:rPr lang="en-US" sz="3200" i="1" dirty="0" smtClean="0">
                <a:solidFill>
                  <a:schemeClr val="accent1">
                    <a:lumMod val="50000"/>
                  </a:schemeClr>
                </a:solidFill>
              </a:rPr>
              <a:t>Affordable for the patient(s) treated with IUI?</a:t>
            </a:r>
            <a:endParaRPr lang="en-US" sz="3200" i="1" dirty="0">
              <a:solidFill>
                <a:schemeClr val="accent1">
                  <a:lumMod val="50000"/>
                </a:schemeClr>
              </a:solidFill>
            </a:endParaRPr>
          </a:p>
        </p:txBody>
      </p:sp>
      <p:sp>
        <p:nvSpPr>
          <p:cNvPr id="5" name="ZoneTexte 4"/>
          <p:cNvSpPr txBox="1"/>
          <p:nvPr/>
        </p:nvSpPr>
        <p:spPr>
          <a:xfrm>
            <a:off x="155907" y="91539"/>
            <a:ext cx="7992889" cy="646331"/>
          </a:xfrm>
          <a:prstGeom prst="rect">
            <a:avLst/>
          </a:prstGeom>
          <a:noFill/>
          <a:ln>
            <a:solidFill>
              <a:srgbClr val="162A67"/>
            </a:solidFill>
          </a:ln>
        </p:spPr>
        <p:txBody>
          <a:bodyPr wrap="square" rtlCol="0">
            <a:spAutoFit/>
          </a:bodyPr>
          <a:lstStyle/>
          <a:p>
            <a:pPr lvl="1"/>
            <a:endParaRPr lang="fr-BE" dirty="0" smtClean="0"/>
          </a:p>
          <a:p>
            <a:endParaRPr lang="en-US" dirty="0"/>
          </a:p>
        </p:txBody>
      </p:sp>
      <p:graphicFrame>
        <p:nvGraphicFramePr>
          <p:cNvPr id="6" name="Tableau 5"/>
          <p:cNvGraphicFramePr>
            <a:graphicFrameLocks noGrp="1"/>
          </p:cNvGraphicFramePr>
          <p:nvPr>
            <p:extLst>
              <p:ext uri="{D42A27DB-BD31-4B8C-83A1-F6EECF244321}">
                <p14:modId xmlns:p14="http://schemas.microsoft.com/office/powerpoint/2010/main" val="2214834598"/>
              </p:ext>
            </p:extLst>
          </p:nvPr>
        </p:nvGraphicFramePr>
        <p:xfrm>
          <a:off x="899383" y="1836621"/>
          <a:ext cx="8244617" cy="5036487"/>
        </p:xfrm>
        <a:graphic>
          <a:graphicData uri="http://schemas.openxmlformats.org/drawingml/2006/table">
            <a:tbl>
              <a:tblPr firstRow="1" firstCol="1" bandRow="1">
                <a:tableStyleId>{5C22544A-7EE6-4342-B048-85BDC9FD1C3A}</a:tableStyleId>
              </a:tblPr>
              <a:tblGrid>
                <a:gridCol w="2060870"/>
                <a:gridCol w="2060870"/>
                <a:gridCol w="2060870"/>
                <a:gridCol w="2062007"/>
              </a:tblGrid>
              <a:tr h="548875">
                <a:tc>
                  <a:txBody>
                    <a:bodyPr/>
                    <a:lstStyle/>
                    <a:p>
                      <a:pPr>
                        <a:lnSpc>
                          <a:spcPct val="107000"/>
                        </a:lnSpc>
                        <a:spcAft>
                          <a:spcPts val="0"/>
                        </a:spcAft>
                      </a:pPr>
                      <a:r>
                        <a:rPr lang="en-US" sz="2000" dirty="0">
                          <a:effectLst/>
                        </a:rPr>
                        <a:t>IUI</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smtClean="0">
                          <a:effectLst/>
                        </a:rPr>
                        <a:t>Total</a:t>
                      </a:r>
                    </a:p>
                    <a:p>
                      <a:pPr marL="0" marR="0" lvl="0" indent="0" algn="l" defTabSz="914400" rtl="0" eaLnBrk="1" fontAlgn="auto" latinLnBrk="0" hangingPunct="1">
                        <a:lnSpc>
                          <a:spcPct val="107000"/>
                        </a:lnSpc>
                        <a:spcBef>
                          <a:spcPts val="0"/>
                        </a:spcBef>
                        <a:spcAft>
                          <a:spcPts val="0"/>
                        </a:spcAft>
                        <a:buClrTx/>
                        <a:buSzTx/>
                        <a:buFontTx/>
                        <a:buNone/>
                        <a:tabLst/>
                        <a:defRPr/>
                      </a:pPr>
                      <a:r>
                        <a:rPr lang="fr-BE" sz="2000" dirty="0" smtClean="0">
                          <a:effectLs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err="1">
                          <a:effectLst/>
                        </a:rPr>
                        <a:t>Paid</a:t>
                      </a:r>
                      <a:r>
                        <a:rPr lang="fr-BE" sz="2000" dirty="0">
                          <a:effectLst/>
                        </a:rPr>
                        <a:t> by </a:t>
                      </a:r>
                      <a:r>
                        <a:rPr lang="fr-BE" sz="2000" dirty="0" smtClean="0">
                          <a:effectLst/>
                        </a:rPr>
                        <a:t>patient </a:t>
                      </a:r>
                      <a:r>
                        <a:rPr lang="fr-BE" sz="2000" dirty="0">
                          <a:effectLs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effectLst/>
                        </a:rPr>
                        <a:t>by BIM/BVT patient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41505">
                <a:tc>
                  <a:txBody>
                    <a:bodyPr/>
                    <a:lstStyle/>
                    <a:p>
                      <a:pPr>
                        <a:lnSpc>
                          <a:spcPct val="107000"/>
                        </a:lnSpc>
                        <a:spcAft>
                          <a:spcPts val="0"/>
                        </a:spcAft>
                      </a:pPr>
                      <a:r>
                        <a:rPr lang="en-US" sz="2000">
                          <a:effectLst/>
                        </a:rPr>
                        <a:t>Consultations</a:t>
                      </a:r>
                    </a:p>
                    <a:p>
                      <a:pPr>
                        <a:lnSpc>
                          <a:spcPct val="107000"/>
                        </a:lnSpc>
                        <a:spcAft>
                          <a:spcPts val="0"/>
                        </a:spcAft>
                      </a:pPr>
                      <a:r>
                        <a:rPr lang="en-US" sz="2000">
                          <a:effectLst/>
                        </a:rPr>
                        <a:t>(2 per trial)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30</a:t>
                      </a:r>
                    </a:p>
                    <a:p>
                      <a:pPr>
                        <a:lnSpc>
                          <a:spcPct val="107000"/>
                        </a:lnSpc>
                        <a:spcAft>
                          <a:spcPts val="0"/>
                        </a:spcAft>
                      </a:pPr>
                      <a:r>
                        <a:rPr lang="en-US" sz="2000" dirty="0">
                          <a:effectLst/>
                        </a:rPr>
                        <a:t>(60)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12</a:t>
                      </a:r>
                    </a:p>
                    <a:p>
                      <a:pPr>
                        <a:lnSpc>
                          <a:spcPct val="107000"/>
                        </a:lnSpc>
                        <a:spcAft>
                          <a:spcPts val="0"/>
                        </a:spcAft>
                      </a:pPr>
                      <a:r>
                        <a:rPr lang="en-US" sz="2000">
                          <a:effectLst/>
                        </a:rPr>
                        <a:t> (24)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3</a:t>
                      </a:r>
                    </a:p>
                    <a:p>
                      <a:pPr>
                        <a:lnSpc>
                          <a:spcPct val="107000"/>
                        </a:lnSpc>
                        <a:spcAft>
                          <a:spcPts val="0"/>
                        </a:spcAft>
                      </a:pPr>
                      <a:r>
                        <a:rPr lang="en-US" sz="2000">
                          <a:effectLst/>
                        </a:rPr>
                        <a:t>(6)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41505">
                <a:tc>
                  <a:txBody>
                    <a:bodyPr/>
                    <a:lstStyle/>
                    <a:p>
                      <a:pPr>
                        <a:lnSpc>
                          <a:spcPct val="107000"/>
                        </a:lnSpc>
                        <a:spcAft>
                          <a:spcPts val="0"/>
                        </a:spcAft>
                      </a:pPr>
                      <a:r>
                        <a:rPr lang="en-US" sz="2000">
                          <a:effectLst/>
                        </a:rPr>
                        <a:t>Echography</a:t>
                      </a:r>
                    </a:p>
                    <a:p>
                      <a:pPr>
                        <a:lnSpc>
                          <a:spcPct val="107000"/>
                        </a:lnSpc>
                        <a:spcAft>
                          <a:spcPts val="0"/>
                        </a:spcAft>
                      </a:pPr>
                      <a:r>
                        <a:rPr lang="en-US" sz="2000">
                          <a:effectLst/>
                        </a:rPr>
                        <a:t>(2 per trial)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28.68</a:t>
                      </a:r>
                    </a:p>
                    <a:p>
                      <a:pPr>
                        <a:lnSpc>
                          <a:spcPct val="107000"/>
                        </a:lnSpc>
                        <a:spcAft>
                          <a:spcPts val="0"/>
                        </a:spcAft>
                      </a:pPr>
                      <a:r>
                        <a:rPr lang="en-US" sz="2000" dirty="0">
                          <a:effectLst/>
                        </a:rPr>
                        <a:t>(57.36)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2.48</a:t>
                      </a:r>
                    </a:p>
                    <a:p>
                      <a:pPr>
                        <a:lnSpc>
                          <a:spcPct val="107000"/>
                        </a:lnSpc>
                        <a:spcAft>
                          <a:spcPts val="0"/>
                        </a:spcAft>
                      </a:pPr>
                      <a:r>
                        <a:rPr lang="en-US" sz="2000" dirty="0">
                          <a:effectLst/>
                        </a:rPr>
                        <a:t>(4.96)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41505">
                <a:tc>
                  <a:txBody>
                    <a:bodyPr/>
                    <a:lstStyle/>
                    <a:p>
                      <a:pPr>
                        <a:lnSpc>
                          <a:spcPct val="107000"/>
                        </a:lnSpc>
                        <a:spcAft>
                          <a:spcPts val="0"/>
                        </a:spcAft>
                      </a:pPr>
                      <a:r>
                        <a:rPr lang="en-US" sz="2000">
                          <a:effectLst/>
                        </a:rPr>
                        <a:t>Blood sample</a:t>
                      </a:r>
                    </a:p>
                    <a:p>
                      <a:pPr>
                        <a:lnSpc>
                          <a:spcPct val="107000"/>
                        </a:lnSpc>
                        <a:spcAft>
                          <a:spcPts val="0"/>
                        </a:spcAft>
                      </a:pPr>
                      <a:r>
                        <a:rPr lang="en-US" sz="2000">
                          <a:effectLst/>
                        </a:rPr>
                        <a:t>(2/monitoring)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43.63</a:t>
                      </a:r>
                    </a:p>
                    <a:p>
                      <a:pPr>
                        <a:lnSpc>
                          <a:spcPct val="107000"/>
                        </a:lnSpc>
                        <a:spcAft>
                          <a:spcPts val="0"/>
                        </a:spcAft>
                      </a:pPr>
                      <a:r>
                        <a:rPr lang="en-US" sz="2000" dirty="0">
                          <a:effectLst/>
                        </a:rPr>
                        <a:t>(97.26)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8.7</a:t>
                      </a:r>
                    </a:p>
                    <a:p>
                      <a:pPr>
                        <a:lnSpc>
                          <a:spcPct val="107000"/>
                        </a:lnSpc>
                        <a:spcAft>
                          <a:spcPts val="0"/>
                        </a:spcAft>
                      </a:pPr>
                      <a:r>
                        <a:rPr lang="en-US" sz="2000" dirty="0">
                          <a:effectLst/>
                        </a:rPr>
                        <a:t>(17.4)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8.7</a:t>
                      </a:r>
                    </a:p>
                    <a:p>
                      <a:pPr>
                        <a:lnSpc>
                          <a:spcPct val="107000"/>
                        </a:lnSpc>
                        <a:spcAft>
                          <a:spcPts val="0"/>
                        </a:spcAft>
                      </a:pPr>
                      <a:r>
                        <a:rPr lang="en-US" sz="2000">
                          <a:effectLst/>
                        </a:rPr>
                        <a:t>(17.4)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2363">
                <a:tc>
                  <a:txBody>
                    <a:bodyPr/>
                    <a:lstStyle/>
                    <a:p>
                      <a:pPr>
                        <a:lnSpc>
                          <a:spcPct val="107000"/>
                        </a:lnSpc>
                        <a:spcAft>
                          <a:spcPts val="0"/>
                        </a:spcAft>
                      </a:pPr>
                      <a:r>
                        <a:rPr lang="en-US" sz="2000">
                          <a:effectLst/>
                        </a:rPr>
                        <a:t>Gonadotrophins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246.9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23.1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23.1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2363">
                <a:tc>
                  <a:txBody>
                    <a:bodyPr/>
                    <a:lstStyle/>
                    <a:p>
                      <a:pPr>
                        <a:lnSpc>
                          <a:spcPct val="107000"/>
                        </a:lnSpc>
                        <a:spcAft>
                          <a:spcPts val="0"/>
                        </a:spcAft>
                      </a:pPr>
                      <a:r>
                        <a:rPr lang="en-US" sz="2000">
                          <a:effectLst/>
                        </a:rPr>
                        <a:t>(Ovitrelle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38.87)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38.87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38.87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2363">
                <a:tc>
                  <a:txBody>
                    <a:bodyPr/>
                    <a:lstStyle/>
                    <a:p>
                      <a:pPr>
                        <a:lnSpc>
                          <a:spcPct val="107000"/>
                        </a:lnSpc>
                        <a:spcAft>
                          <a:spcPts val="0"/>
                        </a:spcAft>
                      </a:pPr>
                      <a:r>
                        <a:rPr lang="en-US" sz="2000">
                          <a:effectLst/>
                        </a:rPr>
                        <a:t>(Clomiphene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9.69)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1.64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0.99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2363">
                <a:tc>
                  <a:txBody>
                    <a:bodyPr/>
                    <a:lstStyle/>
                    <a:p>
                      <a:pPr>
                        <a:lnSpc>
                          <a:spcPct val="107000"/>
                        </a:lnSpc>
                        <a:spcAft>
                          <a:spcPts val="0"/>
                        </a:spcAft>
                      </a:pPr>
                      <a:r>
                        <a:rPr lang="en-US" sz="2000">
                          <a:effectLst/>
                        </a:rPr>
                        <a:t>IUI</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185.56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2363">
                <a:tc>
                  <a:txBody>
                    <a:bodyPr/>
                    <a:lstStyle/>
                    <a:p>
                      <a:pPr>
                        <a:lnSpc>
                          <a:spcPct val="107000"/>
                        </a:lnSpc>
                        <a:spcAft>
                          <a:spcPts val="0"/>
                        </a:spcAft>
                      </a:pPr>
                      <a:r>
                        <a:rPr lang="en-US" sz="2000">
                          <a:effectLst/>
                        </a:rPr>
                        <a:t>Progesterone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23.4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6.29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3.78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2363">
                <a:tc>
                  <a:txBody>
                    <a:bodyPr/>
                    <a:lstStyle/>
                    <a:p>
                      <a:pPr>
                        <a:lnSpc>
                          <a:spcPct val="107000"/>
                        </a:lnSpc>
                        <a:spcAft>
                          <a:spcPts val="0"/>
                        </a:spcAft>
                        <a:tabLst>
                          <a:tab pos="847725" algn="l"/>
                        </a:tabLst>
                      </a:pPr>
                      <a:r>
                        <a:rPr lang="en-US" sz="2000">
                          <a:solidFill>
                            <a:srgbClr val="FF0000"/>
                          </a:solidFill>
                          <a:effectLst/>
                        </a:rPr>
                        <a:t>Total/trial	</a:t>
                      </a:r>
                      <a:endParaRPr lang="en-US"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solidFill>
                            <a:srgbClr val="FF0000"/>
                          </a:solidFill>
                          <a:effectLst/>
                        </a:rPr>
                        <a:t>670.48 (472.14)</a:t>
                      </a:r>
                      <a:endParaRPr lang="en-US"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solidFill>
                            <a:srgbClr val="FF0000"/>
                          </a:solidFill>
                          <a:effectLst/>
                        </a:rPr>
                        <a:t>75.75 (93.16)</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solidFill>
                            <a:srgbClr val="FF0000"/>
                          </a:solidFill>
                          <a:effectLst/>
                        </a:rPr>
                        <a:t>50.28 (67.04)</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7" name="Rectangle 6"/>
          <p:cNvSpPr/>
          <p:nvPr/>
        </p:nvSpPr>
        <p:spPr>
          <a:xfrm>
            <a:off x="0" y="1186271"/>
            <a:ext cx="9540552" cy="388696"/>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B</a:t>
            </a:r>
            <a:r>
              <a:rPr lang="en-US" dirty="0" smtClean="0">
                <a:latin typeface="Calibri" panose="020F0502020204030204" pitchFamily="34" charset="0"/>
                <a:ea typeface="Calibri" panose="020F0502020204030204" pitchFamily="34" charset="0"/>
                <a:cs typeface="Times New Roman" panose="02020603050405020304" pitchFamily="18" charset="0"/>
              </a:rPr>
              <a:t>IM</a:t>
            </a:r>
            <a:r>
              <a:rPr lang="en-US" dirty="0">
                <a:latin typeface="Calibri" panose="020F0502020204030204" pitchFamily="34" charset="0"/>
                <a:ea typeface="Calibri" panose="020F0502020204030204" pitchFamily="34" charset="0"/>
                <a:cs typeface="Times New Roman" panose="02020603050405020304" pitchFamily="18" charset="0"/>
              </a:rPr>
              <a:t> : </a:t>
            </a:r>
            <a:r>
              <a:rPr lang="en-US" dirty="0" err="1">
                <a:latin typeface="Calibri" panose="020F0502020204030204" pitchFamily="34" charset="0"/>
                <a:ea typeface="Calibri" panose="020F0502020204030204" pitchFamily="34" charset="0"/>
                <a:cs typeface="Times New Roman" panose="02020603050405020304" pitchFamily="18" charset="0"/>
              </a:rPr>
              <a:t>bénéficiaire</a:t>
            </a:r>
            <a:r>
              <a:rPr lang="en-US" dirty="0">
                <a:latin typeface="Calibri" panose="020F0502020204030204" pitchFamily="34" charset="0"/>
                <a:ea typeface="Calibri" panose="020F0502020204030204" pitchFamily="34" charset="0"/>
                <a:cs typeface="Times New Roman" panose="02020603050405020304" pitchFamily="18" charset="0"/>
              </a:rPr>
              <a:t> intervention </a:t>
            </a:r>
            <a:r>
              <a:rPr lang="en-US" dirty="0" err="1" smtClean="0">
                <a:latin typeface="Calibri" panose="020F0502020204030204" pitchFamily="34" charset="0"/>
                <a:ea typeface="Calibri" panose="020F0502020204030204" pitchFamily="34" charset="0"/>
                <a:cs typeface="Times New Roman" panose="02020603050405020304" pitchFamily="18" charset="0"/>
              </a:rPr>
              <a:t>majorée</a:t>
            </a:r>
            <a:r>
              <a:rPr lang="en-US" dirty="0" smtClean="0">
                <a:latin typeface="Calibri" panose="020F0502020204030204" pitchFamily="34" charset="0"/>
                <a:ea typeface="Calibri" panose="020F0502020204030204" pitchFamily="34" charset="0"/>
                <a:cs typeface="Times New Roman" panose="02020603050405020304" pitchFamily="18" charset="0"/>
              </a:rPr>
              <a:t>=BVT: </a:t>
            </a:r>
            <a:r>
              <a:rPr lang="en-US" dirty="0" err="1" smtClean="0">
                <a:latin typeface="Calibri" panose="020F0502020204030204" pitchFamily="34" charset="0"/>
                <a:ea typeface="Calibri" panose="020F0502020204030204" pitchFamily="34" charset="0"/>
                <a:cs typeface="Calibri" panose="020F0502020204030204" pitchFamily="34" charset="0"/>
              </a:rPr>
              <a:t>Begunstigde</a:t>
            </a:r>
            <a:r>
              <a:rPr lang="en-US" dirty="0" smtClean="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van </a:t>
            </a:r>
            <a:r>
              <a:rPr lang="en-US" dirty="0" err="1">
                <a:latin typeface="Calibri" panose="020F0502020204030204" pitchFamily="34" charset="0"/>
                <a:ea typeface="Calibri" panose="020F0502020204030204" pitchFamily="34" charset="0"/>
                <a:cs typeface="Calibri" panose="020F0502020204030204" pitchFamily="34" charset="0"/>
              </a:rPr>
              <a:t>een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Verhoogde</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smtClean="0">
                <a:latin typeface="Calibri" panose="020F0502020204030204" pitchFamily="34" charset="0"/>
                <a:ea typeface="Calibri" panose="020F0502020204030204" pitchFamily="34" charset="0"/>
                <a:cs typeface="Calibri" panose="020F0502020204030204" pitchFamily="34" charset="0"/>
              </a:rPr>
              <a:t>Tegemoetkoming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09345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rot="1636753">
            <a:off x="7756237" y="51986"/>
            <a:ext cx="1205188" cy="1089152"/>
          </a:xfrm>
          <a:prstGeom prst="rect">
            <a:avLst/>
          </a:prstGeom>
        </p:spPr>
      </p:pic>
      <p:sp>
        <p:nvSpPr>
          <p:cNvPr id="2" name="ZoneTexte 1"/>
          <p:cNvSpPr txBox="1"/>
          <p:nvPr/>
        </p:nvSpPr>
        <p:spPr>
          <a:xfrm>
            <a:off x="122948" y="273397"/>
            <a:ext cx="8411099" cy="584775"/>
          </a:xfrm>
          <a:prstGeom prst="rect">
            <a:avLst/>
          </a:prstGeom>
          <a:noFill/>
        </p:spPr>
        <p:txBody>
          <a:bodyPr wrap="square" rtlCol="0">
            <a:spAutoFit/>
          </a:bodyPr>
          <a:lstStyle/>
          <a:p>
            <a:r>
              <a:rPr lang="en-US" sz="3200" i="1" dirty="0" smtClean="0">
                <a:solidFill>
                  <a:schemeClr val="accent1">
                    <a:lumMod val="50000"/>
                  </a:schemeClr>
                </a:solidFill>
              </a:rPr>
              <a:t>Affordable for the patient(s) treated with IVF?</a:t>
            </a:r>
            <a:endParaRPr lang="en-US" sz="3200" i="1" dirty="0">
              <a:solidFill>
                <a:schemeClr val="accent1">
                  <a:lumMod val="50000"/>
                </a:schemeClr>
              </a:solidFill>
            </a:endParaRPr>
          </a:p>
        </p:txBody>
      </p:sp>
      <p:sp>
        <p:nvSpPr>
          <p:cNvPr id="5" name="ZoneTexte 4"/>
          <p:cNvSpPr txBox="1"/>
          <p:nvPr/>
        </p:nvSpPr>
        <p:spPr>
          <a:xfrm>
            <a:off x="118446" y="273397"/>
            <a:ext cx="7992889" cy="646331"/>
          </a:xfrm>
          <a:prstGeom prst="rect">
            <a:avLst/>
          </a:prstGeom>
          <a:noFill/>
          <a:ln>
            <a:solidFill>
              <a:srgbClr val="162A67"/>
            </a:solidFill>
          </a:ln>
        </p:spPr>
        <p:txBody>
          <a:bodyPr wrap="square" rtlCol="0">
            <a:spAutoFit/>
          </a:bodyPr>
          <a:lstStyle/>
          <a:p>
            <a:pPr lvl="1"/>
            <a:endParaRPr lang="fr-BE" dirty="0" smtClean="0"/>
          </a:p>
          <a:p>
            <a:endParaRPr lang="en-US" dirty="0"/>
          </a:p>
        </p:txBody>
      </p:sp>
      <p:graphicFrame>
        <p:nvGraphicFramePr>
          <p:cNvPr id="3" name="Tableau 2"/>
          <p:cNvGraphicFramePr>
            <a:graphicFrameLocks noGrp="1"/>
          </p:cNvGraphicFramePr>
          <p:nvPr>
            <p:extLst>
              <p:ext uri="{D42A27DB-BD31-4B8C-83A1-F6EECF244321}">
                <p14:modId xmlns:p14="http://schemas.microsoft.com/office/powerpoint/2010/main" val="3746195756"/>
              </p:ext>
            </p:extLst>
          </p:nvPr>
        </p:nvGraphicFramePr>
        <p:xfrm>
          <a:off x="266824" y="1544771"/>
          <a:ext cx="8892479" cy="5313229"/>
        </p:xfrm>
        <a:graphic>
          <a:graphicData uri="http://schemas.openxmlformats.org/drawingml/2006/table">
            <a:tbl>
              <a:tblPr firstRow="1" firstCol="1" bandRow="1">
                <a:tableStyleId>{5C22544A-7EE6-4342-B048-85BDC9FD1C3A}</a:tableStyleId>
              </a:tblPr>
              <a:tblGrid>
                <a:gridCol w="2146134"/>
                <a:gridCol w="2146134"/>
                <a:gridCol w="2417361"/>
                <a:gridCol w="2182850"/>
              </a:tblGrid>
              <a:tr h="666001">
                <a:tc>
                  <a:txBody>
                    <a:bodyPr/>
                    <a:lstStyle/>
                    <a:p>
                      <a:pPr>
                        <a:lnSpc>
                          <a:spcPct val="107000"/>
                        </a:lnSpc>
                        <a:spcAft>
                          <a:spcPts val="0"/>
                        </a:spcAft>
                      </a:pPr>
                      <a:r>
                        <a:rPr lang="fr-BE" sz="2000" dirty="0">
                          <a:effectLst/>
                        </a:rPr>
                        <a:t>IVF</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effectLst/>
                        </a:rPr>
                        <a:t>Total Price (€)</a:t>
                      </a:r>
                      <a:endParaRPr lang="en-US" sz="2000">
                        <a:effectLst/>
                      </a:endParaRPr>
                    </a:p>
                    <a:p>
                      <a:pPr>
                        <a:lnSpc>
                          <a:spcPct val="107000"/>
                        </a:lnSpc>
                        <a:spcAft>
                          <a:spcPts val="0"/>
                        </a:spcAft>
                      </a:pPr>
                      <a:r>
                        <a:rPr lang="fr-BE" sz="2000">
                          <a:effectLst/>
                        </a:rPr>
                        <a:t>(per trial)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err="1">
                          <a:effectLst/>
                        </a:rPr>
                        <a:t>Paid</a:t>
                      </a:r>
                      <a:r>
                        <a:rPr lang="fr-BE" sz="2000" dirty="0">
                          <a:effectLst/>
                        </a:rPr>
                        <a:t> by </a:t>
                      </a:r>
                      <a:r>
                        <a:rPr lang="fr-BE" sz="2000" dirty="0" smtClean="0">
                          <a:effectLst/>
                        </a:rPr>
                        <a:t>patient </a:t>
                      </a:r>
                      <a:r>
                        <a:rPr lang="fr-BE" sz="2000" dirty="0">
                          <a:effectLs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effectLst/>
                        </a:rPr>
                        <a:t>by BIM/BVT patient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66001">
                <a:tc>
                  <a:txBody>
                    <a:bodyPr/>
                    <a:lstStyle/>
                    <a:p>
                      <a:pPr>
                        <a:lnSpc>
                          <a:spcPct val="107000"/>
                        </a:lnSpc>
                        <a:spcAft>
                          <a:spcPts val="0"/>
                        </a:spcAft>
                      </a:pPr>
                      <a:r>
                        <a:rPr lang="en-US" sz="2000" dirty="0">
                          <a:effectLst/>
                        </a:rPr>
                        <a:t>Consultations</a:t>
                      </a:r>
                    </a:p>
                    <a:p>
                      <a:pPr>
                        <a:lnSpc>
                          <a:spcPct val="107000"/>
                        </a:lnSpc>
                        <a:spcAft>
                          <a:spcPts val="0"/>
                        </a:spcAft>
                      </a:pPr>
                      <a:r>
                        <a:rPr lang="en-US" sz="2000" dirty="0">
                          <a:effectLst/>
                        </a:rPr>
                        <a:t>(4 per trail)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effectLst/>
                        </a:rPr>
                        <a:t>30    </a:t>
                      </a:r>
                      <a:endParaRPr lang="en-US" sz="2000" dirty="0">
                        <a:effectLst/>
                      </a:endParaRPr>
                    </a:p>
                    <a:p>
                      <a:pPr>
                        <a:lnSpc>
                          <a:spcPct val="107000"/>
                        </a:lnSpc>
                        <a:spcAft>
                          <a:spcPts val="0"/>
                        </a:spcAft>
                      </a:pPr>
                      <a:r>
                        <a:rPr lang="fr-BE" sz="2000" dirty="0">
                          <a:effectLst/>
                        </a:rPr>
                        <a:t>(120)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effectLst/>
                        </a:rPr>
                        <a:t>12 </a:t>
                      </a:r>
                      <a:endParaRPr lang="en-US" sz="2000">
                        <a:effectLst/>
                      </a:endParaRPr>
                    </a:p>
                    <a:p>
                      <a:pPr>
                        <a:lnSpc>
                          <a:spcPct val="107000"/>
                        </a:lnSpc>
                        <a:spcAft>
                          <a:spcPts val="0"/>
                        </a:spcAft>
                      </a:pPr>
                      <a:r>
                        <a:rPr lang="fr-BE" sz="2000">
                          <a:effectLst/>
                        </a:rPr>
                        <a:t>(48)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effectLst/>
                        </a:rPr>
                        <a:t>3 (12)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66001">
                <a:tc>
                  <a:txBody>
                    <a:bodyPr/>
                    <a:lstStyle/>
                    <a:p>
                      <a:pPr>
                        <a:lnSpc>
                          <a:spcPct val="107000"/>
                        </a:lnSpc>
                        <a:spcAft>
                          <a:spcPts val="0"/>
                        </a:spcAft>
                      </a:pPr>
                      <a:r>
                        <a:rPr lang="en-US" sz="2000">
                          <a:effectLst/>
                        </a:rPr>
                        <a:t>Echography</a:t>
                      </a:r>
                    </a:p>
                    <a:p>
                      <a:pPr>
                        <a:lnSpc>
                          <a:spcPct val="107000"/>
                        </a:lnSpc>
                        <a:spcAft>
                          <a:spcPts val="0"/>
                        </a:spcAft>
                      </a:pPr>
                      <a:r>
                        <a:rPr lang="en-US" sz="2000">
                          <a:effectLst/>
                        </a:rPr>
                        <a:t>(4 per trail)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effectLst/>
                        </a:rPr>
                        <a:t>28.68 </a:t>
                      </a:r>
                      <a:endParaRPr lang="en-US" sz="2000">
                        <a:effectLst/>
                      </a:endParaRPr>
                    </a:p>
                    <a:p>
                      <a:pPr>
                        <a:lnSpc>
                          <a:spcPct val="107000"/>
                        </a:lnSpc>
                        <a:spcAft>
                          <a:spcPts val="0"/>
                        </a:spcAft>
                      </a:pPr>
                      <a:r>
                        <a:rPr lang="fr-BE" sz="2000">
                          <a:effectLst/>
                        </a:rPr>
                        <a:t>(114.72)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effectLst/>
                        </a:rPr>
                        <a:t>2.48 </a:t>
                      </a:r>
                      <a:endParaRPr lang="en-US" sz="2000" dirty="0">
                        <a:effectLst/>
                      </a:endParaRPr>
                    </a:p>
                    <a:p>
                      <a:pPr>
                        <a:lnSpc>
                          <a:spcPct val="107000"/>
                        </a:lnSpc>
                        <a:spcAft>
                          <a:spcPts val="0"/>
                        </a:spcAft>
                      </a:pPr>
                      <a:r>
                        <a:rPr lang="fr-BE" sz="2000" dirty="0">
                          <a:effectLst/>
                        </a:rPr>
                        <a:t>(9.92)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effectLst/>
                        </a:rPr>
                        <a:t>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66001">
                <a:tc>
                  <a:txBody>
                    <a:bodyPr/>
                    <a:lstStyle/>
                    <a:p>
                      <a:pPr>
                        <a:lnSpc>
                          <a:spcPct val="107000"/>
                        </a:lnSpc>
                        <a:spcAft>
                          <a:spcPts val="0"/>
                        </a:spcAft>
                      </a:pPr>
                      <a:r>
                        <a:rPr lang="en-US" sz="2000">
                          <a:effectLst/>
                        </a:rPr>
                        <a:t>Blood sample (3/monitoring)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43.63 </a:t>
                      </a:r>
                    </a:p>
                    <a:p>
                      <a:pPr>
                        <a:lnSpc>
                          <a:spcPct val="107000"/>
                        </a:lnSpc>
                        <a:spcAft>
                          <a:spcPts val="0"/>
                        </a:spcAft>
                      </a:pPr>
                      <a:r>
                        <a:rPr lang="en-US" sz="2000">
                          <a:effectLst/>
                        </a:rPr>
                        <a:t>(130.89)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8.7</a:t>
                      </a:r>
                    </a:p>
                    <a:p>
                      <a:pPr>
                        <a:lnSpc>
                          <a:spcPct val="107000"/>
                        </a:lnSpc>
                        <a:spcAft>
                          <a:spcPts val="0"/>
                        </a:spcAft>
                      </a:pPr>
                      <a:r>
                        <a:rPr lang="en-US" sz="2000" dirty="0">
                          <a:effectLst/>
                        </a:rPr>
                        <a:t>(26.1)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8.7</a:t>
                      </a:r>
                    </a:p>
                    <a:p>
                      <a:pPr>
                        <a:lnSpc>
                          <a:spcPct val="107000"/>
                        </a:lnSpc>
                        <a:spcAft>
                          <a:spcPts val="0"/>
                        </a:spcAft>
                      </a:pPr>
                      <a:r>
                        <a:rPr lang="en-US" sz="2000" dirty="0">
                          <a:effectLst/>
                        </a:rPr>
                        <a:t>(26.1)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3001">
                <a:tc>
                  <a:txBody>
                    <a:bodyPr/>
                    <a:lstStyle/>
                    <a:p>
                      <a:pPr>
                        <a:lnSpc>
                          <a:spcPct val="107000"/>
                        </a:lnSpc>
                        <a:spcAft>
                          <a:spcPts val="0"/>
                        </a:spcAft>
                      </a:pPr>
                      <a:r>
                        <a:rPr lang="en-US" sz="2000">
                          <a:effectLst/>
                        </a:rPr>
                        <a:t>Gonadotrophins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865,10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54,90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54,90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3001">
                <a:tc>
                  <a:txBody>
                    <a:bodyPr/>
                    <a:lstStyle/>
                    <a:p>
                      <a:pPr>
                        <a:lnSpc>
                          <a:spcPct val="107000"/>
                        </a:lnSpc>
                        <a:spcAft>
                          <a:spcPts val="0"/>
                        </a:spcAft>
                      </a:pPr>
                      <a:r>
                        <a:rPr lang="en-US" sz="2000">
                          <a:effectLst/>
                        </a:rPr>
                        <a:t>Progesterone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23.4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6.29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3.78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3001">
                <a:tc>
                  <a:txBody>
                    <a:bodyPr/>
                    <a:lstStyle/>
                    <a:p>
                      <a:pPr>
                        <a:lnSpc>
                          <a:spcPct val="107000"/>
                        </a:lnSpc>
                        <a:spcAft>
                          <a:spcPts val="0"/>
                        </a:spcAft>
                      </a:pPr>
                      <a:r>
                        <a:rPr lang="en-US" sz="2000">
                          <a:effectLst/>
                        </a:rPr>
                        <a:t>OPU</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259.79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64.94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64.94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3001">
                <a:tc>
                  <a:txBody>
                    <a:bodyPr/>
                    <a:lstStyle/>
                    <a:p>
                      <a:pPr>
                        <a:lnSpc>
                          <a:spcPct val="107000"/>
                        </a:lnSpc>
                        <a:spcAft>
                          <a:spcPts val="0"/>
                        </a:spcAft>
                      </a:pPr>
                      <a:r>
                        <a:rPr lang="en-US" sz="2000">
                          <a:effectLst/>
                        </a:rPr>
                        <a:t>One day clinic</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270.5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3001">
                <a:tc>
                  <a:txBody>
                    <a:bodyPr/>
                    <a:lstStyle/>
                    <a:p>
                      <a:pPr>
                        <a:lnSpc>
                          <a:spcPct val="107000"/>
                        </a:lnSpc>
                        <a:spcAft>
                          <a:spcPts val="0"/>
                        </a:spcAft>
                      </a:pPr>
                      <a:r>
                        <a:rPr lang="en-US" sz="2000">
                          <a:effectLst/>
                        </a:rPr>
                        <a:t>Transfer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185.56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3001">
                <a:tc>
                  <a:txBody>
                    <a:bodyPr/>
                    <a:lstStyle/>
                    <a:p>
                      <a:pPr>
                        <a:lnSpc>
                          <a:spcPct val="107000"/>
                        </a:lnSpc>
                        <a:spcAft>
                          <a:spcPts val="0"/>
                        </a:spcAft>
                      </a:pPr>
                      <a:r>
                        <a:rPr lang="en-US" sz="2000">
                          <a:effectLst/>
                        </a:rPr>
                        <a:t>US pregnancy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12.19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1.46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51219">
                <a:tc>
                  <a:txBody>
                    <a:bodyPr/>
                    <a:lstStyle/>
                    <a:p>
                      <a:pPr>
                        <a:lnSpc>
                          <a:spcPct val="107000"/>
                        </a:lnSpc>
                        <a:spcAft>
                          <a:spcPts val="0"/>
                        </a:spcAft>
                        <a:tabLst>
                          <a:tab pos="847725" algn="l"/>
                        </a:tabLst>
                      </a:pPr>
                      <a:r>
                        <a:rPr lang="en-US" sz="2000" dirty="0">
                          <a:solidFill>
                            <a:srgbClr val="FF0000"/>
                          </a:solidFill>
                          <a:effectLst/>
                        </a:rPr>
                        <a:t>Total/trial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solidFill>
                            <a:srgbClr val="FF0000"/>
                          </a:solidFill>
                          <a:effectLst/>
                        </a:rPr>
                        <a:t>1982.15</a:t>
                      </a:r>
                      <a:endParaRPr lang="en-US"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solidFill>
                            <a:srgbClr val="FF0000"/>
                          </a:solidFill>
                          <a:effectLst/>
                        </a:rPr>
                        <a:t>211.61</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solidFill>
                            <a:srgbClr val="FF0000"/>
                          </a:solidFill>
                          <a:effectLst/>
                        </a:rPr>
                        <a:t>161.72</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7" name="Rectangle 6"/>
          <p:cNvSpPr/>
          <p:nvPr/>
        </p:nvSpPr>
        <p:spPr>
          <a:xfrm>
            <a:off x="0" y="1186271"/>
            <a:ext cx="9540552" cy="388696"/>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B</a:t>
            </a:r>
            <a:r>
              <a:rPr lang="en-US" dirty="0" smtClean="0">
                <a:latin typeface="Calibri" panose="020F0502020204030204" pitchFamily="34" charset="0"/>
                <a:ea typeface="Calibri" panose="020F0502020204030204" pitchFamily="34" charset="0"/>
                <a:cs typeface="Times New Roman" panose="02020603050405020304" pitchFamily="18" charset="0"/>
              </a:rPr>
              <a:t>IM</a:t>
            </a:r>
            <a:r>
              <a:rPr lang="en-US" dirty="0">
                <a:latin typeface="Calibri" panose="020F0502020204030204" pitchFamily="34" charset="0"/>
                <a:ea typeface="Calibri" panose="020F0502020204030204" pitchFamily="34" charset="0"/>
                <a:cs typeface="Times New Roman" panose="02020603050405020304" pitchFamily="18" charset="0"/>
              </a:rPr>
              <a:t> : </a:t>
            </a:r>
            <a:r>
              <a:rPr lang="en-US" dirty="0" err="1">
                <a:latin typeface="Calibri" panose="020F0502020204030204" pitchFamily="34" charset="0"/>
                <a:ea typeface="Calibri" panose="020F0502020204030204" pitchFamily="34" charset="0"/>
                <a:cs typeface="Times New Roman" panose="02020603050405020304" pitchFamily="18" charset="0"/>
              </a:rPr>
              <a:t>bénéficiaire</a:t>
            </a:r>
            <a:r>
              <a:rPr lang="en-US" dirty="0">
                <a:latin typeface="Calibri" panose="020F0502020204030204" pitchFamily="34" charset="0"/>
                <a:ea typeface="Calibri" panose="020F0502020204030204" pitchFamily="34" charset="0"/>
                <a:cs typeface="Times New Roman" panose="02020603050405020304" pitchFamily="18" charset="0"/>
              </a:rPr>
              <a:t> intervention </a:t>
            </a:r>
            <a:r>
              <a:rPr lang="en-US" dirty="0" err="1" smtClean="0">
                <a:latin typeface="Calibri" panose="020F0502020204030204" pitchFamily="34" charset="0"/>
                <a:ea typeface="Calibri" panose="020F0502020204030204" pitchFamily="34" charset="0"/>
                <a:cs typeface="Times New Roman" panose="02020603050405020304" pitchFamily="18" charset="0"/>
              </a:rPr>
              <a:t>majorée</a:t>
            </a:r>
            <a:r>
              <a:rPr lang="en-US" dirty="0" smtClean="0">
                <a:latin typeface="Calibri" panose="020F0502020204030204" pitchFamily="34" charset="0"/>
                <a:ea typeface="Calibri" panose="020F0502020204030204" pitchFamily="34" charset="0"/>
                <a:cs typeface="Times New Roman" panose="02020603050405020304" pitchFamily="18" charset="0"/>
              </a:rPr>
              <a:t>=BVT: </a:t>
            </a:r>
            <a:r>
              <a:rPr lang="en-US" dirty="0" err="1" smtClean="0">
                <a:latin typeface="Calibri" panose="020F0502020204030204" pitchFamily="34" charset="0"/>
                <a:ea typeface="Calibri" panose="020F0502020204030204" pitchFamily="34" charset="0"/>
                <a:cs typeface="Calibri" panose="020F0502020204030204" pitchFamily="34" charset="0"/>
              </a:rPr>
              <a:t>Begunstigde</a:t>
            </a:r>
            <a:r>
              <a:rPr lang="en-US" dirty="0" smtClean="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van </a:t>
            </a:r>
            <a:r>
              <a:rPr lang="en-US" dirty="0" err="1">
                <a:latin typeface="Calibri" panose="020F0502020204030204" pitchFamily="34" charset="0"/>
                <a:ea typeface="Calibri" panose="020F0502020204030204" pitchFamily="34" charset="0"/>
                <a:cs typeface="Calibri" panose="020F0502020204030204" pitchFamily="34" charset="0"/>
              </a:rPr>
              <a:t>een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Verhoogde</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smtClean="0">
                <a:latin typeface="Calibri" panose="020F0502020204030204" pitchFamily="34" charset="0"/>
                <a:ea typeface="Calibri" panose="020F0502020204030204" pitchFamily="34" charset="0"/>
                <a:cs typeface="Calibri" panose="020F0502020204030204" pitchFamily="34" charset="0"/>
              </a:rPr>
              <a:t>Tegemoetkoming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02147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rot="1636753">
            <a:off x="7756237" y="51986"/>
            <a:ext cx="1205188" cy="1089152"/>
          </a:xfrm>
          <a:prstGeom prst="rect">
            <a:avLst/>
          </a:prstGeom>
        </p:spPr>
      </p:pic>
      <p:sp>
        <p:nvSpPr>
          <p:cNvPr id="2" name="ZoneTexte 1"/>
          <p:cNvSpPr txBox="1"/>
          <p:nvPr/>
        </p:nvSpPr>
        <p:spPr>
          <a:xfrm>
            <a:off x="122948" y="273397"/>
            <a:ext cx="8411099" cy="584775"/>
          </a:xfrm>
          <a:prstGeom prst="rect">
            <a:avLst/>
          </a:prstGeom>
          <a:noFill/>
        </p:spPr>
        <p:txBody>
          <a:bodyPr wrap="square" rtlCol="0">
            <a:spAutoFit/>
          </a:bodyPr>
          <a:lstStyle/>
          <a:p>
            <a:r>
              <a:rPr lang="en-US" sz="3200" i="1" dirty="0" smtClean="0">
                <a:solidFill>
                  <a:schemeClr val="accent1">
                    <a:lumMod val="50000"/>
                  </a:schemeClr>
                </a:solidFill>
              </a:rPr>
              <a:t>Affordable for the patient(s) treated with IVF?</a:t>
            </a:r>
            <a:endParaRPr lang="en-US" sz="3200" i="1" dirty="0">
              <a:solidFill>
                <a:schemeClr val="accent1">
                  <a:lumMod val="50000"/>
                </a:schemeClr>
              </a:solidFill>
            </a:endParaRPr>
          </a:p>
        </p:txBody>
      </p:sp>
      <p:sp>
        <p:nvSpPr>
          <p:cNvPr id="5" name="ZoneTexte 4"/>
          <p:cNvSpPr txBox="1"/>
          <p:nvPr/>
        </p:nvSpPr>
        <p:spPr>
          <a:xfrm>
            <a:off x="118446" y="273397"/>
            <a:ext cx="7992889" cy="646331"/>
          </a:xfrm>
          <a:prstGeom prst="rect">
            <a:avLst/>
          </a:prstGeom>
          <a:noFill/>
          <a:ln>
            <a:solidFill>
              <a:srgbClr val="162A67"/>
            </a:solidFill>
          </a:ln>
        </p:spPr>
        <p:txBody>
          <a:bodyPr wrap="square" rtlCol="0">
            <a:spAutoFit/>
          </a:bodyPr>
          <a:lstStyle/>
          <a:p>
            <a:pPr lvl="1"/>
            <a:endParaRPr lang="fr-BE" dirty="0" smtClean="0"/>
          </a:p>
          <a:p>
            <a:endParaRPr lang="en-US" dirty="0"/>
          </a:p>
        </p:txBody>
      </p:sp>
      <p:graphicFrame>
        <p:nvGraphicFramePr>
          <p:cNvPr id="3" name="Tableau 2"/>
          <p:cNvGraphicFramePr>
            <a:graphicFrameLocks noGrp="1"/>
          </p:cNvGraphicFramePr>
          <p:nvPr>
            <p:extLst>
              <p:ext uri="{D42A27DB-BD31-4B8C-83A1-F6EECF244321}">
                <p14:modId xmlns:p14="http://schemas.microsoft.com/office/powerpoint/2010/main" val="3356358736"/>
              </p:ext>
            </p:extLst>
          </p:nvPr>
        </p:nvGraphicFramePr>
        <p:xfrm>
          <a:off x="149649" y="1689038"/>
          <a:ext cx="8892479" cy="4188485"/>
        </p:xfrm>
        <a:graphic>
          <a:graphicData uri="http://schemas.openxmlformats.org/drawingml/2006/table">
            <a:tbl>
              <a:tblPr firstRow="1" firstCol="1" bandRow="1">
                <a:tableStyleId>{5C22544A-7EE6-4342-B048-85BDC9FD1C3A}</a:tableStyleId>
              </a:tblPr>
              <a:tblGrid>
                <a:gridCol w="2146134"/>
                <a:gridCol w="2146134"/>
                <a:gridCol w="2417361"/>
                <a:gridCol w="2182850"/>
              </a:tblGrid>
              <a:tr h="666001">
                <a:tc>
                  <a:txBody>
                    <a:bodyPr/>
                    <a:lstStyle/>
                    <a:p>
                      <a:pPr>
                        <a:lnSpc>
                          <a:spcPct val="107000"/>
                        </a:lnSpc>
                        <a:spcAft>
                          <a:spcPts val="0"/>
                        </a:spcAft>
                      </a:pPr>
                      <a:r>
                        <a:rPr lang="fr-BE" sz="2000" dirty="0" smtClean="0">
                          <a:effectLst/>
                          <a:latin typeface="+mn-lt"/>
                          <a:ea typeface="+mn-ea"/>
                          <a:cs typeface="+mn-cs"/>
                        </a:rPr>
                        <a:t>FET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effectLst/>
                        </a:rPr>
                        <a:t>Total Price (€)</a:t>
                      </a:r>
                      <a:endParaRPr lang="en-US" sz="2000">
                        <a:effectLst/>
                      </a:endParaRPr>
                    </a:p>
                    <a:p>
                      <a:pPr>
                        <a:lnSpc>
                          <a:spcPct val="107000"/>
                        </a:lnSpc>
                        <a:spcAft>
                          <a:spcPts val="0"/>
                        </a:spcAft>
                      </a:pPr>
                      <a:r>
                        <a:rPr lang="fr-BE" sz="2000">
                          <a:effectLst/>
                        </a:rPr>
                        <a:t>(per trial)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err="1">
                          <a:effectLst/>
                        </a:rPr>
                        <a:t>Paid</a:t>
                      </a:r>
                      <a:r>
                        <a:rPr lang="fr-BE" sz="2000" dirty="0">
                          <a:effectLst/>
                        </a:rPr>
                        <a:t> by </a:t>
                      </a:r>
                      <a:r>
                        <a:rPr lang="fr-BE" sz="2000" dirty="0" smtClean="0">
                          <a:effectLst/>
                        </a:rPr>
                        <a:t>patient </a:t>
                      </a:r>
                      <a:r>
                        <a:rPr lang="fr-BE" sz="2000" dirty="0">
                          <a:effectLs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effectLst/>
                        </a:rPr>
                        <a:t>by BIM/BVT patient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66001">
                <a:tc>
                  <a:txBody>
                    <a:bodyPr/>
                    <a:lstStyle/>
                    <a:p>
                      <a:pPr>
                        <a:lnSpc>
                          <a:spcPct val="107000"/>
                        </a:lnSpc>
                        <a:spcAft>
                          <a:spcPts val="0"/>
                        </a:spcAft>
                      </a:pPr>
                      <a:r>
                        <a:rPr lang="en-US" sz="2000" dirty="0">
                          <a:effectLst/>
                        </a:rPr>
                        <a:t>Consultations</a:t>
                      </a:r>
                    </a:p>
                    <a:p>
                      <a:pPr>
                        <a:lnSpc>
                          <a:spcPct val="107000"/>
                        </a:lnSpc>
                        <a:spcAft>
                          <a:spcPts val="0"/>
                        </a:spcAft>
                      </a:pPr>
                      <a:r>
                        <a:rPr lang="en-US" sz="2000" dirty="0" smtClean="0">
                          <a:effectLst/>
                        </a:rPr>
                        <a:t>(2 </a:t>
                      </a:r>
                      <a:r>
                        <a:rPr lang="en-US" sz="2000" dirty="0">
                          <a:effectLst/>
                        </a:rPr>
                        <a:t>per trail)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effectLst/>
                        </a:rPr>
                        <a:t>30    </a:t>
                      </a:r>
                      <a:endParaRPr lang="en-US" sz="2000" dirty="0">
                        <a:effectLst/>
                      </a:endParaRPr>
                    </a:p>
                    <a:p>
                      <a:pPr>
                        <a:lnSpc>
                          <a:spcPct val="107000"/>
                        </a:lnSpc>
                        <a:spcAft>
                          <a:spcPts val="0"/>
                        </a:spcAft>
                      </a:pPr>
                      <a:r>
                        <a:rPr lang="fr-BE" sz="2000" dirty="0" smtClean="0">
                          <a:effectLst/>
                        </a:rPr>
                        <a:t>(60)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effectLst/>
                        </a:rPr>
                        <a:t>12 </a:t>
                      </a:r>
                      <a:endParaRPr lang="en-US" sz="2000" dirty="0">
                        <a:effectLst/>
                      </a:endParaRPr>
                    </a:p>
                    <a:p>
                      <a:pPr>
                        <a:lnSpc>
                          <a:spcPct val="107000"/>
                        </a:lnSpc>
                        <a:spcAft>
                          <a:spcPts val="0"/>
                        </a:spcAft>
                      </a:pPr>
                      <a:r>
                        <a:rPr lang="fr-BE" sz="2000" dirty="0" smtClean="0">
                          <a:effectLst/>
                        </a:rPr>
                        <a:t>(24)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effectLst/>
                        </a:rPr>
                        <a:t>3 </a:t>
                      </a:r>
                      <a:endParaRPr lang="fr-BE" sz="2000" dirty="0" smtClean="0">
                        <a:effectLst/>
                      </a:endParaRPr>
                    </a:p>
                    <a:p>
                      <a:pPr>
                        <a:lnSpc>
                          <a:spcPct val="107000"/>
                        </a:lnSpc>
                        <a:spcAft>
                          <a:spcPts val="0"/>
                        </a:spcAft>
                      </a:pPr>
                      <a:r>
                        <a:rPr lang="fr-BE" sz="2000" dirty="0" smtClean="0">
                          <a:effectLst/>
                        </a:rPr>
                        <a:t>(6)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66001">
                <a:tc>
                  <a:txBody>
                    <a:bodyPr/>
                    <a:lstStyle/>
                    <a:p>
                      <a:pPr>
                        <a:lnSpc>
                          <a:spcPct val="107000"/>
                        </a:lnSpc>
                        <a:spcAft>
                          <a:spcPts val="0"/>
                        </a:spcAft>
                      </a:pPr>
                      <a:r>
                        <a:rPr lang="en-US" sz="2000" dirty="0">
                          <a:effectLst/>
                        </a:rPr>
                        <a:t>Echography</a:t>
                      </a:r>
                    </a:p>
                    <a:p>
                      <a:pPr>
                        <a:lnSpc>
                          <a:spcPct val="107000"/>
                        </a:lnSpc>
                        <a:spcAft>
                          <a:spcPts val="0"/>
                        </a:spcAft>
                      </a:pPr>
                      <a:r>
                        <a:rPr lang="en-US" sz="2000" dirty="0" smtClean="0">
                          <a:effectLst/>
                        </a:rPr>
                        <a:t>(2 </a:t>
                      </a:r>
                      <a:r>
                        <a:rPr lang="en-US" sz="2000" dirty="0">
                          <a:effectLst/>
                        </a:rPr>
                        <a:t>per trail)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effectLst/>
                        </a:rPr>
                        <a:t>28.68 </a:t>
                      </a:r>
                      <a:endParaRPr lang="en-US" sz="2000" dirty="0">
                        <a:effectLst/>
                      </a:endParaRPr>
                    </a:p>
                    <a:p>
                      <a:pPr>
                        <a:lnSpc>
                          <a:spcPct val="107000"/>
                        </a:lnSpc>
                        <a:spcAft>
                          <a:spcPts val="0"/>
                        </a:spcAft>
                      </a:pPr>
                      <a:r>
                        <a:rPr lang="fr-BE" sz="2000" dirty="0" smtClean="0">
                          <a:effectLst/>
                        </a:rPr>
                        <a:t>(57,36)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a:effectLst/>
                        </a:rPr>
                        <a:t>2.48 </a:t>
                      </a:r>
                      <a:endParaRPr lang="en-US" sz="2000" dirty="0">
                        <a:effectLst/>
                      </a:endParaRPr>
                    </a:p>
                    <a:p>
                      <a:pPr>
                        <a:lnSpc>
                          <a:spcPct val="107000"/>
                        </a:lnSpc>
                        <a:spcAft>
                          <a:spcPts val="0"/>
                        </a:spcAft>
                      </a:pPr>
                      <a:r>
                        <a:rPr lang="fr-BE" sz="2000" dirty="0" smtClean="0">
                          <a:effectLst/>
                        </a:rPr>
                        <a:t>(4,96)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a:effectLst/>
                        </a:rPr>
                        <a:t>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66001">
                <a:tc>
                  <a:txBody>
                    <a:bodyPr/>
                    <a:lstStyle/>
                    <a:p>
                      <a:pPr>
                        <a:lnSpc>
                          <a:spcPct val="107000"/>
                        </a:lnSpc>
                        <a:spcAft>
                          <a:spcPts val="0"/>
                        </a:spcAft>
                      </a:pPr>
                      <a:r>
                        <a:rPr lang="en-US" sz="2000" dirty="0">
                          <a:effectLst/>
                        </a:rPr>
                        <a:t>Blood sample </a:t>
                      </a:r>
                      <a:r>
                        <a:rPr lang="en-US" sz="2000" dirty="0" smtClean="0">
                          <a:effectLst/>
                        </a:rPr>
                        <a:t>(2/monitoring</a:t>
                      </a:r>
                      <a:r>
                        <a:rPr lang="en-US" sz="2000" dirty="0">
                          <a:effectLst/>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43.63 </a:t>
                      </a:r>
                    </a:p>
                    <a:p>
                      <a:pPr>
                        <a:lnSpc>
                          <a:spcPct val="107000"/>
                        </a:lnSpc>
                        <a:spcAft>
                          <a:spcPts val="0"/>
                        </a:spcAft>
                      </a:pPr>
                      <a:r>
                        <a:rPr lang="en-US" sz="2000" dirty="0" smtClean="0">
                          <a:effectLst/>
                        </a:rPr>
                        <a:t>(87,26)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8.7</a:t>
                      </a:r>
                    </a:p>
                    <a:p>
                      <a:pPr>
                        <a:lnSpc>
                          <a:spcPct val="107000"/>
                        </a:lnSpc>
                        <a:spcAft>
                          <a:spcPts val="0"/>
                        </a:spcAft>
                      </a:pPr>
                      <a:r>
                        <a:rPr lang="en-US" sz="2000" dirty="0" smtClean="0">
                          <a:effectLst/>
                        </a:rPr>
                        <a:t>(17,4)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8.7</a:t>
                      </a:r>
                    </a:p>
                    <a:p>
                      <a:pPr>
                        <a:lnSpc>
                          <a:spcPct val="107000"/>
                        </a:lnSpc>
                        <a:spcAft>
                          <a:spcPts val="0"/>
                        </a:spcAft>
                      </a:pPr>
                      <a:r>
                        <a:rPr lang="en-US" sz="2000" dirty="0" smtClean="0">
                          <a:effectLst/>
                        </a:rPr>
                        <a:t>(17,4)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3001">
                <a:tc>
                  <a:txBody>
                    <a:bodyPr/>
                    <a:lstStyle/>
                    <a:p>
                      <a:pPr>
                        <a:lnSpc>
                          <a:spcPct val="107000"/>
                        </a:lnSpc>
                        <a:spcAft>
                          <a:spcPts val="0"/>
                        </a:spcAft>
                      </a:pPr>
                      <a:r>
                        <a:rPr lang="en-US" sz="2000" dirty="0">
                          <a:effectLst/>
                        </a:rPr>
                        <a:t>Progesterone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23.4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6.29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3.78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3001">
                <a:tc>
                  <a:txBody>
                    <a:bodyPr/>
                    <a:lstStyle/>
                    <a:p>
                      <a:pPr>
                        <a:lnSpc>
                          <a:spcPct val="107000"/>
                        </a:lnSpc>
                        <a:spcAft>
                          <a:spcPts val="0"/>
                        </a:spcAft>
                      </a:pPr>
                      <a:r>
                        <a:rPr lang="en-US" sz="2000" dirty="0">
                          <a:effectLst/>
                        </a:rPr>
                        <a:t>Transfer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185.56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3001">
                <a:tc>
                  <a:txBody>
                    <a:bodyPr/>
                    <a:lstStyle/>
                    <a:p>
                      <a:pPr>
                        <a:lnSpc>
                          <a:spcPct val="107000"/>
                        </a:lnSpc>
                        <a:spcAft>
                          <a:spcPts val="0"/>
                        </a:spcAft>
                      </a:pPr>
                      <a:r>
                        <a:rPr lang="en-US" sz="2000">
                          <a:effectLst/>
                        </a:rPr>
                        <a:t>US pregnancy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12.19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1.46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25478">
                <a:tc>
                  <a:txBody>
                    <a:bodyPr/>
                    <a:lstStyle/>
                    <a:p>
                      <a:pPr>
                        <a:lnSpc>
                          <a:spcPct val="107000"/>
                        </a:lnSpc>
                        <a:spcAft>
                          <a:spcPts val="0"/>
                        </a:spcAft>
                        <a:tabLst>
                          <a:tab pos="847725" algn="l"/>
                        </a:tabLst>
                      </a:pPr>
                      <a:r>
                        <a:rPr lang="en-US" sz="2000" dirty="0">
                          <a:solidFill>
                            <a:srgbClr val="FF0000"/>
                          </a:solidFill>
                          <a:effectLst/>
                        </a:rPr>
                        <a:t>Total/trial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smtClean="0">
                          <a:solidFill>
                            <a:srgbClr val="FF0000"/>
                          </a:solidFill>
                          <a:effectLst/>
                        </a:rPr>
                        <a:t>425,77</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smtClean="0">
                          <a:solidFill>
                            <a:srgbClr val="FF0000"/>
                          </a:solidFill>
                          <a:effectLst/>
                          <a:latin typeface="+mn-lt"/>
                          <a:ea typeface="+mn-ea"/>
                          <a:cs typeface="+mn-cs"/>
                        </a:rPr>
                        <a:t>54,11</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fr-BE" sz="20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27,18</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7" name="Rectangle 6"/>
          <p:cNvSpPr/>
          <p:nvPr/>
        </p:nvSpPr>
        <p:spPr>
          <a:xfrm>
            <a:off x="0" y="1186271"/>
            <a:ext cx="9540552" cy="388696"/>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B</a:t>
            </a:r>
            <a:r>
              <a:rPr lang="en-US" dirty="0" smtClean="0">
                <a:latin typeface="Calibri" panose="020F0502020204030204" pitchFamily="34" charset="0"/>
                <a:ea typeface="Calibri" panose="020F0502020204030204" pitchFamily="34" charset="0"/>
                <a:cs typeface="Times New Roman" panose="02020603050405020304" pitchFamily="18" charset="0"/>
              </a:rPr>
              <a:t>IM</a:t>
            </a:r>
            <a:r>
              <a:rPr lang="en-US" dirty="0">
                <a:latin typeface="Calibri" panose="020F0502020204030204" pitchFamily="34" charset="0"/>
                <a:ea typeface="Calibri" panose="020F0502020204030204" pitchFamily="34" charset="0"/>
                <a:cs typeface="Times New Roman" panose="02020603050405020304" pitchFamily="18" charset="0"/>
              </a:rPr>
              <a:t> : </a:t>
            </a:r>
            <a:r>
              <a:rPr lang="en-US" dirty="0" err="1">
                <a:latin typeface="Calibri" panose="020F0502020204030204" pitchFamily="34" charset="0"/>
                <a:ea typeface="Calibri" panose="020F0502020204030204" pitchFamily="34" charset="0"/>
                <a:cs typeface="Times New Roman" panose="02020603050405020304" pitchFamily="18" charset="0"/>
              </a:rPr>
              <a:t>bénéficiaire</a:t>
            </a:r>
            <a:r>
              <a:rPr lang="en-US" dirty="0">
                <a:latin typeface="Calibri" panose="020F0502020204030204" pitchFamily="34" charset="0"/>
                <a:ea typeface="Calibri" panose="020F0502020204030204" pitchFamily="34" charset="0"/>
                <a:cs typeface="Times New Roman" panose="02020603050405020304" pitchFamily="18" charset="0"/>
              </a:rPr>
              <a:t> intervention </a:t>
            </a:r>
            <a:r>
              <a:rPr lang="en-US" dirty="0" err="1" smtClean="0">
                <a:latin typeface="Calibri" panose="020F0502020204030204" pitchFamily="34" charset="0"/>
                <a:ea typeface="Calibri" panose="020F0502020204030204" pitchFamily="34" charset="0"/>
                <a:cs typeface="Times New Roman" panose="02020603050405020304" pitchFamily="18" charset="0"/>
              </a:rPr>
              <a:t>majorée</a:t>
            </a:r>
            <a:r>
              <a:rPr lang="en-US" dirty="0" smtClean="0">
                <a:latin typeface="Calibri" panose="020F0502020204030204" pitchFamily="34" charset="0"/>
                <a:ea typeface="Calibri" panose="020F0502020204030204" pitchFamily="34" charset="0"/>
                <a:cs typeface="Times New Roman" panose="02020603050405020304" pitchFamily="18" charset="0"/>
              </a:rPr>
              <a:t>=BVT: </a:t>
            </a:r>
            <a:r>
              <a:rPr lang="en-US" dirty="0" err="1" smtClean="0">
                <a:latin typeface="Calibri" panose="020F0502020204030204" pitchFamily="34" charset="0"/>
                <a:ea typeface="Calibri" panose="020F0502020204030204" pitchFamily="34" charset="0"/>
                <a:cs typeface="Calibri" panose="020F0502020204030204" pitchFamily="34" charset="0"/>
              </a:rPr>
              <a:t>Begunstigde</a:t>
            </a:r>
            <a:r>
              <a:rPr lang="en-US" dirty="0" smtClean="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van </a:t>
            </a:r>
            <a:r>
              <a:rPr lang="en-US" dirty="0" err="1">
                <a:latin typeface="Calibri" panose="020F0502020204030204" pitchFamily="34" charset="0"/>
                <a:ea typeface="Calibri" panose="020F0502020204030204" pitchFamily="34" charset="0"/>
                <a:cs typeface="Calibri" panose="020F0502020204030204" pitchFamily="34" charset="0"/>
              </a:rPr>
              <a:t>een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Verhoogde</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smtClean="0">
                <a:latin typeface="Calibri" panose="020F0502020204030204" pitchFamily="34" charset="0"/>
                <a:ea typeface="Calibri" panose="020F0502020204030204" pitchFamily="34" charset="0"/>
                <a:cs typeface="Calibri" panose="020F0502020204030204" pitchFamily="34" charset="0"/>
              </a:rPr>
              <a:t>Tegemoetkoming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38334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0" y="192075"/>
            <a:ext cx="8411099" cy="584775"/>
          </a:xfrm>
          <a:prstGeom prst="rect">
            <a:avLst/>
          </a:prstGeom>
          <a:noFill/>
        </p:spPr>
        <p:txBody>
          <a:bodyPr wrap="square" rtlCol="0">
            <a:spAutoFit/>
          </a:bodyPr>
          <a:lstStyle/>
          <a:p>
            <a:r>
              <a:rPr lang="en-US" sz="3200" i="1" dirty="0" smtClean="0">
                <a:solidFill>
                  <a:schemeClr val="accent1">
                    <a:lumMod val="50000"/>
                  </a:schemeClr>
                </a:solidFill>
              </a:rPr>
              <a:t>Affordable for the patient(s) treated with ART?</a:t>
            </a:r>
            <a:endParaRPr lang="en-US" sz="3200" i="1" dirty="0">
              <a:solidFill>
                <a:schemeClr val="accent1">
                  <a:lumMod val="50000"/>
                </a:schemeClr>
              </a:solidFill>
            </a:endParaRPr>
          </a:p>
        </p:txBody>
      </p:sp>
      <p:sp>
        <p:nvSpPr>
          <p:cNvPr id="5" name="ZoneTexte 4"/>
          <p:cNvSpPr txBox="1"/>
          <p:nvPr/>
        </p:nvSpPr>
        <p:spPr>
          <a:xfrm>
            <a:off x="107504" y="143428"/>
            <a:ext cx="7992889" cy="646331"/>
          </a:xfrm>
          <a:prstGeom prst="rect">
            <a:avLst/>
          </a:prstGeom>
          <a:noFill/>
          <a:ln>
            <a:solidFill>
              <a:srgbClr val="162A67"/>
            </a:solidFill>
          </a:ln>
        </p:spPr>
        <p:txBody>
          <a:bodyPr wrap="square" rtlCol="0">
            <a:spAutoFit/>
          </a:bodyPr>
          <a:lstStyle/>
          <a:p>
            <a:pPr lvl="1"/>
            <a:endParaRPr lang="fr-BE" dirty="0" smtClean="0"/>
          </a:p>
          <a:p>
            <a:endParaRPr lang="en-US" dirty="0"/>
          </a:p>
        </p:txBody>
      </p:sp>
      <p:pic>
        <p:nvPicPr>
          <p:cNvPr id="3" name="Image 2"/>
          <p:cNvPicPr>
            <a:picLocks noChangeAspect="1"/>
          </p:cNvPicPr>
          <p:nvPr/>
        </p:nvPicPr>
        <p:blipFill>
          <a:blip r:embed="rId3"/>
          <a:stretch>
            <a:fillRect/>
          </a:stretch>
        </p:blipFill>
        <p:spPr>
          <a:xfrm>
            <a:off x="0" y="966013"/>
            <a:ext cx="9144000" cy="1656708"/>
          </a:xfrm>
          <a:prstGeom prst="rect">
            <a:avLst/>
          </a:prstGeom>
        </p:spPr>
      </p:pic>
      <p:pic>
        <p:nvPicPr>
          <p:cNvPr id="6" name="Image 5"/>
          <p:cNvPicPr>
            <a:picLocks noChangeAspect="1"/>
          </p:cNvPicPr>
          <p:nvPr/>
        </p:nvPicPr>
        <p:blipFill>
          <a:blip r:embed="rId4"/>
          <a:stretch>
            <a:fillRect/>
          </a:stretch>
        </p:blipFill>
        <p:spPr>
          <a:xfrm>
            <a:off x="179511" y="2545457"/>
            <a:ext cx="1700642" cy="1315591"/>
          </a:xfrm>
          <a:prstGeom prst="rect">
            <a:avLst/>
          </a:prstGeom>
        </p:spPr>
      </p:pic>
      <p:pic>
        <p:nvPicPr>
          <p:cNvPr id="7" name="Image 6"/>
          <p:cNvPicPr>
            <a:picLocks noChangeAspect="1"/>
          </p:cNvPicPr>
          <p:nvPr/>
        </p:nvPicPr>
        <p:blipFill>
          <a:blip r:embed="rId5"/>
          <a:stretch>
            <a:fillRect/>
          </a:stretch>
        </p:blipFill>
        <p:spPr>
          <a:xfrm>
            <a:off x="2968068" y="2780928"/>
            <a:ext cx="4958040" cy="2285548"/>
          </a:xfrm>
          <a:prstGeom prst="rect">
            <a:avLst/>
          </a:prstGeom>
        </p:spPr>
      </p:pic>
      <p:sp>
        <p:nvSpPr>
          <p:cNvPr id="8" name="Rectangle à coins arrondis 7"/>
          <p:cNvSpPr/>
          <p:nvPr/>
        </p:nvSpPr>
        <p:spPr>
          <a:xfrm>
            <a:off x="3989015" y="2935546"/>
            <a:ext cx="932293" cy="720080"/>
          </a:xfrm>
          <a:prstGeom prst="wedgeRoundRectCallout">
            <a:avLst>
              <a:gd name="adj1" fmla="val 48511"/>
              <a:gd name="adj2" fmla="val 10276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ZoneTexte 8"/>
          <p:cNvSpPr txBox="1"/>
          <p:nvPr/>
        </p:nvSpPr>
        <p:spPr>
          <a:xfrm>
            <a:off x="3848811" y="2925468"/>
            <a:ext cx="1072498" cy="646331"/>
          </a:xfrm>
          <a:prstGeom prst="rect">
            <a:avLst/>
          </a:prstGeom>
          <a:noFill/>
        </p:spPr>
        <p:txBody>
          <a:bodyPr wrap="square" rtlCol="0">
            <a:spAutoFit/>
          </a:bodyPr>
          <a:lstStyle/>
          <a:p>
            <a:pPr algn="ctr"/>
            <a:r>
              <a:rPr lang="fr-BE" dirty="0" smtClean="0"/>
              <a:t>3467 €</a:t>
            </a:r>
          </a:p>
          <a:p>
            <a:pPr algn="ctr"/>
            <a:r>
              <a:rPr lang="fr-BE" dirty="0" smtClean="0"/>
              <a:t>≈ </a:t>
            </a:r>
            <a:r>
              <a:rPr lang="fr-BE" b="1" dirty="0" smtClean="0"/>
              <a:t>2500 € </a:t>
            </a:r>
            <a:endParaRPr lang="en-US" b="1" dirty="0"/>
          </a:p>
        </p:txBody>
      </p:sp>
      <p:sp>
        <p:nvSpPr>
          <p:cNvPr id="10" name="ZoneTexte 9"/>
          <p:cNvSpPr txBox="1"/>
          <p:nvPr/>
        </p:nvSpPr>
        <p:spPr>
          <a:xfrm>
            <a:off x="998278" y="4941168"/>
            <a:ext cx="2755966" cy="1754326"/>
          </a:xfrm>
          <a:prstGeom prst="rect">
            <a:avLst/>
          </a:prstGeom>
          <a:noFill/>
          <a:ln>
            <a:solidFill>
              <a:srgbClr val="FF0000"/>
            </a:solidFill>
          </a:ln>
        </p:spPr>
        <p:txBody>
          <a:bodyPr wrap="square" rtlCol="0">
            <a:spAutoFit/>
          </a:bodyPr>
          <a:lstStyle/>
          <a:p>
            <a:r>
              <a:rPr lang="fr-BE" dirty="0" smtClean="0"/>
              <a:t>IVF: 212€</a:t>
            </a:r>
          </a:p>
          <a:p>
            <a:r>
              <a:rPr lang="fr-BE" dirty="0" smtClean="0"/>
              <a:t>FET: 54 € x 2: 106 €</a:t>
            </a:r>
          </a:p>
          <a:p>
            <a:r>
              <a:rPr lang="fr-BE" dirty="0" smtClean="0">
                <a:sym typeface="Wingdings" panose="05000000000000000000" pitchFamily="2" charset="2"/>
              </a:rPr>
              <a:t> max: </a:t>
            </a:r>
            <a:r>
              <a:rPr lang="fr-BE" b="1" dirty="0" smtClean="0">
                <a:sym typeface="Wingdings" panose="05000000000000000000" pitchFamily="2" charset="2"/>
              </a:rPr>
              <a:t>107€/mois</a:t>
            </a:r>
            <a:r>
              <a:rPr lang="fr-BE" b="1" dirty="0" smtClean="0"/>
              <a:t> </a:t>
            </a:r>
          </a:p>
          <a:p>
            <a:endParaRPr lang="fr-BE" dirty="0" smtClean="0"/>
          </a:p>
          <a:p>
            <a:r>
              <a:rPr lang="fr-BE" dirty="0" smtClean="0"/>
              <a:t>IUI: </a:t>
            </a:r>
            <a:r>
              <a:rPr lang="fr-BE" b="1" dirty="0" smtClean="0"/>
              <a:t>76€ (93) </a:t>
            </a:r>
            <a:r>
              <a:rPr lang="fr-BE" dirty="0" smtClean="0"/>
              <a:t>/mois</a:t>
            </a:r>
          </a:p>
          <a:p>
            <a:endParaRPr lang="en-US" dirty="0"/>
          </a:p>
        </p:txBody>
      </p:sp>
      <p:sp>
        <p:nvSpPr>
          <p:cNvPr id="11" name="ZoneTexte 10"/>
          <p:cNvSpPr txBox="1"/>
          <p:nvPr/>
        </p:nvSpPr>
        <p:spPr>
          <a:xfrm>
            <a:off x="147956" y="3755889"/>
            <a:ext cx="1700643" cy="830997"/>
          </a:xfrm>
          <a:prstGeom prst="rect">
            <a:avLst/>
          </a:prstGeom>
          <a:solidFill>
            <a:srgbClr val="F8FAFC"/>
          </a:solidFill>
        </p:spPr>
        <p:txBody>
          <a:bodyPr wrap="square" rtlCol="0">
            <a:spAutoFit/>
          </a:bodyPr>
          <a:lstStyle/>
          <a:p>
            <a:r>
              <a:rPr lang="fr-BE" sz="1600" b="1" u="sng" dirty="0" smtClean="0">
                <a:solidFill>
                  <a:srgbClr val="1771B6"/>
                </a:solidFill>
              </a:rPr>
              <a:t>Salaire minimum: </a:t>
            </a:r>
            <a:r>
              <a:rPr lang="en-US" sz="1600" b="1" dirty="0">
                <a:solidFill>
                  <a:srgbClr val="1771B6"/>
                </a:solidFill>
              </a:rPr>
              <a:t>1.954,99 €</a:t>
            </a:r>
            <a:endParaRPr lang="fr-BE" sz="1600" dirty="0" smtClean="0">
              <a:solidFill>
                <a:srgbClr val="1771B6"/>
              </a:solidFill>
            </a:endParaRPr>
          </a:p>
          <a:p>
            <a:r>
              <a:rPr lang="fr-BE" sz="1600" dirty="0">
                <a:solidFill>
                  <a:srgbClr val="1771B6"/>
                </a:solidFill>
              </a:rPr>
              <a:t>N</a:t>
            </a:r>
            <a:r>
              <a:rPr lang="fr-BE" sz="1600" dirty="0" smtClean="0">
                <a:solidFill>
                  <a:srgbClr val="1771B6"/>
                </a:solidFill>
              </a:rPr>
              <a:t>et= </a:t>
            </a:r>
            <a:r>
              <a:rPr lang="en-US" sz="1600" b="1" dirty="0" smtClean="0">
                <a:solidFill>
                  <a:srgbClr val="1771B6"/>
                </a:solidFill>
              </a:rPr>
              <a:t>1.830,95 €</a:t>
            </a:r>
            <a:endParaRPr lang="en-US" sz="1600" b="1" dirty="0">
              <a:solidFill>
                <a:srgbClr val="1771B6"/>
              </a:solidFill>
            </a:endParaRPr>
          </a:p>
        </p:txBody>
      </p:sp>
    </p:spTree>
    <p:extLst>
      <p:ext uri="{BB962C8B-B14F-4D97-AF65-F5344CB8AC3E}">
        <p14:creationId xmlns:p14="http://schemas.microsoft.com/office/powerpoint/2010/main" val="3483667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0" y="192075"/>
            <a:ext cx="8411099" cy="584775"/>
          </a:xfrm>
          <a:prstGeom prst="rect">
            <a:avLst/>
          </a:prstGeom>
          <a:noFill/>
        </p:spPr>
        <p:txBody>
          <a:bodyPr wrap="square" rtlCol="0">
            <a:spAutoFit/>
          </a:bodyPr>
          <a:lstStyle/>
          <a:p>
            <a:r>
              <a:rPr lang="en-US" sz="3200" i="1" dirty="0" smtClean="0">
                <a:solidFill>
                  <a:schemeClr val="accent1">
                    <a:lumMod val="50000"/>
                  </a:schemeClr>
                </a:solidFill>
              </a:rPr>
              <a:t>Affordable for the patient(s) treated with ART?</a:t>
            </a:r>
            <a:endParaRPr lang="en-US" sz="3200" i="1" dirty="0">
              <a:solidFill>
                <a:schemeClr val="accent1">
                  <a:lumMod val="50000"/>
                </a:schemeClr>
              </a:solidFill>
            </a:endParaRPr>
          </a:p>
        </p:txBody>
      </p:sp>
      <p:sp>
        <p:nvSpPr>
          <p:cNvPr id="5" name="ZoneTexte 4"/>
          <p:cNvSpPr txBox="1"/>
          <p:nvPr/>
        </p:nvSpPr>
        <p:spPr>
          <a:xfrm>
            <a:off x="107504" y="143428"/>
            <a:ext cx="7992889" cy="646331"/>
          </a:xfrm>
          <a:prstGeom prst="rect">
            <a:avLst/>
          </a:prstGeom>
          <a:noFill/>
          <a:ln>
            <a:solidFill>
              <a:srgbClr val="162A67"/>
            </a:solidFill>
          </a:ln>
        </p:spPr>
        <p:txBody>
          <a:bodyPr wrap="square" rtlCol="0">
            <a:spAutoFit/>
          </a:bodyPr>
          <a:lstStyle/>
          <a:p>
            <a:pPr lvl="1"/>
            <a:endParaRPr lang="fr-BE" dirty="0" smtClean="0"/>
          </a:p>
          <a:p>
            <a:endParaRPr lang="en-US" dirty="0"/>
          </a:p>
        </p:txBody>
      </p:sp>
      <p:sp>
        <p:nvSpPr>
          <p:cNvPr id="10" name="ZoneTexte 9"/>
          <p:cNvSpPr txBox="1"/>
          <p:nvPr/>
        </p:nvSpPr>
        <p:spPr>
          <a:xfrm>
            <a:off x="683568" y="3501008"/>
            <a:ext cx="2755966" cy="1754326"/>
          </a:xfrm>
          <a:prstGeom prst="rect">
            <a:avLst/>
          </a:prstGeom>
          <a:noFill/>
          <a:ln>
            <a:solidFill>
              <a:srgbClr val="FF0000"/>
            </a:solidFill>
          </a:ln>
        </p:spPr>
        <p:txBody>
          <a:bodyPr wrap="square" rtlCol="0">
            <a:spAutoFit/>
          </a:bodyPr>
          <a:lstStyle/>
          <a:p>
            <a:r>
              <a:rPr lang="fr-BE" dirty="0" smtClean="0"/>
              <a:t>IVF: 161€</a:t>
            </a:r>
          </a:p>
          <a:p>
            <a:r>
              <a:rPr lang="fr-BE" dirty="0" smtClean="0"/>
              <a:t>FET: 27 € x 2: 54 €</a:t>
            </a:r>
          </a:p>
          <a:p>
            <a:r>
              <a:rPr lang="fr-BE" dirty="0" smtClean="0">
                <a:sym typeface="Wingdings" panose="05000000000000000000" pitchFamily="2" charset="2"/>
              </a:rPr>
              <a:t> max:</a:t>
            </a:r>
            <a:r>
              <a:rPr lang="fr-BE" b="1" dirty="0" smtClean="0">
                <a:sym typeface="Wingdings" panose="05000000000000000000" pitchFamily="2" charset="2"/>
              </a:rPr>
              <a:t>72 </a:t>
            </a:r>
            <a:r>
              <a:rPr lang="fr-BE" dirty="0" smtClean="0">
                <a:sym typeface="Wingdings" panose="05000000000000000000" pitchFamily="2" charset="2"/>
              </a:rPr>
              <a:t>€/</a:t>
            </a:r>
            <a:r>
              <a:rPr lang="fr-BE" dirty="0" err="1" smtClean="0">
                <a:sym typeface="Wingdings" panose="05000000000000000000" pitchFamily="2" charset="2"/>
              </a:rPr>
              <a:t>month</a:t>
            </a:r>
            <a:endParaRPr lang="fr-BE" dirty="0" smtClean="0"/>
          </a:p>
          <a:p>
            <a:endParaRPr lang="fr-BE" dirty="0" smtClean="0"/>
          </a:p>
          <a:p>
            <a:r>
              <a:rPr lang="fr-BE" dirty="0" smtClean="0"/>
              <a:t>IUI: </a:t>
            </a:r>
            <a:r>
              <a:rPr lang="fr-BE" b="1" dirty="0" smtClean="0"/>
              <a:t>50 (67)</a:t>
            </a:r>
            <a:r>
              <a:rPr lang="fr-BE" b="1" dirty="0"/>
              <a:t> </a:t>
            </a:r>
            <a:r>
              <a:rPr lang="fr-BE" dirty="0" smtClean="0"/>
              <a:t>€/</a:t>
            </a:r>
            <a:r>
              <a:rPr lang="fr-BE" dirty="0" err="1" smtClean="0"/>
              <a:t>month</a:t>
            </a:r>
            <a:endParaRPr lang="fr-BE" dirty="0" smtClean="0"/>
          </a:p>
          <a:p>
            <a:endParaRPr lang="en-US" dirty="0"/>
          </a:p>
        </p:txBody>
      </p:sp>
      <p:pic>
        <p:nvPicPr>
          <p:cNvPr id="4" name="Image 3"/>
          <p:cNvPicPr>
            <a:picLocks noChangeAspect="1"/>
          </p:cNvPicPr>
          <p:nvPr/>
        </p:nvPicPr>
        <p:blipFill>
          <a:blip r:embed="rId3"/>
          <a:stretch>
            <a:fillRect/>
          </a:stretch>
        </p:blipFill>
        <p:spPr>
          <a:xfrm>
            <a:off x="0" y="831867"/>
            <a:ext cx="9144000" cy="1876791"/>
          </a:xfrm>
          <a:prstGeom prst="rect">
            <a:avLst/>
          </a:prstGeom>
        </p:spPr>
      </p:pic>
      <p:pic>
        <p:nvPicPr>
          <p:cNvPr id="11" name="Image 10"/>
          <p:cNvPicPr>
            <a:picLocks noChangeAspect="1"/>
          </p:cNvPicPr>
          <p:nvPr/>
        </p:nvPicPr>
        <p:blipFill>
          <a:blip r:embed="rId4"/>
          <a:stretch>
            <a:fillRect/>
          </a:stretch>
        </p:blipFill>
        <p:spPr>
          <a:xfrm>
            <a:off x="0" y="1936279"/>
            <a:ext cx="2952750" cy="704850"/>
          </a:xfrm>
          <a:prstGeom prst="rect">
            <a:avLst/>
          </a:prstGeom>
        </p:spPr>
      </p:pic>
      <p:pic>
        <p:nvPicPr>
          <p:cNvPr id="12" name="Image 11"/>
          <p:cNvPicPr>
            <a:picLocks noChangeAspect="1"/>
          </p:cNvPicPr>
          <p:nvPr/>
        </p:nvPicPr>
        <p:blipFill>
          <a:blip r:embed="rId5"/>
          <a:stretch>
            <a:fillRect/>
          </a:stretch>
        </p:blipFill>
        <p:spPr>
          <a:xfrm>
            <a:off x="6156176" y="3068960"/>
            <a:ext cx="2965873" cy="3197314"/>
          </a:xfrm>
          <a:prstGeom prst="rect">
            <a:avLst/>
          </a:prstGeom>
        </p:spPr>
      </p:pic>
      <p:sp>
        <p:nvSpPr>
          <p:cNvPr id="15" name="ZoneTexte 14"/>
          <p:cNvSpPr txBox="1"/>
          <p:nvPr/>
        </p:nvSpPr>
        <p:spPr>
          <a:xfrm>
            <a:off x="6168381" y="6209807"/>
            <a:ext cx="2987824" cy="646331"/>
          </a:xfrm>
          <a:prstGeom prst="rect">
            <a:avLst/>
          </a:prstGeom>
          <a:solidFill>
            <a:srgbClr val="F7F7F7"/>
          </a:solidFill>
        </p:spPr>
        <p:txBody>
          <a:bodyPr wrap="square" rtlCol="0">
            <a:spAutoFit/>
          </a:bodyPr>
          <a:lstStyle/>
          <a:p>
            <a:r>
              <a:rPr lang="en-US" dirty="0"/>
              <a:t>A child costs </a:t>
            </a:r>
            <a:r>
              <a:rPr lang="en-US" dirty="0" smtClean="0"/>
              <a:t>€ </a:t>
            </a:r>
            <a:r>
              <a:rPr lang="en-US" b="1" dirty="0" smtClean="0"/>
              <a:t>398.65 - 500 </a:t>
            </a:r>
            <a:r>
              <a:rPr lang="en-US" dirty="0"/>
              <a:t>per month from 0 to 5 years</a:t>
            </a:r>
            <a:endParaRPr lang="en-US" dirty="0"/>
          </a:p>
        </p:txBody>
      </p:sp>
    </p:spTree>
    <p:extLst>
      <p:ext uri="{BB962C8B-B14F-4D97-AF65-F5344CB8AC3E}">
        <p14:creationId xmlns:p14="http://schemas.microsoft.com/office/powerpoint/2010/main" val="24403286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2" y="188640"/>
            <a:ext cx="8748464" cy="1200329"/>
          </a:xfrm>
          <a:prstGeom prst="rect">
            <a:avLst/>
          </a:prstGeom>
          <a:noFill/>
        </p:spPr>
        <p:txBody>
          <a:bodyPr wrap="square" rtlCol="0">
            <a:spAutoFit/>
          </a:bodyPr>
          <a:lstStyle/>
          <a:p>
            <a:r>
              <a:rPr lang="en-US" sz="3600" b="1" i="1" dirty="0">
                <a:solidFill>
                  <a:srgbClr val="1771B6"/>
                </a:solidFill>
              </a:rPr>
              <a:t>Beyond the base price, </a:t>
            </a:r>
            <a:endParaRPr lang="en-US" sz="3600" b="1" i="1" dirty="0" smtClean="0">
              <a:solidFill>
                <a:srgbClr val="1771B6"/>
              </a:solidFill>
            </a:endParaRPr>
          </a:p>
          <a:p>
            <a:r>
              <a:rPr lang="en-US" sz="3600" b="1" i="1" dirty="0" smtClean="0">
                <a:solidFill>
                  <a:srgbClr val="1771B6"/>
                </a:solidFill>
              </a:rPr>
              <a:t>what </a:t>
            </a:r>
            <a:r>
              <a:rPr lang="en-US" sz="3600" b="1" i="1" dirty="0">
                <a:solidFill>
                  <a:srgbClr val="1771B6"/>
                </a:solidFill>
              </a:rPr>
              <a:t>additional supplements are requested?</a:t>
            </a:r>
            <a:endParaRPr lang="en-US" sz="3600" b="1" i="1" dirty="0">
              <a:solidFill>
                <a:srgbClr val="1771B6"/>
              </a:solidFill>
            </a:endParaRPr>
          </a:p>
        </p:txBody>
      </p:sp>
      <p:pic>
        <p:nvPicPr>
          <p:cNvPr id="3" name="Image 2"/>
          <p:cNvPicPr>
            <a:picLocks noChangeAspect="1"/>
          </p:cNvPicPr>
          <p:nvPr/>
        </p:nvPicPr>
        <p:blipFill>
          <a:blip r:embed="rId3"/>
          <a:stretch>
            <a:fillRect/>
          </a:stretch>
        </p:blipFill>
        <p:spPr>
          <a:xfrm>
            <a:off x="1547664" y="1750234"/>
            <a:ext cx="5124450" cy="1533525"/>
          </a:xfrm>
          <a:prstGeom prst="rect">
            <a:avLst/>
          </a:prstGeom>
        </p:spPr>
      </p:pic>
      <p:sp>
        <p:nvSpPr>
          <p:cNvPr id="4" name="ZoneTexte 3"/>
          <p:cNvSpPr txBox="1"/>
          <p:nvPr/>
        </p:nvSpPr>
        <p:spPr>
          <a:xfrm>
            <a:off x="1187624" y="3645024"/>
            <a:ext cx="6120680" cy="923330"/>
          </a:xfrm>
          <a:prstGeom prst="rect">
            <a:avLst/>
          </a:prstGeom>
          <a:noFill/>
        </p:spPr>
        <p:txBody>
          <a:bodyPr wrap="square" rtlCol="0">
            <a:spAutoFit/>
          </a:bodyPr>
          <a:lstStyle/>
          <a:p>
            <a:r>
              <a:rPr lang="fr-BE" dirty="0" smtClean="0"/>
              <a:t>French </a:t>
            </a:r>
            <a:r>
              <a:rPr lang="fr-BE" dirty="0" err="1" smtClean="0"/>
              <a:t>speaking</a:t>
            </a:r>
            <a:r>
              <a:rPr lang="fr-BE" dirty="0" smtClean="0"/>
              <a:t> </a:t>
            </a:r>
            <a:r>
              <a:rPr lang="fr-BE" dirty="0" err="1" smtClean="0"/>
              <a:t>centers</a:t>
            </a:r>
            <a:r>
              <a:rPr lang="fr-BE" dirty="0" smtClean="0"/>
              <a:t>:    7 B     +      1 A   </a:t>
            </a:r>
            <a:r>
              <a:rPr lang="fr-BE" dirty="0" smtClean="0">
                <a:sym typeface="Wingdings" panose="05000000000000000000" pitchFamily="2" charset="2"/>
              </a:rPr>
              <a:t>  </a:t>
            </a:r>
            <a:r>
              <a:rPr lang="fr-BE" b="1" dirty="0" smtClean="0"/>
              <a:t>61,5 %</a:t>
            </a:r>
          </a:p>
          <a:p>
            <a:r>
              <a:rPr lang="fr-BE" dirty="0" smtClean="0"/>
              <a:t>Dutch </a:t>
            </a:r>
            <a:r>
              <a:rPr lang="fr-BE" dirty="0" err="1" smtClean="0"/>
              <a:t>speaking</a:t>
            </a:r>
            <a:r>
              <a:rPr lang="fr-BE" dirty="0" smtClean="0"/>
              <a:t> </a:t>
            </a:r>
            <a:r>
              <a:rPr lang="fr-BE" dirty="0" err="1" smtClean="0"/>
              <a:t>centers</a:t>
            </a:r>
            <a:r>
              <a:rPr lang="fr-BE" dirty="0" smtClean="0"/>
              <a:t>:      6 B    +      0 A   </a:t>
            </a:r>
            <a:r>
              <a:rPr lang="fr-BE" dirty="0" smtClean="0">
                <a:sym typeface="Wingdings" panose="05000000000000000000" pitchFamily="2" charset="2"/>
              </a:rPr>
              <a:t> </a:t>
            </a:r>
            <a:r>
              <a:rPr lang="fr-BE" b="1" dirty="0" smtClean="0"/>
              <a:t>30 %</a:t>
            </a:r>
          </a:p>
          <a:p>
            <a:r>
              <a:rPr lang="fr-BE" b="1" dirty="0"/>
              <a:t> </a:t>
            </a:r>
            <a:r>
              <a:rPr lang="fr-BE" b="1" dirty="0" smtClean="0"/>
              <a:t>                                               </a:t>
            </a:r>
            <a:r>
              <a:rPr lang="fr-BE" b="1" dirty="0" smtClean="0">
                <a:sym typeface="Wingdings" panose="05000000000000000000" pitchFamily="2" charset="2"/>
              </a:rPr>
              <a:t> 72 % of B center</a:t>
            </a:r>
            <a:endParaRPr lang="en-US" b="1" dirty="0"/>
          </a:p>
        </p:txBody>
      </p:sp>
    </p:spTree>
    <p:extLst>
      <p:ext uri="{BB962C8B-B14F-4D97-AF65-F5344CB8AC3E}">
        <p14:creationId xmlns:p14="http://schemas.microsoft.com/office/powerpoint/2010/main" val="2129944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p:cNvPicPr>
            <a:picLocks noChangeAspect="1"/>
          </p:cNvPicPr>
          <p:nvPr/>
        </p:nvPicPr>
        <p:blipFill>
          <a:blip r:embed="rId3"/>
          <a:stretch>
            <a:fillRect/>
          </a:stretch>
        </p:blipFill>
        <p:spPr>
          <a:xfrm>
            <a:off x="3858036" y="3850628"/>
            <a:ext cx="5285964" cy="3007372"/>
          </a:xfrm>
          <a:prstGeom prst="rect">
            <a:avLst/>
          </a:prstGeom>
        </p:spPr>
      </p:pic>
      <p:pic>
        <p:nvPicPr>
          <p:cNvPr id="18" name="Image 17"/>
          <p:cNvPicPr>
            <a:picLocks noChangeAspect="1"/>
          </p:cNvPicPr>
          <p:nvPr/>
        </p:nvPicPr>
        <p:blipFill>
          <a:blip r:embed="rId4"/>
          <a:stretch>
            <a:fillRect/>
          </a:stretch>
        </p:blipFill>
        <p:spPr>
          <a:xfrm>
            <a:off x="372530" y="1246310"/>
            <a:ext cx="4861931" cy="2604318"/>
          </a:xfrm>
          <a:prstGeom prst="rect">
            <a:avLst/>
          </a:prstGeom>
        </p:spPr>
      </p:pic>
      <p:sp>
        <p:nvSpPr>
          <p:cNvPr id="4" name="ZoneTexte 3"/>
          <p:cNvSpPr txBox="1"/>
          <p:nvPr/>
        </p:nvSpPr>
        <p:spPr>
          <a:xfrm>
            <a:off x="33596" y="269423"/>
            <a:ext cx="8858884" cy="461665"/>
          </a:xfrm>
          <a:prstGeom prst="rect">
            <a:avLst/>
          </a:prstGeom>
          <a:noFill/>
        </p:spPr>
        <p:txBody>
          <a:bodyPr wrap="square" rtlCol="0">
            <a:spAutoFit/>
          </a:bodyPr>
          <a:lstStyle/>
          <a:p>
            <a:r>
              <a:rPr lang="en-US" sz="2400" b="1" dirty="0" smtClean="0">
                <a:solidFill>
                  <a:srgbClr val="00BF6F"/>
                </a:solidFill>
                <a:sym typeface="Wingdings" panose="05000000000000000000" pitchFamily="2" charset="2"/>
              </a:rPr>
              <a:t> </a:t>
            </a:r>
            <a:r>
              <a:rPr lang="en-US" sz="2400" b="1" dirty="0" smtClean="0">
                <a:solidFill>
                  <a:srgbClr val="00BF6F"/>
                </a:solidFill>
              </a:rPr>
              <a:t>Do </a:t>
            </a:r>
            <a:r>
              <a:rPr lang="en-US" sz="2400" b="1" dirty="0">
                <a:solidFill>
                  <a:srgbClr val="00BF6F"/>
                </a:solidFill>
              </a:rPr>
              <a:t>you charge additional fees for your </a:t>
            </a:r>
            <a:r>
              <a:rPr lang="en-US" sz="2400" b="1" dirty="0" smtClean="0">
                <a:solidFill>
                  <a:srgbClr val="00BF6F"/>
                </a:solidFill>
              </a:rPr>
              <a:t>consultations </a:t>
            </a:r>
            <a:r>
              <a:rPr lang="en-US" b="1" dirty="0" smtClean="0">
                <a:solidFill>
                  <a:srgbClr val="00BF6F"/>
                </a:solidFill>
              </a:rPr>
              <a:t>?</a:t>
            </a:r>
            <a:endParaRPr lang="en-US" b="1" dirty="0">
              <a:solidFill>
                <a:srgbClr val="00BF6F"/>
              </a:solidFill>
            </a:endParaRPr>
          </a:p>
        </p:txBody>
      </p:sp>
      <p:sp>
        <p:nvSpPr>
          <p:cNvPr id="6" name="ZoneTexte 5"/>
          <p:cNvSpPr txBox="1"/>
          <p:nvPr/>
        </p:nvSpPr>
        <p:spPr>
          <a:xfrm>
            <a:off x="5580112" y="4117601"/>
            <a:ext cx="576064" cy="369332"/>
          </a:xfrm>
          <a:prstGeom prst="rect">
            <a:avLst/>
          </a:prstGeom>
          <a:noFill/>
        </p:spPr>
        <p:txBody>
          <a:bodyPr wrap="square" rtlCol="0">
            <a:spAutoFit/>
          </a:bodyPr>
          <a:lstStyle/>
          <a:p>
            <a:r>
              <a:rPr lang="fr-BE" dirty="0" smtClean="0"/>
              <a:t>4</a:t>
            </a:r>
            <a:endParaRPr lang="en-US" dirty="0"/>
          </a:p>
        </p:txBody>
      </p:sp>
      <p:sp>
        <p:nvSpPr>
          <p:cNvPr id="7" name="ZoneTexte 6"/>
          <p:cNvSpPr txBox="1"/>
          <p:nvPr/>
        </p:nvSpPr>
        <p:spPr>
          <a:xfrm>
            <a:off x="5580112" y="5546920"/>
            <a:ext cx="648072" cy="369332"/>
          </a:xfrm>
          <a:prstGeom prst="rect">
            <a:avLst/>
          </a:prstGeom>
          <a:noFill/>
        </p:spPr>
        <p:txBody>
          <a:bodyPr wrap="square" rtlCol="0">
            <a:spAutoFit/>
          </a:bodyPr>
          <a:lstStyle/>
          <a:p>
            <a:r>
              <a:rPr lang="fr-BE" dirty="0"/>
              <a:t>3</a:t>
            </a:r>
            <a:endParaRPr lang="en-US" dirty="0"/>
          </a:p>
        </p:txBody>
      </p:sp>
      <p:sp>
        <p:nvSpPr>
          <p:cNvPr id="8" name="ZoneTexte 7"/>
          <p:cNvSpPr txBox="1"/>
          <p:nvPr/>
        </p:nvSpPr>
        <p:spPr>
          <a:xfrm>
            <a:off x="5580112" y="5118468"/>
            <a:ext cx="648072" cy="369332"/>
          </a:xfrm>
          <a:prstGeom prst="rect">
            <a:avLst/>
          </a:prstGeom>
          <a:noFill/>
        </p:spPr>
        <p:txBody>
          <a:bodyPr wrap="square" rtlCol="0">
            <a:spAutoFit/>
          </a:bodyPr>
          <a:lstStyle/>
          <a:p>
            <a:r>
              <a:rPr lang="fr-BE" dirty="0" smtClean="0"/>
              <a:t>2</a:t>
            </a:r>
            <a:endParaRPr lang="en-US" dirty="0"/>
          </a:p>
        </p:txBody>
      </p:sp>
      <p:sp>
        <p:nvSpPr>
          <p:cNvPr id="11" name="ZoneTexte 10"/>
          <p:cNvSpPr txBox="1"/>
          <p:nvPr/>
        </p:nvSpPr>
        <p:spPr>
          <a:xfrm>
            <a:off x="5076056" y="6057589"/>
            <a:ext cx="648072" cy="369332"/>
          </a:xfrm>
          <a:prstGeom prst="rect">
            <a:avLst/>
          </a:prstGeom>
          <a:noFill/>
        </p:spPr>
        <p:txBody>
          <a:bodyPr wrap="square" rtlCol="0">
            <a:spAutoFit/>
          </a:bodyPr>
          <a:lstStyle/>
          <a:p>
            <a:r>
              <a:rPr lang="fr-BE" dirty="0" smtClean="0"/>
              <a:t>1</a:t>
            </a:r>
            <a:endParaRPr lang="en-US" dirty="0"/>
          </a:p>
        </p:txBody>
      </p:sp>
      <p:sp>
        <p:nvSpPr>
          <p:cNvPr id="12" name="ZoneTexte 11"/>
          <p:cNvSpPr txBox="1"/>
          <p:nvPr/>
        </p:nvSpPr>
        <p:spPr>
          <a:xfrm>
            <a:off x="5565513" y="4588475"/>
            <a:ext cx="576064" cy="369332"/>
          </a:xfrm>
          <a:prstGeom prst="rect">
            <a:avLst/>
          </a:prstGeom>
          <a:noFill/>
        </p:spPr>
        <p:txBody>
          <a:bodyPr wrap="square" rtlCol="0">
            <a:spAutoFit/>
          </a:bodyPr>
          <a:lstStyle/>
          <a:p>
            <a:r>
              <a:rPr lang="fr-BE" dirty="0" smtClean="0"/>
              <a:t>4</a:t>
            </a:r>
            <a:endParaRPr lang="en-US" dirty="0"/>
          </a:p>
        </p:txBody>
      </p:sp>
      <p:sp>
        <p:nvSpPr>
          <p:cNvPr id="13" name="ZoneTexte 12"/>
          <p:cNvSpPr txBox="1"/>
          <p:nvPr/>
        </p:nvSpPr>
        <p:spPr>
          <a:xfrm>
            <a:off x="2339752" y="1365417"/>
            <a:ext cx="576064" cy="369332"/>
          </a:xfrm>
          <a:prstGeom prst="rect">
            <a:avLst/>
          </a:prstGeom>
          <a:noFill/>
        </p:spPr>
        <p:txBody>
          <a:bodyPr wrap="square" rtlCol="0">
            <a:spAutoFit/>
          </a:bodyPr>
          <a:lstStyle/>
          <a:p>
            <a:r>
              <a:rPr lang="fr-BE" dirty="0" smtClean="0"/>
              <a:t>5</a:t>
            </a:r>
            <a:endParaRPr lang="en-US" dirty="0"/>
          </a:p>
        </p:txBody>
      </p:sp>
      <p:sp>
        <p:nvSpPr>
          <p:cNvPr id="14" name="ZoneTexte 13"/>
          <p:cNvSpPr txBox="1"/>
          <p:nvPr/>
        </p:nvSpPr>
        <p:spPr>
          <a:xfrm>
            <a:off x="2370252" y="1861879"/>
            <a:ext cx="576064" cy="369332"/>
          </a:xfrm>
          <a:prstGeom prst="rect">
            <a:avLst/>
          </a:prstGeom>
          <a:noFill/>
        </p:spPr>
        <p:txBody>
          <a:bodyPr wrap="square" rtlCol="0">
            <a:spAutoFit/>
          </a:bodyPr>
          <a:lstStyle/>
          <a:p>
            <a:r>
              <a:rPr lang="fr-BE" dirty="0" smtClean="0"/>
              <a:t>4</a:t>
            </a:r>
            <a:endParaRPr lang="en-US" dirty="0"/>
          </a:p>
        </p:txBody>
      </p:sp>
      <p:sp>
        <p:nvSpPr>
          <p:cNvPr id="15" name="ZoneTexte 14"/>
          <p:cNvSpPr txBox="1"/>
          <p:nvPr/>
        </p:nvSpPr>
        <p:spPr>
          <a:xfrm>
            <a:off x="2370252" y="2258947"/>
            <a:ext cx="576064" cy="369332"/>
          </a:xfrm>
          <a:prstGeom prst="rect">
            <a:avLst/>
          </a:prstGeom>
          <a:noFill/>
        </p:spPr>
        <p:txBody>
          <a:bodyPr wrap="square" rtlCol="0">
            <a:spAutoFit/>
          </a:bodyPr>
          <a:lstStyle/>
          <a:p>
            <a:r>
              <a:rPr lang="fr-BE" dirty="0" smtClean="0"/>
              <a:t>3</a:t>
            </a:r>
            <a:endParaRPr lang="en-US" dirty="0"/>
          </a:p>
        </p:txBody>
      </p:sp>
      <p:sp>
        <p:nvSpPr>
          <p:cNvPr id="16" name="ZoneTexte 15"/>
          <p:cNvSpPr txBox="1"/>
          <p:nvPr/>
        </p:nvSpPr>
        <p:spPr>
          <a:xfrm>
            <a:off x="2339752" y="2727673"/>
            <a:ext cx="576064" cy="369332"/>
          </a:xfrm>
          <a:prstGeom prst="rect">
            <a:avLst/>
          </a:prstGeom>
          <a:noFill/>
        </p:spPr>
        <p:txBody>
          <a:bodyPr wrap="square" rtlCol="0">
            <a:spAutoFit/>
          </a:bodyPr>
          <a:lstStyle/>
          <a:p>
            <a:r>
              <a:rPr lang="fr-BE" dirty="0" smtClean="0"/>
              <a:t>4</a:t>
            </a:r>
            <a:endParaRPr lang="en-US" dirty="0"/>
          </a:p>
        </p:txBody>
      </p:sp>
      <p:sp>
        <p:nvSpPr>
          <p:cNvPr id="17" name="ZoneTexte 16"/>
          <p:cNvSpPr txBox="1"/>
          <p:nvPr/>
        </p:nvSpPr>
        <p:spPr>
          <a:xfrm>
            <a:off x="1658469" y="3212976"/>
            <a:ext cx="648072" cy="369332"/>
          </a:xfrm>
          <a:prstGeom prst="rect">
            <a:avLst/>
          </a:prstGeom>
          <a:noFill/>
        </p:spPr>
        <p:txBody>
          <a:bodyPr wrap="square" rtlCol="0">
            <a:spAutoFit/>
          </a:bodyPr>
          <a:lstStyle/>
          <a:p>
            <a:r>
              <a:rPr lang="fr-BE" dirty="0"/>
              <a:t>2</a:t>
            </a:r>
            <a:endParaRPr lang="en-US" dirty="0"/>
          </a:p>
        </p:txBody>
      </p:sp>
      <p:sp>
        <p:nvSpPr>
          <p:cNvPr id="20" name="ZoneTexte 19"/>
          <p:cNvSpPr txBox="1"/>
          <p:nvPr/>
        </p:nvSpPr>
        <p:spPr>
          <a:xfrm>
            <a:off x="5205473" y="1797850"/>
            <a:ext cx="2246847" cy="369332"/>
          </a:xfrm>
          <a:prstGeom prst="rect">
            <a:avLst/>
          </a:prstGeom>
          <a:noFill/>
        </p:spPr>
        <p:txBody>
          <a:bodyPr wrap="square" rtlCol="0">
            <a:spAutoFit/>
          </a:bodyPr>
          <a:lstStyle/>
          <a:p>
            <a:r>
              <a:rPr lang="fr-BE" dirty="0" smtClean="0"/>
              <a:t>8 ART </a:t>
            </a:r>
            <a:r>
              <a:rPr lang="fr-BE" dirty="0" err="1" smtClean="0"/>
              <a:t>centers</a:t>
            </a:r>
            <a:endParaRPr lang="en-US" dirty="0"/>
          </a:p>
        </p:txBody>
      </p:sp>
      <p:sp>
        <p:nvSpPr>
          <p:cNvPr id="21" name="ZoneTexte 20"/>
          <p:cNvSpPr txBox="1"/>
          <p:nvPr/>
        </p:nvSpPr>
        <p:spPr>
          <a:xfrm>
            <a:off x="1897433" y="5063671"/>
            <a:ext cx="2246847" cy="369332"/>
          </a:xfrm>
          <a:prstGeom prst="rect">
            <a:avLst/>
          </a:prstGeom>
          <a:noFill/>
        </p:spPr>
        <p:txBody>
          <a:bodyPr wrap="square" rtlCol="0">
            <a:spAutoFit/>
          </a:bodyPr>
          <a:lstStyle/>
          <a:p>
            <a:r>
              <a:rPr lang="fr-BE" dirty="0"/>
              <a:t>6</a:t>
            </a:r>
            <a:r>
              <a:rPr lang="fr-BE" dirty="0" smtClean="0"/>
              <a:t> ART </a:t>
            </a:r>
            <a:r>
              <a:rPr lang="fr-BE" dirty="0" err="1" smtClean="0"/>
              <a:t>centers</a:t>
            </a:r>
            <a:endParaRPr lang="en-US" dirty="0"/>
          </a:p>
        </p:txBody>
      </p:sp>
      <p:sp>
        <p:nvSpPr>
          <p:cNvPr id="22" name="Légende encadrée 2 21"/>
          <p:cNvSpPr/>
          <p:nvPr/>
        </p:nvSpPr>
        <p:spPr>
          <a:xfrm>
            <a:off x="5076056" y="2912339"/>
            <a:ext cx="943298" cy="444653"/>
          </a:xfrm>
          <a:prstGeom prst="borderCallout2">
            <a:avLst>
              <a:gd name="adj1" fmla="val 18750"/>
              <a:gd name="adj2" fmla="val -8333"/>
              <a:gd name="adj3" fmla="val 18750"/>
              <a:gd name="adj4" fmla="val -16667"/>
              <a:gd name="adj5" fmla="val 105489"/>
              <a:gd name="adj6" fmla="val -2901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ZoneTexte 22"/>
          <p:cNvSpPr txBox="1"/>
          <p:nvPr/>
        </p:nvSpPr>
        <p:spPr>
          <a:xfrm>
            <a:off x="5205473" y="2912339"/>
            <a:ext cx="648072" cy="369332"/>
          </a:xfrm>
          <a:prstGeom prst="rect">
            <a:avLst/>
          </a:prstGeom>
          <a:noFill/>
        </p:spPr>
        <p:txBody>
          <a:bodyPr wrap="square" rtlCol="0">
            <a:spAutoFit/>
          </a:bodyPr>
          <a:lstStyle/>
          <a:p>
            <a:r>
              <a:rPr lang="fr-BE" dirty="0" smtClean="0"/>
              <a:t>25 %</a:t>
            </a:r>
            <a:endParaRPr lang="en-US" dirty="0"/>
          </a:p>
        </p:txBody>
      </p:sp>
      <p:sp>
        <p:nvSpPr>
          <p:cNvPr id="24" name="Légende encadrée 2 23"/>
          <p:cNvSpPr/>
          <p:nvPr/>
        </p:nvSpPr>
        <p:spPr>
          <a:xfrm rot="10800000">
            <a:off x="1714986" y="5916252"/>
            <a:ext cx="943298" cy="444653"/>
          </a:xfrm>
          <a:prstGeom prst="borderCallout2">
            <a:avLst>
              <a:gd name="adj1" fmla="val 18750"/>
              <a:gd name="adj2" fmla="val -8333"/>
              <a:gd name="adj3" fmla="val 25761"/>
              <a:gd name="adj4" fmla="val -11159"/>
              <a:gd name="adj5" fmla="val 28372"/>
              <a:gd name="adj6" fmla="val -19758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ZoneTexte 24"/>
          <p:cNvSpPr txBox="1"/>
          <p:nvPr/>
        </p:nvSpPr>
        <p:spPr>
          <a:xfrm>
            <a:off x="1793359" y="5916252"/>
            <a:ext cx="648072" cy="369332"/>
          </a:xfrm>
          <a:prstGeom prst="rect">
            <a:avLst/>
          </a:prstGeom>
          <a:noFill/>
        </p:spPr>
        <p:txBody>
          <a:bodyPr wrap="square" rtlCol="0">
            <a:spAutoFit/>
          </a:bodyPr>
          <a:lstStyle/>
          <a:p>
            <a:r>
              <a:rPr lang="fr-BE" dirty="0" smtClean="0"/>
              <a:t>16 %</a:t>
            </a:r>
            <a:endParaRPr lang="en-US" dirty="0"/>
          </a:p>
        </p:txBody>
      </p:sp>
    </p:spTree>
    <p:extLst>
      <p:ext uri="{BB962C8B-B14F-4D97-AF65-F5344CB8AC3E}">
        <p14:creationId xmlns:p14="http://schemas.microsoft.com/office/powerpoint/2010/main" val="22233892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3"/>
          <a:stretch>
            <a:fillRect/>
          </a:stretch>
        </p:blipFill>
        <p:spPr>
          <a:xfrm>
            <a:off x="160915" y="1402020"/>
            <a:ext cx="4685622" cy="2711435"/>
          </a:xfrm>
          <a:prstGeom prst="rect">
            <a:avLst/>
          </a:prstGeom>
        </p:spPr>
      </p:pic>
      <p:sp>
        <p:nvSpPr>
          <p:cNvPr id="2" name="ZoneTexte 1"/>
          <p:cNvSpPr txBox="1"/>
          <p:nvPr/>
        </p:nvSpPr>
        <p:spPr>
          <a:xfrm>
            <a:off x="107504" y="188640"/>
            <a:ext cx="8640960" cy="461665"/>
          </a:xfrm>
          <a:prstGeom prst="rect">
            <a:avLst/>
          </a:prstGeom>
          <a:noFill/>
        </p:spPr>
        <p:txBody>
          <a:bodyPr wrap="square" rtlCol="0">
            <a:spAutoFit/>
          </a:bodyPr>
          <a:lstStyle/>
          <a:p>
            <a:r>
              <a:rPr lang="en-US" sz="2400" b="1" dirty="0" smtClean="0">
                <a:solidFill>
                  <a:srgbClr val="00BF6F"/>
                </a:solidFill>
                <a:sym typeface="Wingdings" panose="05000000000000000000" pitchFamily="2" charset="2"/>
              </a:rPr>
              <a:t> </a:t>
            </a:r>
            <a:r>
              <a:rPr lang="en-US" sz="2400" b="1" dirty="0" smtClean="0">
                <a:solidFill>
                  <a:srgbClr val="00BF6F"/>
                </a:solidFill>
              </a:rPr>
              <a:t>Do </a:t>
            </a:r>
            <a:r>
              <a:rPr lang="en-US" sz="2400" b="1" dirty="0">
                <a:solidFill>
                  <a:srgbClr val="00BF6F"/>
                </a:solidFill>
              </a:rPr>
              <a:t>you have a package for 'administrative </a:t>
            </a:r>
            <a:r>
              <a:rPr lang="en-US" sz="2400" b="1" dirty="0" smtClean="0">
                <a:solidFill>
                  <a:srgbClr val="00BF6F"/>
                </a:solidFill>
              </a:rPr>
              <a:t>fees‘ ?</a:t>
            </a:r>
            <a:endParaRPr lang="en-US" sz="2400" b="1" dirty="0">
              <a:solidFill>
                <a:srgbClr val="00BF6F"/>
              </a:solidFill>
            </a:endParaRPr>
          </a:p>
        </p:txBody>
      </p:sp>
      <p:sp>
        <p:nvSpPr>
          <p:cNvPr id="4" name="ZoneTexte 3"/>
          <p:cNvSpPr txBox="1"/>
          <p:nvPr/>
        </p:nvSpPr>
        <p:spPr>
          <a:xfrm>
            <a:off x="323528" y="980728"/>
            <a:ext cx="3744416" cy="369332"/>
          </a:xfrm>
          <a:prstGeom prst="rect">
            <a:avLst/>
          </a:prstGeom>
          <a:noFill/>
        </p:spPr>
        <p:txBody>
          <a:bodyPr wrap="square" rtlCol="0">
            <a:spAutoFit/>
          </a:bodyPr>
          <a:lstStyle/>
          <a:p>
            <a:r>
              <a:rPr lang="fr-BE" b="1" dirty="0" smtClean="0"/>
              <a:t>No for 25 % </a:t>
            </a:r>
            <a:r>
              <a:rPr lang="fr-BE" dirty="0" smtClean="0"/>
              <a:t>and </a:t>
            </a:r>
            <a:r>
              <a:rPr lang="fr-BE" dirty="0" err="1" smtClean="0"/>
              <a:t>yes</a:t>
            </a:r>
            <a:r>
              <a:rPr lang="fr-BE" dirty="0" smtClean="0"/>
              <a:t> :</a:t>
            </a:r>
            <a:endParaRPr lang="en-US" dirty="0"/>
          </a:p>
        </p:txBody>
      </p:sp>
      <p:pic>
        <p:nvPicPr>
          <p:cNvPr id="5" name="Image 4"/>
          <p:cNvPicPr>
            <a:picLocks noChangeAspect="1"/>
          </p:cNvPicPr>
          <p:nvPr/>
        </p:nvPicPr>
        <p:blipFill>
          <a:blip r:embed="rId4"/>
          <a:stretch>
            <a:fillRect/>
          </a:stretch>
        </p:blipFill>
        <p:spPr>
          <a:xfrm>
            <a:off x="4081099" y="4080634"/>
            <a:ext cx="5004048" cy="2777366"/>
          </a:xfrm>
          <a:prstGeom prst="rect">
            <a:avLst/>
          </a:prstGeom>
        </p:spPr>
      </p:pic>
      <p:sp>
        <p:nvSpPr>
          <p:cNvPr id="6" name="ZoneTexte 5"/>
          <p:cNvSpPr txBox="1"/>
          <p:nvPr/>
        </p:nvSpPr>
        <p:spPr>
          <a:xfrm>
            <a:off x="5381679" y="3707740"/>
            <a:ext cx="3744416" cy="369332"/>
          </a:xfrm>
          <a:prstGeom prst="rect">
            <a:avLst/>
          </a:prstGeom>
          <a:noFill/>
        </p:spPr>
        <p:txBody>
          <a:bodyPr wrap="square" rtlCol="0">
            <a:spAutoFit/>
          </a:bodyPr>
          <a:lstStyle/>
          <a:p>
            <a:r>
              <a:rPr lang="fr-BE" b="1" dirty="0" smtClean="0"/>
              <a:t>No for 33 % </a:t>
            </a:r>
            <a:r>
              <a:rPr lang="fr-BE" dirty="0" smtClean="0"/>
              <a:t>and </a:t>
            </a:r>
            <a:r>
              <a:rPr lang="fr-BE" dirty="0" err="1" smtClean="0"/>
              <a:t>yes</a:t>
            </a:r>
            <a:r>
              <a:rPr lang="fr-BE" dirty="0" smtClean="0"/>
              <a:t> :</a:t>
            </a:r>
            <a:endParaRPr lang="en-US" dirty="0"/>
          </a:p>
        </p:txBody>
      </p:sp>
      <p:sp>
        <p:nvSpPr>
          <p:cNvPr id="7" name="ZoneTexte 6"/>
          <p:cNvSpPr txBox="1"/>
          <p:nvPr/>
        </p:nvSpPr>
        <p:spPr>
          <a:xfrm>
            <a:off x="6389791" y="4293096"/>
            <a:ext cx="864096" cy="369332"/>
          </a:xfrm>
          <a:prstGeom prst="rect">
            <a:avLst/>
          </a:prstGeom>
          <a:noFill/>
        </p:spPr>
        <p:txBody>
          <a:bodyPr wrap="square" rtlCol="0">
            <a:spAutoFit/>
          </a:bodyPr>
          <a:lstStyle/>
          <a:p>
            <a:r>
              <a:rPr lang="fr-BE" dirty="0" smtClean="0"/>
              <a:t>4</a:t>
            </a:r>
            <a:endParaRPr lang="en-US" dirty="0"/>
          </a:p>
        </p:txBody>
      </p:sp>
      <p:sp>
        <p:nvSpPr>
          <p:cNvPr id="8" name="ZoneTexte 7"/>
          <p:cNvSpPr txBox="1"/>
          <p:nvPr/>
        </p:nvSpPr>
        <p:spPr>
          <a:xfrm>
            <a:off x="1458622" y="1567549"/>
            <a:ext cx="998292" cy="372894"/>
          </a:xfrm>
          <a:prstGeom prst="rect">
            <a:avLst/>
          </a:prstGeom>
          <a:noFill/>
        </p:spPr>
        <p:txBody>
          <a:bodyPr wrap="square" rtlCol="0">
            <a:spAutoFit/>
          </a:bodyPr>
          <a:lstStyle/>
          <a:p>
            <a:r>
              <a:rPr lang="fr-BE" dirty="0" smtClean="0"/>
              <a:t>3</a:t>
            </a:r>
            <a:endParaRPr lang="en-US" dirty="0"/>
          </a:p>
        </p:txBody>
      </p:sp>
      <p:sp>
        <p:nvSpPr>
          <p:cNvPr id="9" name="ZoneTexte 8"/>
          <p:cNvSpPr txBox="1"/>
          <p:nvPr/>
        </p:nvSpPr>
        <p:spPr>
          <a:xfrm>
            <a:off x="1438897" y="2757738"/>
            <a:ext cx="499146" cy="369332"/>
          </a:xfrm>
          <a:prstGeom prst="rect">
            <a:avLst/>
          </a:prstGeom>
          <a:noFill/>
        </p:spPr>
        <p:txBody>
          <a:bodyPr wrap="square" rtlCol="0">
            <a:spAutoFit/>
          </a:bodyPr>
          <a:lstStyle/>
          <a:p>
            <a:r>
              <a:rPr lang="fr-BE" dirty="0" smtClean="0"/>
              <a:t>2</a:t>
            </a:r>
            <a:endParaRPr lang="en-US" dirty="0"/>
          </a:p>
        </p:txBody>
      </p:sp>
      <p:sp>
        <p:nvSpPr>
          <p:cNvPr id="11" name="ZoneTexte 10"/>
          <p:cNvSpPr txBox="1"/>
          <p:nvPr/>
        </p:nvSpPr>
        <p:spPr>
          <a:xfrm>
            <a:off x="1189324" y="2190463"/>
            <a:ext cx="499146" cy="369332"/>
          </a:xfrm>
          <a:prstGeom prst="rect">
            <a:avLst/>
          </a:prstGeom>
          <a:noFill/>
        </p:spPr>
        <p:txBody>
          <a:bodyPr wrap="square" rtlCol="0">
            <a:spAutoFit/>
          </a:bodyPr>
          <a:lstStyle/>
          <a:p>
            <a:r>
              <a:rPr lang="fr-BE" dirty="0" smtClean="0"/>
              <a:t>1</a:t>
            </a:r>
            <a:endParaRPr lang="en-US" dirty="0"/>
          </a:p>
        </p:txBody>
      </p:sp>
    </p:spTree>
    <p:extLst>
      <p:ext uri="{BB962C8B-B14F-4D97-AF65-F5344CB8AC3E}">
        <p14:creationId xmlns:p14="http://schemas.microsoft.com/office/powerpoint/2010/main" val="38345496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9511" y="1916832"/>
            <a:ext cx="4786439" cy="2664296"/>
          </a:xfrm>
          <a:prstGeom prst="rect">
            <a:avLst/>
          </a:prstGeom>
        </p:spPr>
      </p:pic>
      <p:sp>
        <p:nvSpPr>
          <p:cNvPr id="3" name="ZoneTexte 2"/>
          <p:cNvSpPr txBox="1"/>
          <p:nvPr/>
        </p:nvSpPr>
        <p:spPr>
          <a:xfrm>
            <a:off x="179512" y="188640"/>
            <a:ext cx="8784976" cy="830997"/>
          </a:xfrm>
          <a:prstGeom prst="rect">
            <a:avLst/>
          </a:prstGeom>
          <a:noFill/>
        </p:spPr>
        <p:txBody>
          <a:bodyPr wrap="square" rtlCol="0">
            <a:spAutoFit/>
          </a:bodyPr>
          <a:lstStyle/>
          <a:p>
            <a:r>
              <a:rPr lang="en-US" sz="2400" b="1" dirty="0" smtClean="0">
                <a:solidFill>
                  <a:srgbClr val="00BF6F"/>
                </a:solidFill>
                <a:sym typeface="Wingdings" panose="05000000000000000000" pitchFamily="2" charset="2"/>
              </a:rPr>
              <a:t> </a:t>
            </a:r>
            <a:r>
              <a:rPr lang="en-US" sz="2400" b="1" dirty="0" smtClean="0">
                <a:solidFill>
                  <a:srgbClr val="00BF6F"/>
                </a:solidFill>
              </a:rPr>
              <a:t>Do </a:t>
            </a:r>
            <a:r>
              <a:rPr lang="en-US" sz="2400" b="1" dirty="0">
                <a:solidFill>
                  <a:srgbClr val="00BF6F"/>
                </a:solidFill>
              </a:rPr>
              <a:t>you have a package for 'hospitalization fees' for your embryo transfers (normally an outpatient procedure</a:t>
            </a:r>
            <a:r>
              <a:rPr lang="en-US" sz="2400" b="1" dirty="0" smtClean="0">
                <a:solidFill>
                  <a:srgbClr val="00BF6F"/>
                </a:solidFill>
              </a:rPr>
              <a:t>)?</a:t>
            </a:r>
            <a:endParaRPr lang="en-US" sz="2400" b="1" dirty="0">
              <a:solidFill>
                <a:srgbClr val="00BF6F"/>
              </a:solidFill>
            </a:endParaRPr>
          </a:p>
        </p:txBody>
      </p:sp>
      <p:sp>
        <p:nvSpPr>
          <p:cNvPr id="4" name="ZoneTexte 3"/>
          <p:cNvSpPr txBox="1"/>
          <p:nvPr/>
        </p:nvSpPr>
        <p:spPr>
          <a:xfrm>
            <a:off x="206212" y="1329735"/>
            <a:ext cx="3744416" cy="369332"/>
          </a:xfrm>
          <a:prstGeom prst="rect">
            <a:avLst/>
          </a:prstGeom>
          <a:noFill/>
        </p:spPr>
        <p:txBody>
          <a:bodyPr wrap="square" rtlCol="0">
            <a:spAutoFit/>
          </a:bodyPr>
          <a:lstStyle/>
          <a:p>
            <a:r>
              <a:rPr lang="fr-BE" b="1" dirty="0" smtClean="0"/>
              <a:t>No for 50 % </a:t>
            </a:r>
            <a:r>
              <a:rPr lang="fr-BE" dirty="0" smtClean="0"/>
              <a:t>and </a:t>
            </a:r>
            <a:r>
              <a:rPr lang="fr-BE" dirty="0" err="1" smtClean="0"/>
              <a:t>yes</a:t>
            </a:r>
            <a:r>
              <a:rPr lang="fr-BE" dirty="0" smtClean="0"/>
              <a:t> :</a:t>
            </a:r>
            <a:endParaRPr lang="en-US" dirty="0"/>
          </a:p>
        </p:txBody>
      </p:sp>
      <p:pic>
        <p:nvPicPr>
          <p:cNvPr id="5" name="Image 4"/>
          <p:cNvPicPr>
            <a:picLocks noChangeAspect="1"/>
          </p:cNvPicPr>
          <p:nvPr/>
        </p:nvPicPr>
        <p:blipFill>
          <a:blip r:embed="rId3"/>
          <a:stretch>
            <a:fillRect/>
          </a:stretch>
        </p:blipFill>
        <p:spPr>
          <a:xfrm>
            <a:off x="4572000" y="4307815"/>
            <a:ext cx="4599052" cy="2550185"/>
          </a:xfrm>
          <a:prstGeom prst="rect">
            <a:avLst/>
          </a:prstGeom>
        </p:spPr>
      </p:pic>
      <p:sp>
        <p:nvSpPr>
          <p:cNvPr id="6" name="ZoneTexte 5"/>
          <p:cNvSpPr txBox="1"/>
          <p:nvPr/>
        </p:nvSpPr>
        <p:spPr>
          <a:xfrm>
            <a:off x="4999318" y="3846695"/>
            <a:ext cx="3744416" cy="369332"/>
          </a:xfrm>
          <a:prstGeom prst="rect">
            <a:avLst/>
          </a:prstGeom>
          <a:noFill/>
        </p:spPr>
        <p:txBody>
          <a:bodyPr wrap="square" rtlCol="0">
            <a:spAutoFit/>
          </a:bodyPr>
          <a:lstStyle/>
          <a:p>
            <a:r>
              <a:rPr lang="fr-BE" b="1" dirty="0" smtClean="0"/>
              <a:t>No for 50 % </a:t>
            </a:r>
            <a:r>
              <a:rPr lang="fr-BE" dirty="0" smtClean="0"/>
              <a:t>and </a:t>
            </a:r>
            <a:r>
              <a:rPr lang="fr-BE" dirty="0" err="1" smtClean="0"/>
              <a:t>yes</a:t>
            </a:r>
            <a:r>
              <a:rPr lang="fr-BE" dirty="0" smtClean="0"/>
              <a:t> :</a:t>
            </a:r>
            <a:endParaRPr lang="en-US" dirty="0"/>
          </a:p>
        </p:txBody>
      </p:sp>
      <p:sp>
        <p:nvSpPr>
          <p:cNvPr id="7" name="ZoneTexte 6"/>
          <p:cNvSpPr txBox="1"/>
          <p:nvPr/>
        </p:nvSpPr>
        <p:spPr>
          <a:xfrm>
            <a:off x="6444208" y="4437112"/>
            <a:ext cx="648072" cy="369332"/>
          </a:xfrm>
          <a:prstGeom prst="rect">
            <a:avLst/>
          </a:prstGeom>
          <a:noFill/>
        </p:spPr>
        <p:txBody>
          <a:bodyPr wrap="square" rtlCol="0">
            <a:spAutoFit/>
          </a:bodyPr>
          <a:lstStyle/>
          <a:p>
            <a:r>
              <a:rPr lang="fr-BE" dirty="0" smtClean="0"/>
              <a:t>3</a:t>
            </a:r>
            <a:endParaRPr lang="en-US" dirty="0"/>
          </a:p>
        </p:txBody>
      </p:sp>
      <p:sp>
        <p:nvSpPr>
          <p:cNvPr id="8" name="ZoneTexte 7"/>
          <p:cNvSpPr txBox="1"/>
          <p:nvPr/>
        </p:nvSpPr>
        <p:spPr>
          <a:xfrm>
            <a:off x="1619672" y="2117177"/>
            <a:ext cx="648072" cy="369332"/>
          </a:xfrm>
          <a:prstGeom prst="rect">
            <a:avLst/>
          </a:prstGeom>
          <a:noFill/>
        </p:spPr>
        <p:txBody>
          <a:bodyPr wrap="square" rtlCol="0">
            <a:spAutoFit/>
          </a:bodyPr>
          <a:lstStyle/>
          <a:p>
            <a:r>
              <a:rPr lang="fr-BE" dirty="0" smtClean="0"/>
              <a:t>2</a:t>
            </a:r>
            <a:endParaRPr lang="en-US" dirty="0"/>
          </a:p>
        </p:txBody>
      </p:sp>
      <p:sp>
        <p:nvSpPr>
          <p:cNvPr id="9" name="ZoneTexte 8"/>
          <p:cNvSpPr txBox="1"/>
          <p:nvPr/>
        </p:nvSpPr>
        <p:spPr>
          <a:xfrm>
            <a:off x="1619672" y="2636912"/>
            <a:ext cx="648072" cy="369332"/>
          </a:xfrm>
          <a:prstGeom prst="rect">
            <a:avLst/>
          </a:prstGeom>
          <a:noFill/>
        </p:spPr>
        <p:txBody>
          <a:bodyPr wrap="square" rtlCol="0">
            <a:spAutoFit/>
          </a:bodyPr>
          <a:lstStyle/>
          <a:p>
            <a:r>
              <a:rPr lang="fr-BE" dirty="0" smtClean="0"/>
              <a:t>2</a:t>
            </a:r>
            <a:endParaRPr lang="en-US" dirty="0"/>
          </a:p>
        </p:txBody>
      </p:sp>
    </p:spTree>
    <p:extLst>
      <p:ext uri="{BB962C8B-B14F-4D97-AF65-F5344CB8AC3E}">
        <p14:creationId xmlns:p14="http://schemas.microsoft.com/office/powerpoint/2010/main" val="35905652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p:cNvPicPr>
            <a:picLocks noChangeAspect="1"/>
          </p:cNvPicPr>
          <p:nvPr/>
        </p:nvPicPr>
        <p:blipFill>
          <a:blip r:embed="rId3"/>
          <a:stretch>
            <a:fillRect/>
          </a:stretch>
        </p:blipFill>
        <p:spPr>
          <a:xfrm>
            <a:off x="4211959" y="4044234"/>
            <a:ext cx="4938789" cy="2813766"/>
          </a:xfrm>
          <a:prstGeom prst="rect">
            <a:avLst/>
          </a:prstGeom>
        </p:spPr>
      </p:pic>
      <p:pic>
        <p:nvPicPr>
          <p:cNvPr id="19" name="Image 18"/>
          <p:cNvPicPr>
            <a:picLocks noChangeAspect="1"/>
          </p:cNvPicPr>
          <p:nvPr/>
        </p:nvPicPr>
        <p:blipFill>
          <a:blip r:embed="rId4"/>
          <a:stretch>
            <a:fillRect/>
          </a:stretch>
        </p:blipFill>
        <p:spPr>
          <a:xfrm>
            <a:off x="330191" y="1085477"/>
            <a:ext cx="4738499" cy="2676524"/>
          </a:xfrm>
          <a:prstGeom prst="rect">
            <a:avLst/>
          </a:prstGeom>
        </p:spPr>
      </p:pic>
      <p:sp>
        <p:nvSpPr>
          <p:cNvPr id="3" name="ZoneTexte 2"/>
          <p:cNvSpPr txBox="1"/>
          <p:nvPr/>
        </p:nvSpPr>
        <p:spPr>
          <a:xfrm>
            <a:off x="28951" y="135270"/>
            <a:ext cx="7524328" cy="461665"/>
          </a:xfrm>
          <a:prstGeom prst="rect">
            <a:avLst/>
          </a:prstGeom>
          <a:noFill/>
        </p:spPr>
        <p:txBody>
          <a:bodyPr wrap="square" rtlCol="0">
            <a:spAutoFit/>
          </a:bodyPr>
          <a:lstStyle/>
          <a:p>
            <a:r>
              <a:rPr lang="en-US" sz="2400" b="1" dirty="0" smtClean="0">
                <a:solidFill>
                  <a:srgbClr val="00BF6F"/>
                </a:solidFill>
                <a:sym typeface="Wingdings" panose="05000000000000000000" pitchFamily="2" charset="2"/>
              </a:rPr>
              <a:t> </a:t>
            </a:r>
            <a:r>
              <a:rPr lang="en-US" sz="2400" b="1" dirty="0" smtClean="0">
                <a:solidFill>
                  <a:srgbClr val="00BF6F"/>
                </a:solidFill>
              </a:rPr>
              <a:t>How </a:t>
            </a:r>
            <a:r>
              <a:rPr lang="en-US" sz="2400" b="1" dirty="0">
                <a:solidFill>
                  <a:srgbClr val="00BF6F"/>
                </a:solidFill>
              </a:rPr>
              <a:t>much </a:t>
            </a:r>
            <a:r>
              <a:rPr lang="en-US" sz="2400" b="1" dirty="0" smtClean="0">
                <a:solidFill>
                  <a:srgbClr val="00BF6F"/>
                </a:solidFill>
              </a:rPr>
              <a:t>for donor sperm at </a:t>
            </a:r>
            <a:r>
              <a:rPr lang="en-US" sz="2400" b="1" dirty="0">
                <a:solidFill>
                  <a:srgbClr val="00BF6F"/>
                </a:solidFill>
              </a:rPr>
              <a:t>your clinic?</a:t>
            </a:r>
            <a:endParaRPr lang="en-US" sz="2400" b="1" dirty="0">
              <a:solidFill>
                <a:srgbClr val="00BF6F"/>
              </a:solidFill>
            </a:endParaRPr>
          </a:p>
        </p:txBody>
      </p:sp>
      <p:cxnSp>
        <p:nvCxnSpPr>
          <p:cNvPr id="6" name="Connecteur droit avec flèche 5"/>
          <p:cNvCxnSpPr/>
          <p:nvPr/>
        </p:nvCxnSpPr>
        <p:spPr>
          <a:xfrm flipH="1" flipV="1">
            <a:off x="2332386" y="5453438"/>
            <a:ext cx="2736304" cy="648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1547664" y="5252891"/>
            <a:ext cx="1760962" cy="369332"/>
          </a:xfrm>
          <a:prstGeom prst="rect">
            <a:avLst/>
          </a:prstGeom>
          <a:noFill/>
        </p:spPr>
        <p:txBody>
          <a:bodyPr wrap="square" rtlCol="0">
            <a:spAutoFit/>
          </a:bodyPr>
          <a:lstStyle/>
          <a:p>
            <a:r>
              <a:rPr lang="fr-BE" dirty="0" smtClean="0"/>
              <a:t>420 €</a:t>
            </a:r>
            <a:endParaRPr lang="en-US" dirty="0"/>
          </a:p>
        </p:txBody>
      </p:sp>
      <p:cxnSp>
        <p:nvCxnSpPr>
          <p:cNvPr id="8" name="Connecteur droit avec flèche 7"/>
          <p:cNvCxnSpPr/>
          <p:nvPr/>
        </p:nvCxnSpPr>
        <p:spPr>
          <a:xfrm flipV="1">
            <a:off x="2428145" y="2060848"/>
            <a:ext cx="3728031" cy="936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6157956" y="1876182"/>
            <a:ext cx="2662515" cy="1200329"/>
          </a:xfrm>
          <a:prstGeom prst="rect">
            <a:avLst/>
          </a:prstGeom>
          <a:noFill/>
        </p:spPr>
        <p:txBody>
          <a:bodyPr wrap="square" rtlCol="0">
            <a:spAutoFit/>
          </a:bodyPr>
          <a:lstStyle/>
          <a:p>
            <a:r>
              <a:rPr lang="fr-BE" dirty="0" smtClean="0"/>
              <a:t>500 €</a:t>
            </a:r>
          </a:p>
          <a:p>
            <a:r>
              <a:rPr lang="en-US" dirty="0" smtClean="0"/>
              <a:t>the </a:t>
            </a:r>
            <a:r>
              <a:rPr lang="en-US" dirty="0"/>
              <a:t>amount charged by the external bank without </a:t>
            </a:r>
            <a:r>
              <a:rPr lang="en-US" dirty="0" smtClean="0"/>
              <a:t>profit</a:t>
            </a:r>
            <a:endParaRPr lang="en-US" dirty="0"/>
          </a:p>
        </p:txBody>
      </p:sp>
      <p:sp>
        <p:nvSpPr>
          <p:cNvPr id="11" name="ZoneTexte 10"/>
          <p:cNvSpPr txBox="1"/>
          <p:nvPr/>
        </p:nvSpPr>
        <p:spPr>
          <a:xfrm>
            <a:off x="5649781" y="4848210"/>
            <a:ext cx="864096" cy="369332"/>
          </a:xfrm>
          <a:prstGeom prst="rect">
            <a:avLst/>
          </a:prstGeom>
          <a:noFill/>
        </p:spPr>
        <p:txBody>
          <a:bodyPr wrap="square" rtlCol="0">
            <a:spAutoFit/>
          </a:bodyPr>
          <a:lstStyle/>
          <a:p>
            <a:r>
              <a:rPr lang="fr-BE" dirty="0"/>
              <a:t>5</a:t>
            </a:r>
            <a:endParaRPr lang="en-US" dirty="0"/>
          </a:p>
        </p:txBody>
      </p:sp>
      <p:sp>
        <p:nvSpPr>
          <p:cNvPr id="12" name="ZoneTexte 11"/>
          <p:cNvSpPr txBox="1"/>
          <p:nvPr/>
        </p:nvSpPr>
        <p:spPr>
          <a:xfrm>
            <a:off x="5292080" y="6045793"/>
            <a:ext cx="864096" cy="369332"/>
          </a:xfrm>
          <a:prstGeom prst="rect">
            <a:avLst/>
          </a:prstGeom>
          <a:noFill/>
        </p:spPr>
        <p:txBody>
          <a:bodyPr wrap="square" rtlCol="0">
            <a:spAutoFit/>
          </a:bodyPr>
          <a:lstStyle/>
          <a:p>
            <a:r>
              <a:rPr lang="fr-BE" dirty="0" smtClean="0"/>
              <a:t>1</a:t>
            </a:r>
            <a:endParaRPr lang="en-US" dirty="0"/>
          </a:p>
        </p:txBody>
      </p:sp>
      <p:sp>
        <p:nvSpPr>
          <p:cNvPr id="14" name="ZoneTexte 13"/>
          <p:cNvSpPr txBox="1"/>
          <p:nvPr/>
        </p:nvSpPr>
        <p:spPr>
          <a:xfrm>
            <a:off x="1563159" y="1796623"/>
            <a:ext cx="864096" cy="369332"/>
          </a:xfrm>
          <a:prstGeom prst="rect">
            <a:avLst/>
          </a:prstGeom>
          <a:noFill/>
        </p:spPr>
        <p:txBody>
          <a:bodyPr wrap="square" rtlCol="0">
            <a:spAutoFit/>
          </a:bodyPr>
          <a:lstStyle/>
          <a:p>
            <a:r>
              <a:rPr lang="fr-BE" dirty="0" smtClean="0"/>
              <a:t>5</a:t>
            </a:r>
            <a:endParaRPr lang="en-US" dirty="0"/>
          </a:p>
        </p:txBody>
      </p:sp>
      <p:sp>
        <p:nvSpPr>
          <p:cNvPr id="15" name="ZoneTexte 14"/>
          <p:cNvSpPr txBox="1"/>
          <p:nvPr/>
        </p:nvSpPr>
        <p:spPr>
          <a:xfrm>
            <a:off x="1563159" y="2941931"/>
            <a:ext cx="432048" cy="369332"/>
          </a:xfrm>
          <a:prstGeom prst="rect">
            <a:avLst/>
          </a:prstGeom>
          <a:noFill/>
        </p:spPr>
        <p:txBody>
          <a:bodyPr wrap="square" rtlCol="0">
            <a:spAutoFit/>
          </a:bodyPr>
          <a:lstStyle/>
          <a:p>
            <a:r>
              <a:rPr lang="fr-BE" dirty="0" smtClean="0"/>
              <a:t>2</a:t>
            </a:r>
            <a:endParaRPr lang="en-US" dirty="0"/>
          </a:p>
        </p:txBody>
      </p:sp>
      <p:sp>
        <p:nvSpPr>
          <p:cNvPr id="16" name="Rectangle 15"/>
          <p:cNvSpPr/>
          <p:nvPr/>
        </p:nvSpPr>
        <p:spPr>
          <a:xfrm>
            <a:off x="218598" y="651069"/>
            <a:ext cx="2538837" cy="369332"/>
          </a:xfrm>
          <a:prstGeom prst="rect">
            <a:avLst/>
          </a:prstGeom>
        </p:spPr>
        <p:txBody>
          <a:bodyPr wrap="none">
            <a:spAutoFit/>
          </a:bodyPr>
          <a:lstStyle/>
          <a:p>
            <a:r>
              <a:rPr lang="fr-BE" dirty="0" smtClean="0"/>
              <a:t>1 center: </a:t>
            </a:r>
            <a:r>
              <a:rPr lang="fr-BE" dirty="0"/>
              <a:t>not </a:t>
            </a:r>
            <a:r>
              <a:rPr lang="fr-BE" dirty="0" err="1"/>
              <a:t>performed</a:t>
            </a:r>
            <a:endParaRPr lang="en-US" dirty="0"/>
          </a:p>
        </p:txBody>
      </p:sp>
      <p:sp>
        <p:nvSpPr>
          <p:cNvPr id="17" name="Rectangle 16"/>
          <p:cNvSpPr/>
          <p:nvPr/>
        </p:nvSpPr>
        <p:spPr>
          <a:xfrm>
            <a:off x="28951" y="4032995"/>
            <a:ext cx="2238793" cy="4981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ZoneTexte 17"/>
          <p:cNvSpPr txBox="1"/>
          <p:nvPr/>
        </p:nvSpPr>
        <p:spPr>
          <a:xfrm>
            <a:off x="241252" y="4108403"/>
            <a:ext cx="1947114" cy="369332"/>
          </a:xfrm>
          <a:prstGeom prst="rect">
            <a:avLst/>
          </a:prstGeom>
          <a:noFill/>
        </p:spPr>
        <p:txBody>
          <a:bodyPr wrap="square" rtlCol="0">
            <a:spAutoFit/>
          </a:bodyPr>
          <a:lstStyle/>
          <a:p>
            <a:r>
              <a:rPr lang="en-US" b="1" dirty="0" smtClean="0">
                <a:solidFill>
                  <a:srgbClr val="FF0000"/>
                </a:solidFill>
              </a:rPr>
              <a:t>≈ 400 €</a:t>
            </a:r>
            <a:endParaRPr lang="en-US" b="1" dirty="0">
              <a:solidFill>
                <a:srgbClr val="FF0000"/>
              </a:solidFill>
            </a:endParaRPr>
          </a:p>
        </p:txBody>
      </p:sp>
    </p:spTree>
    <p:extLst>
      <p:ext uri="{BB962C8B-B14F-4D97-AF65-F5344CB8AC3E}">
        <p14:creationId xmlns:p14="http://schemas.microsoft.com/office/powerpoint/2010/main" val="2326526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p:cNvPicPr>
            <a:picLocks noChangeAspect="1"/>
          </p:cNvPicPr>
          <p:nvPr/>
        </p:nvPicPr>
        <p:blipFill>
          <a:blip r:embed="rId3"/>
          <a:stretch>
            <a:fillRect/>
          </a:stretch>
        </p:blipFill>
        <p:spPr>
          <a:xfrm>
            <a:off x="4219764" y="4071020"/>
            <a:ext cx="4924235" cy="2786980"/>
          </a:xfrm>
          <a:prstGeom prst="rect">
            <a:avLst/>
          </a:prstGeom>
        </p:spPr>
      </p:pic>
      <p:pic>
        <p:nvPicPr>
          <p:cNvPr id="2" name="Image 1"/>
          <p:cNvPicPr>
            <a:picLocks noChangeAspect="1"/>
          </p:cNvPicPr>
          <p:nvPr/>
        </p:nvPicPr>
        <p:blipFill>
          <a:blip r:embed="rId4"/>
          <a:stretch>
            <a:fillRect/>
          </a:stretch>
        </p:blipFill>
        <p:spPr>
          <a:xfrm>
            <a:off x="10269" y="908720"/>
            <a:ext cx="5857875" cy="3162300"/>
          </a:xfrm>
          <a:prstGeom prst="rect">
            <a:avLst/>
          </a:prstGeom>
        </p:spPr>
      </p:pic>
      <p:sp>
        <p:nvSpPr>
          <p:cNvPr id="3" name="ZoneTexte 2"/>
          <p:cNvSpPr txBox="1"/>
          <p:nvPr/>
        </p:nvSpPr>
        <p:spPr>
          <a:xfrm>
            <a:off x="107504" y="158029"/>
            <a:ext cx="7056784" cy="461665"/>
          </a:xfrm>
          <a:prstGeom prst="rect">
            <a:avLst/>
          </a:prstGeom>
          <a:noFill/>
        </p:spPr>
        <p:txBody>
          <a:bodyPr wrap="square" rtlCol="0">
            <a:spAutoFit/>
          </a:bodyPr>
          <a:lstStyle/>
          <a:p>
            <a:r>
              <a:rPr lang="en-US" sz="2400" b="1" dirty="0" smtClean="0">
                <a:solidFill>
                  <a:srgbClr val="00BF6F"/>
                </a:solidFill>
                <a:sym typeface="Wingdings" panose="05000000000000000000" pitchFamily="2" charset="2"/>
              </a:rPr>
              <a:t> </a:t>
            </a:r>
            <a:r>
              <a:rPr lang="en-US" sz="2400" b="1" dirty="0" smtClean="0">
                <a:solidFill>
                  <a:srgbClr val="00BF6F"/>
                </a:solidFill>
              </a:rPr>
              <a:t>How </a:t>
            </a:r>
            <a:r>
              <a:rPr lang="en-US" sz="2400" b="1" dirty="0">
                <a:solidFill>
                  <a:srgbClr val="00BF6F"/>
                </a:solidFill>
              </a:rPr>
              <a:t>much </a:t>
            </a:r>
            <a:r>
              <a:rPr lang="en-US" sz="2400" b="1" dirty="0" smtClean="0">
                <a:solidFill>
                  <a:srgbClr val="00BF6F"/>
                </a:solidFill>
              </a:rPr>
              <a:t>for donor </a:t>
            </a:r>
            <a:r>
              <a:rPr lang="en-US" sz="2400" b="1" dirty="0">
                <a:solidFill>
                  <a:srgbClr val="00BF6F"/>
                </a:solidFill>
              </a:rPr>
              <a:t>eggs </a:t>
            </a:r>
            <a:r>
              <a:rPr lang="en-US" sz="2400" b="1" dirty="0" smtClean="0">
                <a:solidFill>
                  <a:srgbClr val="00BF6F"/>
                </a:solidFill>
              </a:rPr>
              <a:t>at </a:t>
            </a:r>
            <a:r>
              <a:rPr lang="en-US" sz="2400" b="1" dirty="0">
                <a:solidFill>
                  <a:srgbClr val="00BF6F"/>
                </a:solidFill>
              </a:rPr>
              <a:t>your </a:t>
            </a:r>
            <a:r>
              <a:rPr lang="en-US" sz="2400" b="1" dirty="0" smtClean="0">
                <a:solidFill>
                  <a:srgbClr val="00BF6F"/>
                </a:solidFill>
              </a:rPr>
              <a:t>clinic?</a:t>
            </a:r>
            <a:endParaRPr lang="en-US" sz="2400" b="1" dirty="0">
              <a:solidFill>
                <a:srgbClr val="00BF6F"/>
              </a:solidFill>
            </a:endParaRPr>
          </a:p>
        </p:txBody>
      </p:sp>
      <p:sp>
        <p:nvSpPr>
          <p:cNvPr id="4" name="ZoneTexte 3"/>
          <p:cNvSpPr txBox="1"/>
          <p:nvPr/>
        </p:nvSpPr>
        <p:spPr>
          <a:xfrm>
            <a:off x="5868144" y="1628800"/>
            <a:ext cx="3275856" cy="646331"/>
          </a:xfrm>
          <a:prstGeom prst="rect">
            <a:avLst/>
          </a:prstGeom>
          <a:noFill/>
        </p:spPr>
        <p:txBody>
          <a:bodyPr wrap="square" rtlCol="0">
            <a:spAutoFit/>
          </a:bodyPr>
          <a:lstStyle/>
          <a:p>
            <a:r>
              <a:rPr lang="fr-BE" dirty="0" smtClean="0"/>
              <a:t> (No oocytes </a:t>
            </a:r>
            <a:r>
              <a:rPr lang="fr-BE" dirty="0" err="1" smtClean="0"/>
              <a:t>donor</a:t>
            </a:r>
            <a:r>
              <a:rPr lang="fr-BE" dirty="0" smtClean="0"/>
              <a:t>: 1)</a:t>
            </a:r>
          </a:p>
          <a:p>
            <a:r>
              <a:rPr lang="en-US" dirty="0" smtClean="0"/>
              <a:t>- 350 per oocyte</a:t>
            </a:r>
            <a:endParaRPr lang="en-US" dirty="0"/>
          </a:p>
        </p:txBody>
      </p:sp>
      <p:sp>
        <p:nvSpPr>
          <p:cNvPr id="5" name="ZoneTexte 4"/>
          <p:cNvSpPr txBox="1"/>
          <p:nvPr/>
        </p:nvSpPr>
        <p:spPr>
          <a:xfrm>
            <a:off x="1403544" y="1121684"/>
            <a:ext cx="648072" cy="369332"/>
          </a:xfrm>
          <a:prstGeom prst="rect">
            <a:avLst/>
          </a:prstGeom>
          <a:noFill/>
        </p:spPr>
        <p:txBody>
          <a:bodyPr wrap="square" rtlCol="0">
            <a:spAutoFit/>
          </a:bodyPr>
          <a:lstStyle/>
          <a:p>
            <a:r>
              <a:rPr lang="fr-BE" dirty="0" smtClean="0"/>
              <a:t>2</a:t>
            </a:r>
            <a:endParaRPr lang="en-US" dirty="0"/>
          </a:p>
        </p:txBody>
      </p:sp>
      <p:sp>
        <p:nvSpPr>
          <p:cNvPr id="6" name="ZoneTexte 5"/>
          <p:cNvSpPr txBox="1"/>
          <p:nvPr/>
        </p:nvSpPr>
        <p:spPr>
          <a:xfrm>
            <a:off x="1403648" y="2120538"/>
            <a:ext cx="648072" cy="369332"/>
          </a:xfrm>
          <a:prstGeom prst="rect">
            <a:avLst/>
          </a:prstGeom>
          <a:noFill/>
        </p:spPr>
        <p:txBody>
          <a:bodyPr wrap="square" rtlCol="0">
            <a:spAutoFit/>
          </a:bodyPr>
          <a:lstStyle/>
          <a:p>
            <a:r>
              <a:rPr lang="fr-BE" dirty="0" smtClean="0"/>
              <a:t>1</a:t>
            </a:r>
            <a:endParaRPr lang="en-US" dirty="0"/>
          </a:p>
        </p:txBody>
      </p:sp>
      <p:sp>
        <p:nvSpPr>
          <p:cNvPr id="7" name="ZoneTexte 6"/>
          <p:cNvSpPr txBox="1"/>
          <p:nvPr/>
        </p:nvSpPr>
        <p:spPr>
          <a:xfrm>
            <a:off x="1403544" y="2681490"/>
            <a:ext cx="648072" cy="369332"/>
          </a:xfrm>
          <a:prstGeom prst="rect">
            <a:avLst/>
          </a:prstGeom>
          <a:noFill/>
        </p:spPr>
        <p:txBody>
          <a:bodyPr wrap="square" rtlCol="0">
            <a:spAutoFit/>
          </a:bodyPr>
          <a:lstStyle/>
          <a:p>
            <a:r>
              <a:rPr lang="fr-BE" dirty="0" smtClean="0"/>
              <a:t>1</a:t>
            </a:r>
            <a:endParaRPr lang="en-US" dirty="0"/>
          </a:p>
        </p:txBody>
      </p:sp>
      <p:cxnSp>
        <p:nvCxnSpPr>
          <p:cNvPr id="9" name="Connecteur droit avec flèche 8"/>
          <p:cNvCxnSpPr>
            <a:endCxn id="4" idx="1"/>
          </p:cNvCxnSpPr>
          <p:nvPr/>
        </p:nvCxnSpPr>
        <p:spPr>
          <a:xfrm flipV="1">
            <a:off x="2627784" y="1951966"/>
            <a:ext cx="3240360" cy="14770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5392327" y="4253690"/>
            <a:ext cx="648072" cy="369332"/>
          </a:xfrm>
          <a:prstGeom prst="rect">
            <a:avLst/>
          </a:prstGeom>
          <a:noFill/>
        </p:spPr>
        <p:txBody>
          <a:bodyPr wrap="square" rtlCol="0">
            <a:spAutoFit/>
          </a:bodyPr>
          <a:lstStyle/>
          <a:p>
            <a:r>
              <a:rPr lang="fr-BE" dirty="0" smtClean="0"/>
              <a:t>1</a:t>
            </a:r>
            <a:endParaRPr lang="en-US" dirty="0"/>
          </a:p>
        </p:txBody>
      </p:sp>
      <p:sp>
        <p:nvSpPr>
          <p:cNvPr id="12" name="Rectangle 11"/>
          <p:cNvSpPr/>
          <p:nvPr/>
        </p:nvSpPr>
        <p:spPr>
          <a:xfrm>
            <a:off x="1176829" y="6107012"/>
            <a:ext cx="2757894" cy="738664"/>
          </a:xfrm>
          <a:prstGeom prst="rect">
            <a:avLst/>
          </a:prstGeom>
        </p:spPr>
        <p:txBody>
          <a:bodyPr wrap="square">
            <a:spAutoFit/>
          </a:bodyPr>
          <a:lstStyle/>
          <a:p>
            <a:r>
              <a:rPr lang="nl-NL" sz="1400" dirty="0" smtClean="0">
                <a:solidFill>
                  <a:srgbClr val="333E48"/>
                </a:solidFill>
                <a:latin typeface="National2"/>
              </a:rPr>
              <a:t>1 center: alleen </a:t>
            </a:r>
            <a:r>
              <a:rPr lang="nl-NL" sz="1400" dirty="0">
                <a:solidFill>
                  <a:srgbClr val="333E48"/>
                </a:solidFill>
                <a:latin typeface="National2"/>
              </a:rPr>
              <a:t>gekende donatie, patiënt krijgt rekeningen van donor</a:t>
            </a:r>
            <a:endParaRPr lang="en-US" sz="1400" dirty="0"/>
          </a:p>
        </p:txBody>
      </p:sp>
      <p:sp>
        <p:nvSpPr>
          <p:cNvPr id="13" name="ZoneTexte 12"/>
          <p:cNvSpPr txBox="1"/>
          <p:nvPr/>
        </p:nvSpPr>
        <p:spPr>
          <a:xfrm>
            <a:off x="251520" y="593249"/>
            <a:ext cx="3996444" cy="369332"/>
          </a:xfrm>
          <a:prstGeom prst="rect">
            <a:avLst/>
          </a:prstGeom>
          <a:noFill/>
        </p:spPr>
        <p:txBody>
          <a:bodyPr wrap="square" rtlCol="0">
            <a:spAutoFit/>
          </a:bodyPr>
          <a:lstStyle/>
          <a:p>
            <a:r>
              <a:rPr lang="fr-BE" dirty="0" smtClean="0"/>
              <a:t>3 </a:t>
            </a:r>
            <a:r>
              <a:rPr lang="fr-BE" dirty="0" err="1" smtClean="0"/>
              <a:t>centers</a:t>
            </a:r>
            <a:r>
              <a:rPr lang="fr-BE" dirty="0" smtClean="0"/>
              <a:t>: not </a:t>
            </a:r>
            <a:r>
              <a:rPr lang="fr-BE" dirty="0" err="1" smtClean="0"/>
              <a:t>performed</a:t>
            </a:r>
            <a:endParaRPr lang="en-US" dirty="0"/>
          </a:p>
        </p:txBody>
      </p:sp>
      <p:sp>
        <p:nvSpPr>
          <p:cNvPr id="14" name="ZoneTexte 13"/>
          <p:cNvSpPr txBox="1"/>
          <p:nvPr/>
        </p:nvSpPr>
        <p:spPr>
          <a:xfrm>
            <a:off x="5406926" y="4713040"/>
            <a:ext cx="648072" cy="369332"/>
          </a:xfrm>
          <a:prstGeom prst="rect">
            <a:avLst/>
          </a:prstGeom>
          <a:noFill/>
        </p:spPr>
        <p:txBody>
          <a:bodyPr wrap="square" rtlCol="0">
            <a:spAutoFit/>
          </a:bodyPr>
          <a:lstStyle/>
          <a:p>
            <a:r>
              <a:rPr lang="fr-BE" dirty="0"/>
              <a:t>3</a:t>
            </a:r>
            <a:endParaRPr lang="en-US" dirty="0"/>
          </a:p>
        </p:txBody>
      </p:sp>
      <p:sp>
        <p:nvSpPr>
          <p:cNvPr id="15" name="ZoneTexte 14"/>
          <p:cNvSpPr txBox="1"/>
          <p:nvPr/>
        </p:nvSpPr>
        <p:spPr>
          <a:xfrm>
            <a:off x="5406926" y="5643023"/>
            <a:ext cx="648072" cy="369332"/>
          </a:xfrm>
          <a:prstGeom prst="rect">
            <a:avLst/>
          </a:prstGeom>
          <a:noFill/>
        </p:spPr>
        <p:txBody>
          <a:bodyPr wrap="square" rtlCol="0">
            <a:spAutoFit/>
          </a:bodyPr>
          <a:lstStyle/>
          <a:p>
            <a:r>
              <a:rPr lang="fr-BE" dirty="0" smtClean="0"/>
              <a:t>1</a:t>
            </a:r>
            <a:endParaRPr lang="en-US" dirty="0"/>
          </a:p>
        </p:txBody>
      </p:sp>
      <p:cxnSp>
        <p:nvCxnSpPr>
          <p:cNvPr id="16" name="Connecteur droit avec flèche 15"/>
          <p:cNvCxnSpPr/>
          <p:nvPr/>
        </p:nvCxnSpPr>
        <p:spPr>
          <a:xfrm flipH="1" flipV="1">
            <a:off x="3444892" y="6220418"/>
            <a:ext cx="1847188" cy="88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897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p:cNvPicPr>
            <a:picLocks noChangeAspect="1"/>
          </p:cNvPicPr>
          <p:nvPr/>
        </p:nvPicPr>
        <p:blipFill>
          <a:blip r:embed="rId3"/>
          <a:stretch>
            <a:fillRect/>
          </a:stretch>
        </p:blipFill>
        <p:spPr>
          <a:xfrm>
            <a:off x="4499992" y="4248801"/>
            <a:ext cx="4677753" cy="2609199"/>
          </a:xfrm>
          <a:prstGeom prst="rect">
            <a:avLst/>
          </a:prstGeom>
        </p:spPr>
      </p:pic>
      <p:pic>
        <p:nvPicPr>
          <p:cNvPr id="21" name="Image 20"/>
          <p:cNvPicPr>
            <a:picLocks noChangeAspect="1"/>
          </p:cNvPicPr>
          <p:nvPr/>
        </p:nvPicPr>
        <p:blipFill>
          <a:blip r:embed="rId4"/>
          <a:stretch>
            <a:fillRect/>
          </a:stretch>
        </p:blipFill>
        <p:spPr>
          <a:xfrm>
            <a:off x="211521" y="1109717"/>
            <a:ext cx="5495925" cy="3181350"/>
          </a:xfrm>
          <a:prstGeom prst="rect">
            <a:avLst/>
          </a:prstGeom>
        </p:spPr>
      </p:pic>
      <p:sp>
        <p:nvSpPr>
          <p:cNvPr id="2" name="ZoneTexte 1"/>
          <p:cNvSpPr txBox="1"/>
          <p:nvPr/>
        </p:nvSpPr>
        <p:spPr>
          <a:xfrm>
            <a:off x="323528" y="260648"/>
            <a:ext cx="7056784" cy="461665"/>
          </a:xfrm>
          <a:prstGeom prst="rect">
            <a:avLst/>
          </a:prstGeom>
          <a:noFill/>
        </p:spPr>
        <p:txBody>
          <a:bodyPr wrap="square" rtlCol="0">
            <a:spAutoFit/>
          </a:bodyPr>
          <a:lstStyle/>
          <a:p>
            <a:r>
              <a:rPr lang="en-US" sz="2400" b="1" dirty="0" smtClean="0">
                <a:solidFill>
                  <a:srgbClr val="00BF6F"/>
                </a:solidFill>
                <a:sym typeface="Wingdings" panose="05000000000000000000" pitchFamily="2" charset="2"/>
              </a:rPr>
              <a:t> </a:t>
            </a:r>
            <a:r>
              <a:rPr lang="en-US" sz="2400" b="1" dirty="0" smtClean="0">
                <a:solidFill>
                  <a:srgbClr val="00BF6F"/>
                </a:solidFill>
              </a:rPr>
              <a:t>How </a:t>
            </a:r>
            <a:r>
              <a:rPr lang="en-US" sz="2400" b="1" dirty="0">
                <a:solidFill>
                  <a:srgbClr val="00BF6F"/>
                </a:solidFill>
              </a:rPr>
              <a:t>much does sperm freezing cost at your </a:t>
            </a:r>
            <a:r>
              <a:rPr lang="en-US" sz="2400" b="1" dirty="0" smtClean="0">
                <a:solidFill>
                  <a:srgbClr val="00BF6F"/>
                </a:solidFill>
              </a:rPr>
              <a:t>center</a:t>
            </a:r>
            <a:r>
              <a:rPr lang="en-US" dirty="0" smtClean="0"/>
              <a:t>?</a:t>
            </a:r>
            <a:endParaRPr lang="en-US" dirty="0"/>
          </a:p>
        </p:txBody>
      </p:sp>
      <p:sp>
        <p:nvSpPr>
          <p:cNvPr id="5" name="ZoneTexte 4"/>
          <p:cNvSpPr txBox="1"/>
          <p:nvPr/>
        </p:nvSpPr>
        <p:spPr>
          <a:xfrm>
            <a:off x="1436885" y="1293510"/>
            <a:ext cx="648072" cy="369332"/>
          </a:xfrm>
          <a:prstGeom prst="rect">
            <a:avLst/>
          </a:prstGeom>
          <a:noFill/>
        </p:spPr>
        <p:txBody>
          <a:bodyPr wrap="square" rtlCol="0">
            <a:spAutoFit/>
          </a:bodyPr>
          <a:lstStyle/>
          <a:p>
            <a:r>
              <a:rPr lang="fr-BE" dirty="0" smtClean="0"/>
              <a:t>2</a:t>
            </a:r>
            <a:endParaRPr lang="en-US" dirty="0"/>
          </a:p>
        </p:txBody>
      </p:sp>
      <p:cxnSp>
        <p:nvCxnSpPr>
          <p:cNvPr id="7" name="Connecteur droit avec flèche 6"/>
          <p:cNvCxnSpPr/>
          <p:nvPr/>
        </p:nvCxnSpPr>
        <p:spPr>
          <a:xfrm flipV="1">
            <a:off x="1763688" y="1951966"/>
            <a:ext cx="4104456" cy="1621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6084168" y="1638092"/>
            <a:ext cx="1800200" cy="369332"/>
          </a:xfrm>
          <a:prstGeom prst="rect">
            <a:avLst/>
          </a:prstGeom>
          <a:noFill/>
        </p:spPr>
        <p:txBody>
          <a:bodyPr wrap="square" rtlCol="0">
            <a:spAutoFit/>
          </a:bodyPr>
          <a:lstStyle/>
          <a:p>
            <a:r>
              <a:rPr lang="fr-BE" dirty="0" smtClean="0"/>
              <a:t>125 €/ </a:t>
            </a:r>
            <a:r>
              <a:rPr lang="fr-BE" dirty="0" err="1" smtClean="0"/>
              <a:t>year</a:t>
            </a:r>
            <a:endParaRPr lang="en-US" dirty="0"/>
          </a:p>
        </p:txBody>
      </p:sp>
      <p:sp>
        <p:nvSpPr>
          <p:cNvPr id="10" name="ZoneTexte 9"/>
          <p:cNvSpPr txBox="1"/>
          <p:nvPr/>
        </p:nvSpPr>
        <p:spPr>
          <a:xfrm>
            <a:off x="1445359" y="3344964"/>
            <a:ext cx="648072" cy="369332"/>
          </a:xfrm>
          <a:prstGeom prst="rect">
            <a:avLst/>
          </a:prstGeom>
          <a:noFill/>
        </p:spPr>
        <p:txBody>
          <a:bodyPr wrap="square" rtlCol="0">
            <a:spAutoFit/>
          </a:bodyPr>
          <a:lstStyle/>
          <a:p>
            <a:r>
              <a:rPr lang="fr-BE" dirty="0" smtClean="0"/>
              <a:t>1</a:t>
            </a:r>
            <a:endParaRPr lang="en-US" dirty="0"/>
          </a:p>
        </p:txBody>
      </p:sp>
      <p:cxnSp>
        <p:nvCxnSpPr>
          <p:cNvPr id="12" name="Connecteur droit avec flèche 11"/>
          <p:cNvCxnSpPr/>
          <p:nvPr/>
        </p:nvCxnSpPr>
        <p:spPr>
          <a:xfrm flipH="1" flipV="1">
            <a:off x="3815916" y="5980206"/>
            <a:ext cx="1764196" cy="329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447811" y="5459853"/>
            <a:ext cx="3530123" cy="646331"/>
          </a:xfrm>
          <a:prstGeom prst="rect">
            <a:avLst/>
          </a:prstGeom>
          <a:noFill/>
        </p:spPr>
        <p:txBody>
          <a:bodyPr wrap="square" rtlCol="0">
            <a:spAutoFit/>
          </a:bodyPr>
          <a:lstStyle/>
          <a:p>
            <a:r>
              <a:rPr lang="fr-BE" dirty="0" smtClean="0"/>
              <a:t>100 €/ </a:t>
            </a:r>
            <a:r>
              <a:rPr lang="fr-BE" dirty="0" err="1" smtClean="0"/>
              <a:t>year</a:t>
            </a:r>
            <a:endParaRPr lang="fr-BE" dirty="0" smtClean="0"/>
          </a:p>
          <a:p>
            <a:r>
              <a:rPr lang="fr-BE" dirty="0" smtClean="0"/>
              <a:t>600 € to </a:t>
            </a:r>
            <a:r>
              <a:rPr lang="fr-BE" dirty="0" err="1" smtClean="0"/>
              <a:t>freeze</a:t>
            </a:r>
            <a:r>
              <a:rPr lang="fr-BE" dirty="0" smtClean="0"/>
              <a:t> and </a:t>
            </a:r>
            <a:r>
              <a:rPr lang="fr-BE" dirty="0" err="1" smtClean="0"/>
              <a:t>keep</a:t>
            </a:r>
            <a:r>
              <a:rPr lang="fr-BE" dirty="0" smtClean="0"/>
              <a:t> </a:t>
            </a:r>
            <a:r>
              <a:rPr lang="fr-BE" dirty="0" err="1" smtClean="0"/>
              <a:t>it</a:t>
            </a:r>
            <a:r>
              <a:rPr lang="fr-BE" dirty="0" smtClean="0"/>
              <a:t> 6 </a:t>
            </a:r>
            <a:r>
              <a:rPr lang="fr-BE" dirty="0" err="1" smtClean="0"/>
              <a:t>years</a:t>
            </a:r>
            <a:endParaRPr lang="en-US" dirty="0"/>
          </a:p>
        </p:txBody>
      </p:sp>
      <p:sp>
        <p:nvSpPr>
          <p:cNvPr id="18" name="ZoneTexte 17"/>
          <p:cNvSpPr txBox="1"/>
          <p:nvPr/>
        </p:nvSpPr>
        <p:spPr>
          <a:xfrm>
            <a:off x="1439652" y="1979503"/>
            <a:ext cx="648072" cy="369332"/>
          </a:xfrm>
          <a:prstGeom prst="rect">
            <a:avLst/>
          </a:prstGeom>
          <a:noFill/>
        </p:spPr>
        <p:txBody>
          <a:bodyPr wrap="square" rtlCol="0">
            <a:spAutoFit/>
          </a:bodyPr>
          <a:lstStyle/>
          <a:p>
            <a:r>
              <a:rPr lang="fr-BE" dirty="0" smtClean="0"/>
              <a:t>3</a:t>
            </a:r>
            <a:endParaRPr lang="en-US" dirty="0"/>
          </a:p>
        </p:txBody>
      </p:sp>
      <p:sp>
        <p:nvSpPr>
          <p:cNvPr id="6" name="ZoneTexte 5"/>
          <p:cNvSpPr txBox="1"/>
          <p:nvPr/>
        </p:nvSpPr>
        <p:spPr>
          <a:xfrm>
            <a:off x="5895300" y="4945519"/>
            <a:ext cx="648072" cy="369332"/>
          </a:xfrm>
          <a:prstGeom prst="rect">
            <a:avLst/>
          </a:prstGeom>
          <a:noFill/>
        </p:spPr>
        <p:txBody>
          <a:bodyPr wrap="square" rtlCol="0">
            <a:spAutoFit/>
          </a:bodyPr>
          <a:lstStyle/>
          <a:p>
            <a:r>
              <a:rPr lang="fr-BE" dirty="0"/>
              <a:t>4</a:t>
            </a:r>
            <a:endParaRPr lang="en-US" dirty="0"/>
          </a:p>
        </p:txBody>
      </p:sp>
      <p:sp>
        <p:nvSpPr>
          <p:cNvPr id="20" name="ZoneTexte 19"/>
          <p:cNvSpPr txBox="1"/>
          <p:nvPr/>
        </p:nvSpPr>
        <p:spPr>
          <a:xfrm>
            <a:off x="5870187" y="6124654"/>
            <a:ext cx="648072" cy="369332"/>
          </a:xfrm>
          <a:prstGeom prst="rect">
            <a:avLst/>
          </a:prstGeom>
          <a:noFill/>
        </p:spPr>
        <p:txBody>
          <a:bodyPr wrap="square" rtlCol="0">
            <a:spAutoFit/>
          </a:bodyPr>
          <a:lstStyle/>
          <a:p>
            <a:r>
              <a:rPr lang="fr-BE" dirty="0" smtClean="0"/>
              <a:t>2</a:t>
            </a:r>
            <a:endParaRPr lang="en-US" dirty="0"/>
          </a:p>
        </p:txBody>
      </p:sp>
      <p:sp>
        <p:nvSpPr>
          <p:cNvPr id="22" name="ZoneTexte 21"/>
          <p:cNvSpPr txBox="1"/>
          <p:nvPr/>
        </p:nvSpPr>
        <p:spPr>
          <a:xfrm>
            <a:off x="1439652" y="2700392"/>
            <a:ext cx="648072" cy="369332"/>
          </a:xfrm>
          <a:prstGeom prst="rect">
            <a:avLst/>
          </a:prstGeom>
          <a:noFill/>
        </p:spPr>
        <p:txBody>
          <a:bodyPr wrap="square" rtlCol="0">
            <a:spAutoFit/>
          </a:bodyPr>
          <a:lstStyle/>
          <a:p>
            <a:r>
              <a:rPr lang="fr-BE" dirty="0" smtClean="0"/>
              <a:t>1</a:t>
            </a:r>
            <a:endParaRPr lang="en-US" dirty="0"/>
          </a:p>
        </p:txBody>
      </p:sp>
      <p:sp>
        <p:nvSpPr>
          <p:cNvPr id="23" name="Rectangle 22"/>
          <p:cNvSpPr/>
          <p:nvPr/>
        </p:nvSpPr>
        <p:spPr>
          <a:xfrm>
            <a:off x="4698014" y="760440"/>
            <a:ext cx="3042338" cy="369332"/>
          </a:xfrm>
          <a:prstGeom prst="rect">
            <a:avLst/>
          </a:prstGeom>
        </p:spPr>
        <p:txBody>
          <a:bodyPr wrap="square">
            <a:spAutoFit/>
          </a:bodyPr>
          <a:lstStyle/>
          <a:p>
            <a:r>
              <a:rPr lang="fr-BE" dirty="0" smtClean="0"/>
              <a:t>1 center: </a:t>
            </a:r>
            <a:r>
              <a:rPr lang="fr-BE" dirty="0"/>
              <a:t>not </a:t>
            </a:r>
            <a:r>
              <a:rPr lang="fr-BE" dirty="0" err="1" smtClean="0"/>
              <a:t>performed</a:t>
            </a:r>
            <a:r>
              <a:rPr lang="fr-BE" dirty="0" smtClean="0"/>
              <a:t> (A?)</a:t>
            </a:r>
            <a:endParaRPr lang="en-US" dirty="0"/>
          </a:p>
        </p:txBody>
      </p:sp>
    </p:spTree>
    <p:extLst>
      <p:ext uri="{BB962C8B-B14F-4D97-AF65-F5344CB8AC3E}">
        <p14:creationId xmlns:p14="http://schemas.microsoft.com/office/powerpoint/2010/main" val="2163807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p:cNvPicPr>
            <a:picLocks noChangeAspect="1"/>
          </p:cNvPicPr>
          <p:nvPr/>
        </p:nvPicPr>
        <p:blipFill>
          <a:blip r:embed="rId3"/>
          <a:stretch>
            <a:fillRect/>
          </a:stretch>
        </p:blipFill>
        <p:spPr>
          <a:xfrm>
            <a:off x="4211960" y="4178355"/>
            <a:ext cx="4954234" cy="2756110"/>
          </a:xfrm>
          <a:prstGeom prst="rect">
            <a:avLst/>
          </a:prstGeom>
        </p:spPr>
      </p:pic>
      <p:sp>
        <p:nvSpPr>
          <p:cNvPr id="2" name="Rectangle 1"/>
          <p:cNvSpPr/>
          <p:nvPr/>
        </p:nvSpPr>
        <p:spPr>
          <a:xfrm>
            <a:off x="25750" y="0"/>
            <a:ext cx="8866730" cy="830997"/>
          </a:xfrm>
          <a:prstGeom prst="rect">
            <a:avLst/>
          </a:prstGeom>
        </p:spPr>
        <p:txBody>
          <a:bodyPr wrap="square">
            <a:spAutoFit/>
          </a:bodyPr>
          <a:lstStyle/>
          <a:p>
            <a:r>
              <a:rPr lang="en-US" sz="2400" b="1" dirty="0" smtClean="0">
                <a:solidFill>
                  <a:srgbClr val="00BF6F"/>
                </a:solidFill>
                <a:latin typeface="Söhne"/>
                <a:sym typeface="Wingdings" panose="05000000000000000000" pitchFamily="2" charset="2"/>
              </a:rPr>
              <a:t> </a:t>
            </a:r>
            <a:r>
              <a:rPr lang="en-US" sz="2400" b="1" dirty="0" smtClean="0">
                <a:solidFill>
                  <a:srgbClr val="00BF6F"/>
                </a:solidFill>
                <a:latin typeface="Söhne"/>
              </a:rPr>
              <a:t>What is the cost for egg </a:t>
            </a:r>
            <a:r>
              <a:rPr lang="en-US" sz="2400" b="1" dirty="0">
                <a:solidFill>
                  <a:srgbClr val="00BF6F"/>
                </a:solidFill>
                <a:latin typeface="Söhne"/>
              </a:rPr>
              <a:t>freezing </a:t>
            </a:r>
            <a:r>
              <a:rPr lang="en-US" sz="2400" b="1" dirty="0" smtClean="0">
                <a:solidFill>
                  <a:srgbClr val="00BF6F"/>
                </a:solidFill>
                <a:latin typeface="Söhne"/>
              </a:rPr>
              <a:t>in your center, </a:t>
            </a:r>
            <a:r>
              <a:rPr lang="en-US" sz="2400" b="1" dirty="0">
                <a:solidFill>
                  <a:srgbClr val="00BF6F"/>
                </a:solidFill>
                <a:latin typeface="Söhne"/>
              </a:rPr>
              <a:t>excluding hormonal treatment</a:t>
            </a:r>
            <a:r>
              <a:rPr lang="en-US" sz="2400" b="1" dirty="0" smtClean="0">
                <a:solidFill>
                  <a:srgbClr val="00BF6F"/>
                </a:solidFill>
                <a:latin typeface="Söhne"/>
              </a:rPr>
              <a:t>?</a:t>
            </a:r>
            <a:endParaRPr lang="en-US" sz="2400" b="1" dirty="0">
              <a:solidFill>
                <a:srgbClr val="00BF6F"/>
              </a:solidFill>
            </a:endParaRPr>
          </a:p>
        </p:txBody>
      </p:sp>
      <p:pic>
        <p:nvPicPr>
          <p:cNvPr id="3" name="Image 2"/>
          <p:cNvPicPr>
            <a:picLocks noChangeAspect="1"/>
          </p:cNvPicPr>
          <p:nvPr/>
        </p:nvPicPr>
        <p:blipFill>
          <a:blip r:embed="rId4"/>
          <a:stretch>
            <a:fillRect/>
          </a:stretch>
        </p:blipFill>
        <p:spPr>
          <a:xfrm>
            <a:off x="25750" y="1268759"/>
            <a:ext cx="5292080" cy="2835343"/>
          </a:xfrm>
          <a:prstGeom prst="rect">
            <a:avLst/>
          </a:prstGeom>
        </p:spPr>
      </p:pic>
      <p:sp>
        <p:nvSpPr>
          <p:cNvPr id="4" name="ZoneTexte 3"/>
          <p:cNvSpPr txBox="1"/>
          <p:nvPr/>
        </p:nvSpPr>
        <p:spPr>
          <a:xfrm>
            <a:off x="1155966" y="2116529"/>
            <a:ext cx="648072" cy="369332"/>
          </a:xfrm>
          <a:prstGeom prst="rect">
            <a:avLst/>
          </a:prstGeom>
          <a:noFill/>
        </p:spPr>
        <p:txBody>
          <a:bodyPr wrap="square" rtlCol="0">
            <a:spAutoFit/>
          </a:bodyPr>
          <a:lstStyle/>
          <a:p>
            <a:r>
              <a:rPr lang="fr-BE" dirty="0" smtClean="0"/>
              <a:t>1</a:t>
            </a:r>
            <a:endParaRPr lang="en-US" dirty="0"/>
          </a:p>
        </p:txBody>
      </p:sp>
      <p:sp>
        <p:nvSpPr>
          <p:cNvPr id="5" name="ZoneTexte 4"/>
          <p:cNvSpPr txBox="1"/>
          <p:nvPr/>
        </p:nvSpPr>
        <p:spPr>
          <a:xfrm>
            <a:off x="1214923" y="2671644"/>
            <a:ext cx="648072" cy="369332"/>
          </a:xfrm>
          <a:prstGeom prst="rect">
            <a:avLst/>
          </a:prstGeom>
          <a:noFill/>
        </p:spPr>
        <p:txBody>
          <a:bodyPr wrap="square" rtlCol="0">
            <a:spAutoFit/>
          </a:bodyPr>
          <a:lstStyle/>
          <a:p>
            <a:r>
              <a:rPr lang="fr-BE" dirty="0" smtClean="0"/>
              <a:t>3</a:t>
            </a:r>
            <a:endParaRPr lang="en-US" dirty="0"/>
          </a:p>
        </p:txBody>
      </p:sp>
      <p:sp>
        <p:nvSpPr>
          <p:cNvPr id="6" name="ZoneTexte 5"/>
          <p:cNvSpPr txBox="1"/>
          <p:nvPr/>
        </p:nvSpPr>
        <p:spPr>
          <a:xfrm>
            <a:off x="1221818" y="3333631"/>
            <a:ext cx="1333958" cy="369332"/>
          </a:xfrm>
          <a:prstGeom prst="rect">
            <a:avLst/>
          </a:prstGeom>
          <a:noFill/>
        </p:spPr>
        <p:txBody>
          <a:bodyPr wrap="square" rtlCol="0">
            <a:spAutoFit/>
          </a:bodyPr>
          <a:lstStyle/>
          <a:p>
            <a:r>
              <a:rPr lang="fr-BE" dirty="0" smtClean="0"/>
              <a:t>1      + (1)</a:t>
            </a:r>
            <a:endParaRPr lang="en-US" dirty="0"/>
          </a:p>
        </p:txBody>
      </p:sp>
      <p:sp>
        <p:nvSpPr>
          <p:cNvPr id="7" name="ZoneTexte 6"/>
          <p:cNvSpPr txBox="1"/>
          <p:nvPr/>
        </p:nvSpPr>
        <p:spPr>
          <a:xfrm>
            <a:off x="179512" y="836712"/>
            <a:ext cx="3312368" cy="369332"/>
          </a:xfrm>
          <a:prstGeom prst="rect">
            <a:avLst/>
          </a:prstGeom>
          <a:noFill/>
        </p:spPr>
        <p:txBody>
          <a:bodyPr wrap="square" rtlCol="0">
            <a:spAutoFit/>
          </a:bodyPr>
          <a:lstStyle/>
          <a:p>
            <a:r>
              <a:rPr lang="fr-BE" dirty="0"/>
              <a:t>3</a:t>
            </a:r>
            <a:r>
              <a:rPr lang="fr-BE" dirty="0" smtClean="0"/>
              <a:t> </a:t>
            </a:r>
            <a:r>
              <a:rPr lang="fr-BE" dirty="0" err="1" smtClean="0"/>
              <a:t>centers</a:t>
            </a:r>
            <a:r>
              <a:rPr lang="fr-BE" dirty="0" smtClean="0"/>
              <a:t>: no oocyte </a:t>
            </a:r>
            <a:r>
              <a:rPr lang="fr-BE" dirty="0" err="1" smtClean="0"/>
              <a:t>freezing</a:t>
            </a:r>
            <a:endParaRPr lang="en-US" dirty="0"/>
          </a:p>
        </p:txBody>
      </p:sp>
      <p:cxnSp>
        <p:nvCxnSpPr>
          <p:cNvPr id="10" name="Connecteur droit avec flèche 9"/>
          <p:cNvCxnSpPr/>
          <p:nvPr/>
        </p:nvCxnSpPr>
        <p:spPr>
          <a:xfrm flipH="1" flipV="1">
            <a:off x="2051720" y="5661248"/>
            <a:ext cx="2407395" cy="576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1365835" y="5412018"/>
            <a:ext cx="1008112" cy="369332"/>
          </a:xfrm>
          <a:prstGeom prst="rect">
            <a:avLst/>
          </a:prstGeom>
          <a:noFill/>
        </p:spPr>
        <p:txBody>
          <a:bodyPr wrap="square" rtlCol="0">
            <a:spAutoFit/>
          </a:bodyPr>
          <a:lstStyle/>
          <a:p>
            <a:r>
              <a:rPr lang="fr-BE" dirty="0" smtClean="0"/>
              <a:t>50 €/Egg</a:t>
            </a:r>
            <a:endParaRPr lang="en-US" dirty="0"/>
          </a:p>
        </p:txBody>
      </p:sp>
      <p:sp>
        <p:nvSpPr>
          <p:cNvPr id="12" name="ZoneTexte 11"/>
          <p:cNvSpPr txBox="1"/>
          <p:nvPr/>
        </p:nvSpPr>
        <p:spPr>
          <a:xfrm>
            <a:off x="5724128" y="4929861"/>
            <a:ext cx="648072" cy="369332"/>
          </a:xfrm>
          <a:prstGeom prst="rect">
            <a:avLst/>
          </a:prstGeom>
          <a:noFill/>
        </p:spPr>
        <p:txBody>
          <a:bodyPr wrap="square" rtlCol="0">
            <a:spAutoFit/>
          </a:bodyPr>
          <a:lstStyle/>
          <a:p>
            <a:r>
              <a:rPr lang="fr-BE" dirty="0" smtClean="0"/>
              <a:t>2</a:t>
            </a:r>
            <a:endParaRPr lang="en-US" dirty="0"/>
          </a:p>
        </p:txBody>
      </p:sp>
      <p:sp>
        <p:nvSpPr>
          <p:cNvPr id="13" name="ZoneTexte 12"/>
          <p:cNvSpPr txBox="1"/>
          <p:nvPr/>
        </p:nvSpPr>
        <p:spPr>
          <a:xfrm>
            <a:off x="5724869" y="5461557"/>
            <a:ext cx="648072" cy="369332"/>
          </a:xfrm>
          <a:prstGeom prst="rect">
            <a:avLst/>
          </a:prstGeom>
          <a:noFill/>
        </p:spPr>
        <p:txBody>
          <a:bodyPr wrap="square" rtlCol="0">
            <a:spAutoFit/>
          </a:bodyPr>
          <a:lstStyle/>
          <a:p>
            <a:r>
              <a:rPr lang="fr-BE" dirty="0" smtClean="0"/>
              <a:t>2</a:t>
            </a:r>
            <a:endParaRPr lang="en-US" dirty="0"/>
          </a:p>
        </p:txBody>
      </p:sp>
      <p:sp>
        <p:nvSpPr>
          <p:cNvPr id="14" name="ZoneTexte 13"/>
          <p:cNvSpPr txBox="1"/>
          <p:nvPr/>
        </p:nvSpPr>
        <p:spPr>
          <a:xfrm>
            <a:off x="5724128" y="6121615"/>
            <a:ext cx="648072" cy="369332"/>
          </a:xfrm>
          <a:prstGeom prst="rect">
            <a:avLst/>
          </a:prstGeom>
          <a:noFill/>
        </p:spPr>
        <p:txBody>
          <a:bodyPr wrap="square" rtlCol="0">
            <a:spAutoFit/>
          </a:bodyPr>
          <a:lstStyle/>
          <a:p>
            <a:r>
              <a:rPr lang="fr-BE" dirty="0" smtClean="0"/>
              <a:t>2</a:t>
            </a:r>
            <a:endParaRPr lang="en-US" dirty="0"/>
          </a:p>
        </p:txBody>
      </p:sp>
      <p:sp>
        <p:nvSpPr>
          <p:cNvPr id="15" name="ZoneTexte 14"/>
          <p:cNvSpPr txBox="1"/>
          <p:nvPr/>
        </p:nvSpPr>
        <p:spPr>
          <a:xfrm>
            <a:off x="6359713" y="2336625"/>
            <a:ext cx="1008112" cy="369332"/>
          </a:xfrm>
          <a:prstGeom prst="rect">
            <a:avLst/>
          </a:prstGeom>
          <a:noFill/>
        </p:spPr>
        <p:txBody>
          <a:bodyPr wrap="square" rtlCol="0">
            <a:spAutoFit/>
          </a:bodyPr>
          <a:lstStyle/>
          <a:p>
            <a:r>
              <a:rPr lang="fr-BE" dirty="0" smtClean="0"/>
              <a:t>50 €/Egg</a:t>
            </a:r>
            <a:endParaRPr lang="en-US" dirty="0"/>
          </a:p>
        </p:txBody>
      </p:sp>
      <p:cxnSp>
        <p:nvCxnSpPr>
          <p:cNvPr id="16" name="Connecteur droit avec flèche 15"/>
          <p:cNvCxnSpPr>
            <a:endCxn id="15" idx="1"/>
          </p:cNvCxnSpPr>
          <p:nvPr/>
        </p:nvCxnSpPr>
        <p:spPr>
          <a:xfrm flipV="1">
            <a:off x="3052168" y="2521291"/>
            <a:ext cx="3307545" cy="9970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en arc 19"/>
          <p:cNvCxnSpPr/>
          <p:nvPr/>
        </p:nvCxnSpPr>
        <p:spPr>
          <a:xfrm rot="5400000" flipH="1" flipV="1">
            <a:off x="1420010" y="1965423"/>
            <a:ext cx="2057623" cy="794199"/>
          </a:xfrm>
          <a:prstGeom prst="curvedConnector3">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2765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p:cNvPicPr>
            <a:picLocks noChangeAspect="1"/>
          </p:cNvPicPr>
          <p:nvPr/>
        </p:nvPicPr>
        <p:blipFill>
          <a:blip r:embed="rId3"/>
          <a:stretch>
            <a:fillRect/>
          </a:stretch>
        </p:blipFill>
        <p:spPr>
          <a:xfrm>
            <a:off x="3923928" y="3949232"/>
            <a:ext cx="5233958" cy="2908768"/>
          </a:xfrm>
          <a:prstGeom prst="rect">
            <a:avLst/>
          </a:prstGeom>
        </p:spPr>
      </p:pic>
      <p:pic>
        <p:nvPicPr>
          <p:cNvPr id="19" name="Image 18"/>
          <p:cNvPicPr>
            <a:picLocks noChangeAspect="1"/>
          </p:cNvPicPr>
          <p:nvPr/>
        </p:nvPicPr>
        <p:blipFill>
          <a:blip r:embed="rId4"/>
          <a:stretch>
            <a:fillRect/>
          </a:stretch>
        </p:blipFill>
        <p:spPr>
          <a:xfrm>
            <a:off x="7090" y="1463696"/>
            <a:ext cx="4636918" cy="2561492"/>
          </a:xfrm>
          <a:prstGeom prst="rect">
            <a:avLst/>
          </a:prstGeom>
        </p:spPr>
      </p:pic>
      <p:sp>
        <p:nvSpPr>
          <p:cNvPr id="2" name="Rectangle 1"/>
          <p:cNvSpPr/>
          <p:nvPr/>
        </p:nvSpPr>
        <p:spPr>
          <a:xfrm>
            <a:off x="-108520" y="75942"/>
            <a:ext cx="9511530" cy="400110"/>
          </a:xfrm>
          <a:prstGeom prst="rect">
            <a:avLst/>
          </a:prstGeom>
        </p:spPr>
        <p:txBody>
          <a:bodyPr wrap="square">
            <a:spAutoFit/>
          </a:bodyPr>
          <a:lstStyle/>
          <a:p>
            <a:r>
              <a:rPr lang="en-US" sz="2000" b="1" dirty="0" smtClean="0">
                <a:solidFill>
                  <a:srgbClr val="00BF6F"/>
                </a:solidFill>
                <a:latin typeface="Söhne"/>
                <a:sym typeface="Wingdings" panose="05000000000000000000" pitchFamily="2" charset="2"/>
              </a:rPr>
              <a:t> </a:t>
            </a:r>
            <a:r>
              <a:rPr lang="en-US" sz="2000" b="1" dirty="0" smtClean="0">
                <a:solidFill>
                  <a:srgbClr val="00BF6F"/>
                </a:solidFill>
                <a:latin typeface="Söhne"/>
              </a:rPr>
              <a:t>Do </a:t>
            </a:r>
            <a:r>
              <a:rPr lang="en-US" sz="2000" b="1" dirty="0">
                <a:solidFill>
                  <a:srgbClr val="00BF6F"/>
                </a:solidFill>
                <a:latin typeface="Söhne"/>
              </a:rPr>
              <a:t>you charge an annual fee for storing frozen embryos beyond 5 years?</a:t>
            </a:r>
            <a:endParaRPr lang="en-US" sz="2000" b="1" dirty="0">
              <a:solidFill>
                <a:srgbClr val="00BF6F"/>
              </a:solidFill>
            </a:endParaRPr>
          </a:p>
        </p:txBody>
      </p:sp>
      <p:sp>
        <p:nvSpPr>
          <p:cNvPr id="4" name="ZoneTexte 3"/>
          <p:cNvSpPr txBox="1"/>
          <p:nvPr/>
        </p:nvSpPr>
        <p:spPr>
          <a:xfrm>
            <a:off x="179512" y="836712"/>
            <a:ext cx="3312368" cy="369332"/>
          </a:xfrm>
          <a:prstGeom prst="rect">
            <a:avLst/>
          </a:prstGeom>
          <a:noFill/>
        </p:spPr>
        <p:txBody>
          <a:bodyPr wrap="square" rtlCol="0">
            <a:spAutoFit/>
          </a:bodyPr>
          <a:lstStyle/>
          <a:p>
            <a:r>
              <a:rPr lang="en-US" dirty="0" smtClean="0"/>
              <a:t>1 center: no answer</a:t>
            </a:r>
            <a:endParaRPr lang="en-US" dirty="0"/>
          </a:p>
        </p:txBody>
      </p:sp>
      <p:cxnSp>
        <p:nvCxnSpPr>
          <p:cNvPr id="5" name="Connecteur droit avec flèche 4"/>
          <p:cNvCxnSpPr/>
          <p:nvPr/>
        </p:nvCxnSpPr>
        <p:spPr>
          <a:xfrm flipV="1">
            <a:off x="2699792" y="1844824"/>
            <a:ext cx="3456384" cy="1440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1064865" y="1540738"/>
            <a:ext cx="648072" cy="369332"/>
          </a:xfrm>
          <a:prstGeom prst="rect">
            <a:avLst/>
          </a:prstGeom>
          <a:noFill/>
        </p:spPr>
        <p:txBody>
          <a:bodyPr wrap="square" rtlCol="0">
            <a:spAutoFit/>
          </a:bodyPr>
          <a:lstStyle/>
          <a:p>
            <a:r>
              <a:rPr lang="fr-BE" dirty="0" smtClean="0"/>
              <a:t>1</a:t>
            </a:r>
            <a:endParaRPr lang="en-US" dirty="0"/>
          </a:p>
        </p:txBody>
      </p:sp>
      <p:sp>
        <p:nvSpPr>
          <p:cNvPr id="8" name="ZoneTexte 7"/>
          <p:cNvSpPr txBox="1"/>
          <p:nvPr/>
        </p:nvSpPr>
        <p:spPr>
          <a:xfrm>
            <a:off x="1064865" y="2007446"/>
            <a:ext cx="648072" cy="369332"/>
          </a:xfrm>
          <a:prstGeom prst="rect">
            <a:avLst/>
          </a:prstGeom>
          <a:noFill/>
        </p:spPr>
        <p:txBody>
          <a:bodyPr wrap="square" rtlCol="0">
            <a:spAutoFit/>
          </a:bodyPr>
          <a:lstStyle/>
          <a:p>
            <a:r>
              <a:rPr lang="fr-BE" dirty="0"/>
              <a:t>3</a:t>
            </a:r>
            <a:endParaRPr lang="en-US" dirty="0"/>
          </a:p>
        </p:txBody>
      </p:sp>
      <p:sp>
        <p:nvSpPr>
          <p:cNvPr id="9" name="ZoneTexte 8"/>
          <p:cNvSpPr txBox="1"/>
          <p:nvPr/>
        </p:nvSpPr>
        <p:spPr>
          <a:xfrm>
            <a:off x="1123730" y="3249484"/>
            <a:ext cx="648072" cy="369332"/>
          </a:xfrm>
          <a:prstGeom prst="rect">
            <a:avLst/>
          </a:prstGeom>
          <a:noFill/>
        </p:spPr>
        <p:txBody>
          <a:bodyPr wrap="square" rtlCol="0">
            <a:spAutoFit/>
          </a:bodyPr>
          <a:lstStyle/>
          <a:p>
            <a:r>
              <a:rPr lang="fr-BE" dirty="0" smtClean="0"/>
              <a:t>3</a:t>
            </a:r>
            <a:endParaRPr lang="en-US" dirty="0"/>
          </a:p>
        </p:txBody>
      </p:sp>
      <p:sp>
        <p:nvSpPr>
          <p:cNvPr id="10" name="ZoneTexte 9"/>
          <p:cNvSpPr txBox="1"/>
          <p:nvPr/>
        </p:nvSpPr>
        <p:spPr>
          <a:xfrm>
            <a:off x="6278935" y="1310727"/>
            <a:ext cx="1800200" cy="923330"/>
          </a:xfrm>
          <a:prstGeom prst="rect">
            <a:avLst/>
          </a:prstGeom>
          <a:noFill/>
        </p:spPr>
        <p:txBody>
          <a:bodyPr wrap="square" rtlCol="0">
            <a:spAutoFit/>
          </a:bodyPr>
          <a:lstStyle/>
          <a:p>
            <a:r>
              <a:rPr lang="fr-BE" b="1" dirty="0" smtClean="0"/>
              <a:t>No </a:t>
            </a:r>
            <a:r>
              <a:rPr lang="fr-BE" b="1" dirty="0" err="1" smtClean="0"/>
              <a:t>annual</a:t>
            </a:r>
            <a:r>
              <a:rPr lang="fr-BE" b="1" dirty="0" smtClean="0"/>
              <a:t> </a:t>
            </a:r>
            <a:r>
              <a:rPr lang="fr-BE" b="1" dirty="0" err="1" smtClean="0"/>
              <a:t>fee</a:t>
            </a:r>
            <a:endParaRPr lang="fr-BE" b="1" dirty="0" smtClean="0"/>
          </a:p>
          <a:p>
            <a:r>
              <a:rPr lang="fr-BE" dirty="0" smtClean="0"/>
              <a:t>50 </a:t>
            </a:r>
            <a:r>
              <a:rPr lang="fr-BE" dirty="0"/>
              <a:t>€/</a:t>
            </a:r>
            <a:r>
              <a:rPr lang="fr-BE" dirty="0" err="1" smtClean="0"/>
              <a:t>year</a:t>
            </a:r>
            <a:endParaRPr lang="fr-BE" dirty="0" smtClean="0"/>
          </a:p>
          <a:p>
            <a:r>
              <a:rPr lang="fr-BE" dirty="0" smtClean="0"/>
              <a:t>250 €/</a:t>
            </a:r>
            <a:r>
              <a:rPr lang="fr-BE" dirty="0" err="1" smtClean="0"/>
              <a:t>year</a:t>
            </a:r>
            <a:endParaRPr lang="en-US" dirty="0"/>
          </a:p>
        </p:txBody>
      </p:sp>
      <p:sp>
        <p:nvSpPr>
          <p:cNvPr id="12" name="ZoneTexte 11"/>
          <p:cNvSpPr txBox="1"/>
          <p:nvPr/>
        </p:nvSpPr>
        <p:spPr>
          <a:xfrm>
            <a:off x="716300" y="5364602"/>
            <a:ext cx="1800200" cy="923330"/>
          </a:xfrm>
          <a:prstGeom prst="rect">
            <a:avLst/>
          </a:prstGeom>
          <a:noFill/>
        </p:spPr>
        <p:txBody>
          <a:bodyPr wrap="square" rtlCol="0">
            <a:spAutoFit/>
          </a:bodyPr>
          <a:lstStyle/>
          <a:p>
            <a:r>
              <a:rPr lang="fr-BE" b="1" dirty="0" smtClean="0"/>
              <a:t>No </a:t>
            </a:r>
            <a:r>
              <a:rPr lang="fr-BE" b="1" dirty="0" err="1" smtClean="0"/>
              <a:t>annual</a:t>
            </a:r>
            <a:r>
              <a:rPr lang="fr-BE" b="1" dirty="0" smtClean="0"/>
              <a:t> </a:t>
            </a:r>
            <a:r>
              <a:rPr lang="fr-BE" b="1" dirty="0" err="1" smtClean="0"/>
              <a:t>fee</a:t>
            </a:r>
            <a:endParaRPr lang="fr-BE" b="1" dirty="0" smtClean="0"/>
          </a:p>
          <a:p>
            <a:r>
              <a:rPr lang="fr-BE" dirty="0" smtClean="0"/>
              <a:t>500 </a:t>
            </a:r>
            <a:r>
              <a:rPr lang="fr-BE" dirty="0"/>
              <a:t>€</a:t>
            </a:r>
            <a:r>
              <a:rPr lang="fr-BE" dirty="0" smtClean="0"/>
              <a:t>/ 3 </a:t>
            </a:r>
            <a:r>
              <a:rPr lang="fr-BE" dirty="0" err="1" smtClean="0"/>
              <a:t>years</a:t>
            </a:r>
            <a:endParaRPr lang="fr-BE" dirty="0" smtClean="0"/>
          </a:p>
          <a:p>
            <a:r>
              <a:rPr lang="fr-BE" dirty="0"/>
              <a:t>1</a:t>
            </a:r>
            <a:r>
              <a:rPr lang="fr-BE" dirty="0" smtClean="0"/>
              <a:t>50 €/</a:t>
            </a:r>
            <a:r>
              <a:rPr lang="fr-BE" dirty="0" err="1" smtClean="0"/>
              <a:t>year</a:t>
            </a:r>
            <a:endParaRPr lang="en-US" dirty="0"/>
          </a:p>
        </p:txBody>
      </p:sp>
      <p:cxnSp>
        <p:nvCxnSpPr>
          <p:cNvPr id="14" name="Connecteur droit avec flèche 13"/>
          <p:cNvCxnSpPr/>
          <p:nvPr/>
        </p:nvCxnSpPr>
        <p:spPr>
          <a:xfrm flipH="1" flipV="1">
            <a:off x="2339752" y="5776071"/>
            <a:ext cx="2448272" cy="5118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5213200" y="4130496"/>
            <a:ext cx="648072" cy="369332"/>
          </a:xfrm>
          <a:prstGeom prst="rect">
            <a:avLst/>
          </a:prstGeom>
          <a:noFill/>
        </p:spPr>
        <p:txBody>
          <a:bodyPr wrap="square" rtlCol="0">
            <a:spAutoFit/>
          </a:bodyPr>
          <a:lstStyle/>
          <a:p>
            <a:r>
              <a:rPr lang="fr-BE" dirty="0" smtClean="0"/>
              <a:t>2</a:t>
            </a:r>
            <a:endParaRPr lang="en-US" dirty="0"/>
          </a:p>
        </p:txBody>
      </p:sp>
      <p:sp>
        <p:nvSpPr>
          <p:cNvPr id="18" name="ZoneTexte 17"/>
          <p:cNvSpPr txBox="1"/>
          <p:nvPr/>
        </p:nvSpPr>
        <p:spPr>
          <a:xfrm>
            <a:off x="5277317" y="6103266"/>
            <a:ext cx="648072" cy="369332"/>
          </a:xfrm>
          <a:prstGeom prst="rect">
            <a:avLst/>
          </a:prstGeom>
          <a:noFill/>
        </p:spPr>
        <p:txBody>
          <a:bodyPr wrap="square" rtlCol="0">
            <a:spAutoFit/>
          </a:bodyPr>
          <a:lstStyle/>
          <a:p>
            <a:r>
              <a:rPr lang="fr-BE" dirty="0" smtClean="0"/>
              <a:t>3</a:t>
            </a:r>
            <a:endParaRPr lang="en-US" dirty="0"/>
          </a:p>
        </p:txBody>
      </p:sp>
      <p:sp>
        <p:nvSpPr>
          <p:cNvPr id="21" name="ZoneTexte 20"/>
          <p:cNvSpPr txBox="1"/>
          <p:nvPr/>
        </p:nvSpPr>
        <p:spPr>
          <a:xfrm>
            <a:off x="5213200" y="4619621"/>
            <a:ext cx="648072" cy="369332"/>
          </a:xfrm>
          <a:prstGeom prst="rect">
            <a:avLst/>
          </a:prstGeom>
          <a:noFill/>
        </p:spPr>
        <p:txBody>
          <a:bodyPr wrap="square" rtlCol="0">
            <a:spAutoFit/>
          </a:bodyPr>
          <a:lstStyle/>
          <a:p>
            <a:r>
              <a:rPr lang="fr-BE" dirty="0" smtClean="0"/>
              <a:t>1</a:t>
            </a:r>
            <a:endParaRPr lang="en-US" dirty="0"/>
          </a:p>
        </p:txBody>
      </p:sp>
    </p:spTree>
    <p:extLst>
      <p:ext uri="{BB962C8B-B14F-4D97-AF65-F5344CB8AC3E}">
        <p14:creationId xmlns:p14="http://schemas.microsoft.com/office/powerpoint/2010/main" val="22500247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907704" y="266579"/>
            <a:ext cx="8411099" cy="584775"/>
          </a:xfrm>
          <a:prstGeom prst="rect">
            <a:avLst/>
          </a:prstGeom>
          <a:noFill/>
        </p:spPr>
        <p:txBody>
          <a:bodyPr wrap="square" rtlCol="0">
            <a:spAutoFit/>
          </a:bodyPr>
          <a:lstStyle/>
          <a:p>
            <a:r>
              <a:rPr lang="en-US" sz="3200" i="1" dirty="0" smtClean="0">
                <a:solidFill>
                  <a:schemeClr val="accent1">
                    <a:lumMod val="50000"/>
                  </a:schemeClr>
                </a:solidFill>
              </a:rPr>
              <a:t>Double standards in ART ?</a:t>
            </a:r>
            <a:endParaRPr lang="en-US" sz="3200" i="1" dirty="0">
              <a:solidFill>
                <a:schemeClr val="accent1">
                  <a:lumMod val="50000"/>
                </a:schemeClr>
              </a:solidFill>
            </a:endParaRPr>
          </a:p>
        </p:txBody>
      </p:sp>
      <p:sp>
        <p:nvSpPr>
          <p:cNvPr id="5" name="ZoneTexte 4"/>
          <p:cNvSpPr txBox="1"/>
          <p:nvPr/>
        </p:nvSpPr>
        <p:spPr>
          <a:xfrm>
            <a:off x="827584" y="205023"/>
            <a:ext cx="7992889" cy="646331"/>
          </a:xfrm>
          <a:prstGeom prst="rect">
            <a:avLst/>
          </a:prstGeom>
          <a:noFill/>
          <a:ln>
            <a:solidFill>
              <a:srgbClr val="162A67"/>
            </a:solidFill>
          </a:ln>
        </p:spPr>
        <p:txBody>
          <a:bodyPr wrap="square" rtlCol="0">
            <a:spAutoFit/>
          </a:bodyPr>
          <a:lstStyle/>
          <a:p>
            <a:pPr lvl="1"/>
            <a:endParaRPr lang="fr-BE" dirty="0" smtClean="0"/>
          </a:p>
          <a:p>
            <a:r>
              <a:rPr lang="fr-BE" dirty="0" smtClean="0"/>
              <a:t>           </a:t>
            </a:r>
            <a:endParaRPr lang="en-US" dirty="0"/>
          </a:p>
        </p:txBody>
      </p:sp>
      <p:sp>
        <p:nvSpPr>
          <p:cNvPr id="3" name="ZoneTexte 2"/>
          <p:cNvSpPr txBox="1"/>
          <p:nvPr/>
        </p:nvSpPr>
        <p:spPr>
          <a:xfrm>
            <a:off x="32486" y="1340768"/>
            <a:ext cx="8873548" cy="5016758"/>
          </a:xfrm>
          <a:prstGeom prst="rect">
            <a:avLst/>
          </a:prstGeom>
          <a:noFill/>
        </p:spPr>
        <p:txBody>
          <a:bodyPr wrap="square" rtlCol="0">
            <a:spAutoFit/>
          </a:bodyPr>
          <a:lstStyle/>
          <a:p>
            <a:r>
              <a:rPr lang="fr-BE" sz="2000" dirty="0" smtClean="0"/>
              <a:t>= </a:t>
            </a:r>
            <a:r>
              <a:rPr lang="en-US" sz="2000" dirty="0"/>
              <a:t>a set of principles </a:t>
            </a:r>
            <a:r>
              <a:rPr lang="en-US" sz="2000" dirty="0" smtClean="0"/>
              <a:t>(here price) that </a:t>
            </a:r>
            <a:r>
              <a:rPr lang="en-US" sz="2000" dirty="0"/>
              <a:t>applies differently </a:t>
            </a:r>
            <a:r>
              <a:rPr lang="en-US" sz="2000" dirty="0" smtClean="0"/>
              <a:t>to </a:t>
            </a:r>
            <a:r>
              <a:rPr lang="en-US" sz="2000" dirty="0"/>
              <a:t>one group of people </a:t>
            </a:r>
            <a:r>
              <a:rPr lang="en-US" sz="2000" dirty="0" smtClean="0"/>
              <a:t>(or circumstances) </a:t>
            </a:r>
            <a:r>
              <a:rPr lang="en-US" sz="2000" dirty="0"/>
              <a:t>than to </a:t>
            </a:r>
            <a:r>
              <a:rPr lang="en-US" sz="2000" dirty="0" smtClean="0"/>
              <a:t>another</a:t>
            </a:r>
          </a:p>
          <a:p>
            <a:endParaRPr lang="fr-BE" sz="2000" dirty="0"/>
          </a:p>
          <a:p>
            <a:endParaRPr lang="fr-BE" sz="2000" dirty="0" smtClean="0"/>
          </a:p>
          <a:p>
            <a:pPr marL="342900" indent="-342900">
              <a:buFont typeface="Wingdings" panose="05000000000000000000" pitchFamily="2" charset="2"/>
              <a:buChar char="à"/>
            </a:pPr>
            <a:r>
              <a:rPr lang="fr-BE" sz="2000" dirty="0" smtClean="0">
                <a:sym typeface="Wingdings" panose="05000000000000000000" pitchFamily="2" charset="2"/>
              </a:rPr>
              <a:t>IUI</a:t>
            </a:r>
          </a:p>
          <a:p>
            <a:pPr marL="800100" lvl="1" indent="-342900">
              <a:buFont typeface="Wingdings" panose="05000000000000000000" pitchFamily="2" charset="2"/>
              <a:buChar char="§"/>
            </a:pPr>
            <a:r>
              <a:rPr lang="fr-BE" sz="2000" b="1" dirty="0" err="1" smtClean="0"/>
              <a:t>Donor</a:t>
            </a:r>
            <a:r>
              <a:rPr lang="fr-BE" sz="2000" b="1" dirty="0" smtClean="0"/>
              <a:t> </a:t>
            </a:r>
            <a:r>
              <a:rPr lang="fr-BE" sz="2000" b="1" dirty="0" err="1" smtClean="0"/>
              <a:t>sperm</a:t>
            </a:r>
            <a:r>
              <a:rPr lang="fr-BE" sz="2000" b="1" dirty="0" smtClean="0"/>
              <a:t> </a:t>
            </a:r>
          </a:p>
          <a:p>
            <a:pPr lvl="1"/>
            <a:endParaRPr lang="fr-BE" sz="2000" b="1" dirty="0"/>
          </a:p>
          <a:p>
            <a:pPr marL="800100" lvl="1" indent="-342900">
              <a:buFont typeface="Wingdings" panose="05000000000000000000" pitchFamily="2" charset="2"/>
              <a:buChar char="à"/>
            </a:pPr>
            <a:r>
              <a:rPr lang="fr-BE" sz="2000" dirty="0" smtClean="0">
                <a:sym typeface="Wingdings" panose="05000000000000000000" pitchFamily="2" charset="2"/>
              </a:rPr>
              <a:t>Major the </a:t>
            </a:r>
            <a:r>
              <a:rPr lang="fr-BE" sz="2000" dirty="0" err="1" smtClean="0">
                <a:sym typeface="Wingdings" panose="05000000000000000000" pitchFamily="2" charset="2"/>
              </a:rPr>
              <a:t>price</a:t>
            </a:r>
            <a:r>
              <a:rPr lang="fr-BE" sz="2000" dirty="0" smtClean="0">
                <a:sym typeface="Wingdings" panose="05000000000000000000" pitchFamily="2" charset="2"/>
              </a:rPr>
              <a:t> of   </a:t>
            </a:r>
            <a:r>
              <a:rPr lang="fr-BE" sz="2000" b="1" dirty="0" smtClean="0">
                <a:sym typeface="Wingdings" panose="05000000000000000000" pitchFamily="2" charset="2"/>
              </a:rPr>
              <a:t>±  300- 500 </a:t>
            </a:r>
            <a:r>
              <a:rPr lang="fr-BE" sz="2000" dirty="0" smtClean="0">
                <a:sym typeface="Wingdings" panose="05000000000000000000" pitchFamily="2" charset="2"/>
              </a:rPr>
              <a:t>€  per trial</a:t>
            </a:r>
          </a:p>
          <a:p>
            <a:pPr marL="800100" lvl="1" indent="-342900">
              <a:buFont typeface="Wingdings" panose="05000000000000000000" pitchFamily="2" charset="2"/>
              <a:buChar char="à"/>
            </a:pPr>
            <a:endParaRPr lang="fr-BE" sz="2000" dirty="0">
              <a:sym typeface="Wingdings" panose="05000000000000000000" pitchFamily="2" charset="2"/>
            </a:endParaRPr>
          </a:p>
          <a:p>
            <a:pPr marL="800100" lvl="1" indent="-342900">
              <a:buFont typeface="Wingdings" panose="05000000000000000000" pitchFamily="2" charset="2"/>
              <a:buChar char="à"/>
            </a:pPr>
            <a:r>
              <a:rPr lang="fr-BE" sz="2000" dirty="0" err="1" smtClean="0">
                <a:sym typeface="Wingdings" panose="05000000000000000000" pitchFamily="2" charset="2"/>
              </a:rPr>
              <a:t>Why</a:t>
            </a:r>
            <a:r>
              <a:rPr lang="fr-BE" sz="2000" dirty="0" smtClean="0">
                <a:sym typeface="Wingdings" panose="05000000000000000000" pitchFamily="2" charset="2"/>
              </a:rPr>
              <a:t>: </a:t>
            </a:r>
            <a:r>
              <a:rPr lang="fr-BE" sz="2000" dirty="0" err="1"/>
              <a:t>azoospermic</a:t>
            </a:r>
            <a:r>
              <a:rPr lang="fr-BE" sz="2000" dirty="0"/>
              <a:t> </a:t>
            </a:r>
            <a:r>
              <a:rPr lang="fr-BE" sz="2000" dirty="0" err="1" smtClean="0"/>
              <a:t>partner</a:t>
            </a:r>
            <a:r>
              <a:rPr lang="fr-BE" sz="2000" dirty="0" smtClean="0"/>
              <a:t>, </a:t>
            </a:r>
            <a:r>
              <a:rPr lang="fr-BE" sz="2000" dirty="0" err="1" smtClean="0">
                <a:sym typeface="Wingdings" panose="05000000000000000000" pitchFamily="2" charset="2"/>
              </a:rPr>
              <a:t>severe</a:t>
            </a:r>
            <a:r>
              <a:rPr lang="fr-BE" sz="2000" dirty="0" smtClean="0">
                <a:sym typeface="Wingdings" panose="05000000000000000000" pitchFamily="2" charset="2"/>
              </a:rPr>
              <a:t> male </a:t>
            </a:r>
            <a:r>
              <a:rPr lang="fr-BE" sz="2000" dirty="0" err="1" smtClean="0">
                <a:sym typeface="Wingdings" panose="05000000000000000000" pitchFamily="2" charset="2"/>
              </a:rPr>
              <a:t>infertility</a:t>
            </a:r>
            <a:r>
              <a:rPr lang="fr-BE" sz="2000" dirty="0" smtClean="0">
                <a:sym typeface="Wingdings" panose="05000000000000000000" pitchFamily="2" charset="2"/>
              </a:rPr>
              <a:t>, </a:t>
            </a:r>
            <a:r>
              <a:rPr lang="fr-BE" sz="2000" dirty="0" err="1" smtClean="0">
                <a:sym typeface="Wingdings" panose="05000000000000000000" pitchFamily="2" charset="2"/>
              </a:rPr>
              <a:t>genetic</a:t>
            </a:r>
            <a:r>
              <a:rPr lang="fr-BE" sz="2000" dirty="0" smtClean="0">
                <a:sym typeface="Wingdings" panose="05000000000000000000" pitchFamily="2" charset="2"/>
              </a:rPr>
              <a:t> </a:t>
            </a:r>
            <a:r>
              <a:rPr lang="fr-BE" sz="2000" dirty="0" err="1" smtClean="0">
                <a:sym typeface="Wingdings" panose="05000000000000000000" pitchFamily="2" charset="2"/>
              </a:rPr>
              <a:t>anomaly</a:t>
            </a:r>
            <a:endParaRPr lang="fr-BE" sz="2000" dirty="0" smtClean="0">
              <a:sym typeface="Wingdings" panose="05000000000000000000" pitchFamily="2" charset="2"/>
            </a:endParaRPr>
          </a:p>
          <a:p>
            <a:pPr marL="800100" lvl="1" indent="-342900">
              <a:buFont typeface="Wingdings" panose="05000000000000000000" pitchFamily="2" charset="2"/>
              <a:buChar char="à"/>
            </a:pPr>
            <a:endParaRPr lang="fr-BE" sz="2000" dirty="0" smtClean="0">
              <a:sym typeface="Wingdings" panose="05000000000000000000" pitchFamily="2" charset="2"/>
            </a:endParaRPr>
          </a:p>
          <a:p>
            <a:pPr marL="800100" lvl="1" indent="-342900">
              <a:buFont typeface="Wingdings" panose="05000000000000000000" pitchFamily="2" charset="2"/>
              <a:buChar char="à"/>
            </a:pPr>
            <a:endParaRPr lang="fr-BE" sz="2000" dirty="0">
              <a:sym typeface="Wingdings" panose="05000000000000000000" pitchFamily="2" charset="2"/>
            </a:endParaRPr>
          </a:p>
          <a:p>
            <a:pPr lvl="1"/>
            <a:r>
              <a:rPr lang="fr-BE" sz="2000" dirty="0" smtClean="0">
                <a:sym typeface="Wingdings" panose="05000000000000000000" pitchFamily="2" charset="2"/>
              </a:rPr>
              <a:t>« </a:t>
            </a:r>
            <a:r>
              <a:rPr lang="fr-BE" sz="2000" dirty="0" err="1" smtClean="0">
                <a:sym typeface="Wingdings" panose="05000000000000000000" pitchFamily="2" charset="2"/>
              </a:rPr>
              <a:t>Special</a:t>
            </a:r>
            <a:r>
              <a:rPr lang="fr-BE" sz="2000" dirty="0" smtClean="0">
                <a:sym typeface="Wingdings" panose="05000000000000000000" pitchFamily="2" charset="2"/>
              </a:rPr>
              <a:t> cases »: no </a:t>
            </a:r>
            <a:r>
              <a:rPr lang="fr-BE" sz="2000" dirty="0" err="1" smtClean="0">
                <a:sym typeface="Wingdings" panose="05000000000000000000" pitchFamily="2" charset="2"/>
              </a:rPr>
              <a:t>partner</a:t>
            </a:r>
            <a:r>
              <a:rPr lang="fr-BE" sz="2000" dirty="0" smtClean="0">
                <a:sym typeface="Wingdings" panose="05000000000000000000" pitchFamily="2" charset="2"/>
              </a:rPr>
              <a:t> ?  … </a:t>
            </a:r>
            <a:r>
              <a:rPr lang="en-US" sz="2000" dirty="0"/>
              <a:t>Alternative Parenting Project</a:t>
            </a:r>
            <a:endParaRPr lang="en-US" sz="2000" dirty="0" smtClean="0"/>
          </a:p>
          <a:p>
            <a:endParaRPr lang="fr-BE" sz="2000" dirty="0"/>
          </a:p>
          <a:p>
            <a:endParaRPr lang="fr-BE" sz="2000" dirty="0" smtClean="0"/>
          </a:p>
          <a:p>
            <a:endParaRPr lang="en-US" sz="2000" dirty="0"/>
          </a:p>
        </p:txBody>
      </p:sp>
    </p:spTree>
    <p:extLst>
      <p:ext uri="{BB962C8B-B14F-4D97-AF65-F5344CB8AC3E}">
        <p14:creationId xmlns:p14="http://schemas.microsoft.com/office/powerpoint/2010/main" val="1338660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619672" y="226214"/>
            <a:ext cx="8411099" cy="584775"/>
          </a:xfrm>
          <a:prstGeom prst="rect">
            <a:avLst/>
          </a:prstGeom>
          <a:noFill/>
        </p:spPr>
        <p:txBody>
          <a:bodyPr wrap="square" rtlCol="0">
            <a:spAutoFit/>
          </a:bodyPr>
          <a:lstStyle/>
          <a:p>
            <a:r>
              <a:rPr lang="en-US" sz="3200" i="1" dirty="0" smtClean="0">
                <a:solidFill>
                  <a:schemeClr val="accent1">
                    <a:lumMod val="50000"/>
                  </a:schemeClr>
                </a:solidFill>
              </a:rPr>
              <a:t>Double standards in ART ?</a:t>
            </a:r>
            <a:endParaRPr lang="en-US" sz="3200" i="1" dirty="0">
              <a:solidFill>
                <a:schemeClr val="accent1">
                  <a:lumMod val="50000"/>
                </a:schemeClr>
              </a:solidFill>
            </a:endParaRPr>
          </a:p>
        </p:txBody>
      </p:sp>
      <p:sp>
        <p:nvSpPr>
          <p:cNvPr id="5" name="ZoneTexte 4"/>
          <p:cNvSpPr txBox="1"/>
          <p:nvPr/>
        </p:nvSpPr>
        <p:spPr>
          <a:xfrm>
            <a:off x="472815" y="226214"/>
            <a:ext cx="7992889" cy="646331"/>
          </a:xfrm>
          <a:prstGeom prst="rect">
            <a:avLst/>
          </a:prstGeom>
          <a:noFill/>
          <a:ln>
            <a:solidFill>
              <a:srgbClr val="162A67"/>
            </a:solidFill>
          </a:ln>
        </p:spPr>
        <p:txBody>
          <a:bodyPr wrap="square" rtlCol="0">
            <a:spAutoFit/>
          </a:bodyPr>
          <a:lstStyle/>
          <a:p>
            <a:pPr lvl="1"/>
            <a:endParaRPr lang="fr-BE" dirty="0" smtClean="0"/>
          </a:p>
          <a:p>
            <a:r>
              <a:rPr lang="fr-BE" dirty="0" smtClean="0"/>
              <a:t>           </a:t>
            </a:r>
            <a:endParaRPr lang="en-US" dirty="0"/>
          </a:p>
        </p:txBody>
      </p:sp>
      <p:sp>
        <p:nvSpPr>
          <p:cNvPr id="3" name="ZoneTexte 2"/>
          <p:cNvSpPr txBox="1"/>
          <p:nvPr/>
        </p:nvSpPr>
        <p:spPr>
          <a:xfrm>
            <a:off x="32485" y="1124744"/>
            <a:ext cx="8873548" cy="5632311"/>
          </a:xfrm>
          <a:prstGeom prst="rect">
            <a:avLst/>
          </a:prstGeom>
          <a:noFill/>
        </p:spPr>
        <p:txBody>
          <a:bodyPr wrap="square" rtlCol="0">
            <a:spAutoFit/>
          </a:bodyPr>
          <a:lstStyle/>
          <a:p>
            <a:r>
              <a:rPr lang="fr-BE" sz="2000" dirty="0" smtClean="0"/>
              <a:t>= </a:t>
            </a:r>
            <a:r>
              <a:rPr lang="en-US" sz="2000" dirty="0"/>
              <a:t>a set of principles </a:t>
            </a:r>
            <a:r>
              <a:rPr lang="en-US" sz="2000" dirty="0" smtClean="0"/>
              <a:t>(he price) that </a:t>
            </a:r>
            <a:r>
              <a:rPr lang="en-US" sz="2000" dirty="0"/>
              <a:t>applies differently </a:t>
            </a:r>
            <a:r>
              <a:rPr lang="en-US" sz="2000" dirty="0" smtClean="0"/>
              <a:t>to </a:t>
            </a:r>
            <a:r>
              <a:rPr lang="en-US" sz="2000" dirty="0"/>
              <a:t>one group of people or circumstances than to </a:t>
            </a:r>
            <a:r>
              <a:rPr lang="en-US" sz="2000" dirty="0" smtClean="0"/>
              <a:t>another</a:t>
            </a:r>
            <a:endParaRPr lang="fr-BE" sz="2000" dirty="0" smtClean="0"/>
          </a:p>
          <a:p>
            <a:endParaRPr lang="fr-BE" sz="2000" dirty="0"/>
          </a:p>
          <a:p>
            <a:pPr marL="342900" indent="-342900">
              <a:buFont typeface="Wingdings" panose="05000000000000000000" pitchFamily="2" charset="2"/>
              <a:buChar char="à"/>
            </a:pPr>
            <a:r>
              <a:rPr lang="fr-BE" sz="2000" dirty="0" smtClean="0">
                <a:sym typeface="Wingdings" panose="05000000000000000000" pitchFamily="2" charset="2"/>
              </a:rPr>
              <a:t>IVF:</a:t>
            </a:r>
          </a:p>
          <a:p>
            <a:endParaRPr lang="fr-BE" sz="2000" dirty="0" smtClean="0">
              <a:sym typeface="Wingdings" panose="05000000000000000000" pitchFamily="2" charset="2"/>
            </a:endParaRPr>
          </a:p>
          <a:p>
            <a:pPr marL="800100" lvl="1" indent="-342900">
              <a:buFont typeface="Wingdings" panose="05000000000000000000" pitchFamily="2" charset="2"/>
              <a:buChar char="§"/>
            </a:pPr>
            <a:r>
              <a:rPr lang="fr-BE" sz="2000" b="1" dirty="0" smtClean="0"/>
              <a:t>Oocytes donation</a:t>
            </a:r>
          </a:p>
          <a:p>
            <a:pPr lvl="1"/>
            <a:endParaRPr lang="fr-BE" sz="2000" dirty="0"/>
          </a:p>
          <a:p>
            <a:pPr marL="800100" lvl="1" indent="-342900">
              <a:buFont typeface="Wingdings" panose="05000000000000000000" pitchFamily="2" charset="2"/>
              <a:buChar char="à"/>
            </a:pPr>
            <a:r>
              <a:rPr lang="fr-BE" sz="2000" dirty="0" err="1">
                <a:sym typeface="Wingdings" panose="05000000000000000000" pitchFamily="2" charset="2"/>
              </a:rPr>
              <a:t>Why</a:t>
            </a:r>
            <a:r>
              <a:rPr lang="fr-BE" sz="2000" dirty="0">
                <a:sym typeface="Wingdings" panose="05000000000000000000" pitchFamily="2" charset="2"/>
              </a:rPr>
              <a:t>: </a:t>
            </a:r>
            <a:r>
              <a:rPr lang="fr-BE" sz="2000" dirty="0" smtClean="0"/>
              <a:t>Turner syndrome, </a:t>
            </a:r>
            <a:r>
              <a:rPr lang="fr-BE" sz="2000" dirty="0" err="1" smtClean="0"/>
              <a:t>Premature</a:t>
            </a:r>
            <a:r>
              <a:rPr lang="fr-BE" sz="2000" dirty="0" smtClean="0"/>
              <a:t> </a:t>
            </a:r>
            <a:r>
              <a:rPr lang="fr-BE" sz="2000" dirty="0" err="1"/>
              <a:t>ovarian</a:t>
            </a:r>
            <a:r>
              <a:rPr lang="fr-BE" sz="2000" dirty="0"/>
              <a:t> </a:t>
            </a:r>
            <a:r>
              <a:rPr lang="fr-BE" sz="2000" dirty="0" err="1" smtClean="0"/>
              <a:t>failure</a:t>
            </a:r>
            <a:r>
              <a:rPr lang="fr-BE" sz="2000" dirty="0" smtClean="0"/>
              <a:t>, oocytes </a:t>
            </a:r>
            <a:r>
              <a:rPr lang="fr-BE" sz="2000" dirty="0" err="1" smtClean="0"/>
              <a:t>quality</a:t>
            </a:r>
            <a:r>
              <a:rPr lang="fr-BE" sz="2000" dirty="0" smtClean="0"/>
              <a:t>, </a:t>
            </a:r>
            <a:r>
              <a:rPr lang="en-US" sz="2000" dirty="0"/>
              <a:t>X-linked genetic disease</a:t>
            </a:r>
            <a:endParaRPr lang="fr-BE" sz="2000" dirty="0" smtClean="0"/>
          </a:p>
          <a:p>
            <a:pPr lvl="1"/>
            <a:endParaRPr lang="fr-BE" sz="2000" dirty="0">
              <a:sym typeface="Wingdings" panose="05000000000000000000" pitchFamily="2" charset="2"/>
            </a:endParaRPr>
          </a:p>
          <a:p>
            <a:pPr marL="800100" lvl="1" indent="-342900">
              <a:buFont typeface="Wingdings" panose="05000000000000000000" pitchFamily="2" charset="2"/>
              <a:buChar char="à"/>
            </a:pPr>
            <a:r>
              <a:rPr lang="en-US" sz="2000" dirty="0" smtClean="0"/>
              <a:t>Ovarian insufficiency for advanced maternal age (AMA)</a:t>
            </a:r>
          </a:p>
          <a:p>
            <a:pPr marL="800100" lvl="1" indent="-342900">
              <a:buFont typeface="Wingdings" panose="05000000000000000000" pitchFamily="2" charset="2"/>
              <a:buChar char="à"/>
            </a:pPr>
            <a:r>
              <a:rPr lang="fr-BE" sz="2000" dirty="0" err="1" smtClean="0">
                <a:sym typeface="Wingdings" panose="05000000000000000000" pitchFamily="2" charset="2"/>
              </a:rPr>
              <a:t>Menopause</a:t>
            </a:r>
            <a:r>
              <a:rPr lang="fr-BE" sz="2000" dirty="0" smtClean="0">
                <a:sym typeface="Wingdings" panose="05000000000000000000" pitchFamily="2" charset="2"/>
              </a:rPr>
              <a:t> </a:t>
            </a:r>
            <a:r>
              <a:rPr lang="fr-BE" sz="2000" dirty="0" err="1" smtClean="0">
                <a:sym typeface="Wingdings" panose="05000000000000000000" pitchFamily="2" charset="2"/>
              </a:rPr>
              <a:t>before</a:t>
            </a:r>
            <a:r>
              <a:rPr lang="fr-BE" sz="2000" dirty="0" smtClean="0">
                <a:sym typeface="Wingdings" panose="05000000000000000000" pitchFamily="2" charset="2"/>
              </a:rPr>
              <a:t> 48 y</a:t>
            </a:r>
          </a:p>
          <a:p>
            <a:pPr marL="800100" lvl="1" indent="-342900">
              <a:buFont typeface="Wingdings" panose="05000000000000000000" pitchFamily="2" charset="2"/>
              <a:buChar char="à"/>
            </a:pPr>
            <a:endParaRPr lang="fr-BE" sz="2000" dirty="0" smtClean="0">
              <a:sym typeface="Wingdings" panose="05000000000000000000" pitchFamily="2" charset="2"/>
            </a:endParaRPr>
          </a:p>
          <a:p>
            <a:pPr marL="800100" lvl="1" indent="-342900">
              <a:buFont typeface="Wingdings" panose="05000000000000000000" pitchFamily="2" charset="2"/>
              <a:buChar char="à"/>
            </a:pPr>
            <a:endParaRPr lang="fr-BE" sz="2000" dirty="0">
              <a:sym typeface="Wingdings" panose="05000000000000000000" pitchFamily="2" charset="2"/>
            </a:endParaRPr>
          </a:p>
          <a:p>
            <a:pPr lvl="1"/>
            <a:r>
              <a:rPr lang="en-US" sz="2000" dirty="0" smtClean="0"/>
              <a:t>		Alternative </a:t>
            </a:r>
            <a:r>
              <a:rPr lang="en-US" sz="2000" dirty="0"/>
              <a:t>Parenting Project</a:t>
            </a:r>
            <a:endParaRPr lang="en-US" sz="2000" dirty="0" smtClean="0"/>
          </a:p>
          <a:p>
            <a:endParaRPr lang="fr-BE" sz="2000" dirty="0"/>
          </a:p>
          <a:p>
            <a:endParaRPr lang="fr-BE" sz="2000" dirty="0" smtClean="0"/>
          </a:p>
          <a:p>
            <a:endParaRPr lang="en-US" sz="2000" dirty="0"/>
          </a:p>
        </p:txBody>
      </p:sp>
      <p:sp>
        <p:nvSpPr>
          <p:cNvPr id="4" name="Légende encadrée 1 3"/>
          <p:cNvSpPr/>
          <p:nvPr/>
        </p:nvSpPr>
        <p:spPr>
          <a:xfrm>
            <a:off x="472815" y="4077072"/>
            <a:ext cx="6336704" cy="871939"/>
          </a:xfrm>
          <a:prstGeom prst="borderCallout1">
            <a:avLst>
              <a:gd name="adj1" fmla="val 99648"/>
              <a:gd name="adj2" fmla="val 42368"/>
              <a:gd name="adj3" fmla="val 150498"/>
              <a:gd name="adj4" fmla="val 42398"/>
            </a:avLst>
          </a:prstGeom>
          <a:noFill/>
          <a:ln>
            <a:solidFill>
              <a:srgbClr val="162A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416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3"/>
          <a:stretch>
            <a:fillRect/>
          </a:stretch>
        </p:blipFill>
        <p:spPr>
          <a:xfrm>
            <a:off x="0" y="1487789"/>
            <a:ext cx="7076349" cy="5037556"/>
          </a:xfrm>
          <a:prstGeom prst="rect">
            <a:avLst/>
          </a:prstGeom>
        </p:spPr>
      </p:pic>
      <p:sp>
        <p:nvSpPr>
          <p:cNvPr id="2" name="ZoneTexte 1"/>
          <p:cNvSpPr txBox="1"/>
          <p:nvPr/>
        </p:nvSpPr>
        <p:spPr>
          <a:xfrm>
            <a:off x="336110" y="188640"/>
            <a:ext cx="8411099" cy="1077218"/>
          </a:xfrm>
          <a:prstGeom prst="rect">
            <a:avLst/>
          </a:prstGeom>
          <a:noFill/>
        </p:spPr>
        <p:txBody>
          <a:bodyPr wrap="square" rtlCol="0">
            <a:spAutoFit/>
          </a:bodyPr>
          <a:lstStyle/>
          <a:p>
            <a:r>
              <a:rPr lang="en-US" sz="3200" i="1" dirty="0" smtClean="0">
                <a:solidFill>
                  <a:schemeClr val="accent1">
                    <a:lumMod val="50000"/>
                  </a:schemeClr>
                </a:solidFill>
              </a:rPr>
              <a:t>Double standards in ART: </a:t>
            </a:r>
            <a:r>
              <a:rPr lang="fr-BE" sz="3200" i="1" dirty="0">
                <a:solidFill>
                  <a:srgbClr val="162A67"/>
                </a:solidFill>
              </a:rPr>
              <a:t>Oocytes donation</a:t>
            </a:r>
          </a:p>
          <a:p>
            <a:r>
              <a:rPr lang="en-US" sz="3200" i="1" dirty="0" smtClean="0">
                <a:solidFill>
                  <a:schemeClr val="accent1">
                    <a:lumMod val="50000"/>
                  </a:schemeClr>
                </a:solidFill>
              </a:rPr>
              <a:t> </a:t>
            </a:r>
            <a:endParaRPr lang="en-US" sz="3200" i="1" dirty="0">
              <a:solidFill>
                <a:schemeClr val="accent1">
                  <a:lumMod val="50000"/>
                </a:schemeClr>
              </a:solidFill>
            </a:endParaRPr>
          </a:p>
        </p:txBody>
      </p:sp>
      <p:sp>
        <p:nvSpPr>
          <p:cNvPr id="5" name="ZoneTexte 4"/>
          <p:cNvSpPr txBox="1"/>
          <p:nvPr/>
        </p:nvSpPr>
        <p:spPr>
          <a:xfrm>
            <a:off x="251520" y="113730"/>
            <a:ext cx="7992889" cy="646331"/>
          </a:xfrm>
          <a:prstGeom prst="rect">
            <a:avLst/>
          </a:prstGeom>
          <a:noFill/>
          <a:ln>
            <a:solidFill>
              <a:srgbClr val="162A67"/>
            </a:solidFill>
          </a:ln>
        </p:spPr>
        <p:txBody>
          <a:bodyPr wrap="square" rtlCol="0">
            <a:spAutoFit/>
          </a:bodyPr>
          <a:lstStyle/>
          <a:p>
            <a:pPr lvl="1"/>
            <a:endParaRPr lang="fr-BE" dirty="0" smtClean="0"/>
          </a:p>
          <a:p>
            <a:r>
              <a:rPr lang="fr-BE" dirty="0" smtClean="0"/>
              <a:t>           </a:t>
            </a:r>
            <a:endParaRPr lang="en-US" dirty="0"/>
          </a:p>
        </p:txBody>
      </p:sp>
      <p:sp>
        <p:nvSpPr>
          <p:cNvPr id="3" name="ZoneTexte 2"/>
          <p:cNvSpPr txBox="1"/>
          <p:nvPr/>
        </p:nvSpPr>
        <p:spPr>
          <a:xfrm>
            <a:off x="8590" y="980728"/>
            <a:ext cx="8873548" cy="1077218"/>
          </a:xfrm>
          <a:prstGeom prst="rect">
            <a:avLst/>
          </a:prstGeom>
          <a:noFill/>
        </p:spPr>
        <p:txBody>
          <a:bodyPr wrap="square" rtlCol="0">
            <a:spAutoFit/>
          </a:bodyPr>
          <a:lstStyle/>
          <a:p>
            <a:r>
              <a:rPr lang="fr-BE" sz="2200" u="sng" dirty="0" smtClean="0"/>
              <a:t>Oocytes donation and money</a:t>
            </a:r>
          </a:p>
          <a:p>
            <a:pPr lvl="1"/>
            <a:endParaRPr lang="fr-BE" sz="2200" dirty="0"/>
          </a:p>
          <a:p>
            <a:endParaRPr lang="en-US" sz="2000" dirty="0"/>
          </a:p>
        </p:txBody>
      </p:sp>
      <p:sp>
        <p:nvSpPr>
          <p:cNvPr id="7" name="Rectangle 6"/>
          <p:cNvSpPr/>
          <p:nvPr/>
        </p:nvSpPr>
        <p:spPr>
          <a:xfrm>
            <a:off x="6444208" y="3356992"/>
            <a:ext cx="2437930" cy="7920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p:cNvSpPr txBox="1"/>
          <p:nvPr/>
        </p:nvSpPr>
        <p:spPr>
          <a:xfrm>
            <a:off x="6651145" y="3491426"/>
            <a:ext cx="2230993" cy="523220"/>
          </a:xfrm>
          <a:prstGeom prst="rect">
            <a:avLst/>
          </a:prstGeom>
          <a:noFill/>
        </p:spPr>
        <p:txBody>
          <a:bodyPr wrap="square" rtlCol="0">
            <a:spAutoFit/>
          </a:bodyPr>
          <a:lstStyle/>
          <a:p>
            <a:r>
              <a:rPr lang="en-US" sz="2800" b="1" dirty="0" smtClean="0"/>
              <a:t>≈ 3500 €</a:t>
            </a:r>
            <a:endParaRPr lang="en-US" sz="2800" b="1" dirty="0"/>
          </a:p>
        </p:txBody>
      </p:sp>
    </p:spTree>
    <p:extLst>
      <p:ext uri="{BB962C8B-B14F-4D97-AF65-F5344CB8AC3E}">
        <p14:creationId xmlns:p14="http://schemas.microsoft.com/office/powerpoint/2010/main" val="28903815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36110" y="188640"/>
            <a:ext cx="8411099" cy="1077218"/>
          </a:xfrm>
          <a:prstGeom prst="rect">
            <a:avLst/>
          </a:prstGeom>
          <a:noFill/>
        </p:spPr>
        <p:txBody>
          <a:bodyPr wrap="square" rtlCol="0">
            <a:spAutoFit/>
          </a:bodyPr>
          <a:lstStyle/>
          <a:p>
            <a:r>
              <a:rPr lang="en-US" sz="3200" i="1" dirty="0" smtClean="0">
                <a:solidFill>
                  <a:schemeClr val="accent1">
                    <a:lumMod val="50000"/>
                  </a:schemeClr>
                </a:solidFill>
              </a:rPr>
              <a:t>Double standards in ART: </a:t>
            </a:r>
            <a:r>
              <a:rPr lang="fr-BE" sz="3200" i="1" dirty="0">
                <a:solidFill>
                  <a:srgbClr val="162A67"/>
                </a:solidFill>
              </a:rPr>
              <a:t>Oocytes donation</a:t>
            </a:r>
          </a:p>
          <a:p>
            <a:r>
              <a:rPr lang="en-US" sz="3200" i="1" dirty="0" smtClean="0">
                <a:solidFill>
                  <a:schemeClr val="accent1">
                    <a:lumMod val="50000"/>
                  </a:schemeClr>
                </a:solidFill>
              </a:rPr>
              <a:t> </a:t>
            </a:r>
            <a:endParaRPr lang="en-US" sz="3200" i="1" dirty="0">
              <a:solidFill>
                <a:schemeClr val="accent1">
                  <a:lumMod val="50000"/>
                </a:schemeClr>
              </a:solidFill>
            </a:endParaRPr>
          </a:p>
        </p:txBody>
      </p:sp>
      <p:sp>
        <p:nvSpPr>
          <p:cNvPr id="5" name="ZoneTexte 4"/>
          <p:cNvSpPr txBox="1"/>
          <p:nvPr/>
        </p:nvSpPr>
        <p:spPr>
          <a:xfrm>
            <a:off x="251520" y="113730"/>
            <a:ext cx="7992889" cy="646331"/>
          </a:xfrm>
          <a:prstGeom prst="rect">
            <a:avLst/>
          </a:prstGeom>
          <a:noFill/>
          <a:ln>
            <a:solidFill>
              <a:srgbClr val="162A67"/>
            </a:solidFill>
          </a:ln>
        </p:spPr>
        <p:txBody>
          <a:bodyPr wrap="square" rtlCol="0">
            <a:spAutoFit/>
          </a:bodyPr>
          <a:lstStyle/>
          <a:p>
            <a:pPr lvl="1"/>
            <a:endParaRPr lang="fr-BE" dirty="0" smtClean="0"/>
          </a:p>
          <a:p>
            <a:r>
              <a:rPr lang="fr-BE" dirty="0" smtClean="0"/>
              <a:t>           </a:t>
            </a:r>
            <a:endParaRPr lang="en-US" dirty="0"/>
          </a:p>
        </p:txBody>
      </p:sp>
      <p:sp>
        <p:nvSpPr>
          <p:cNvPr id="3" name="ZoneTexte 2"/>
          <p:cNvSpPr txBox="1"/>
          <p:nvPr/>
        </p:nvSpPr>
        <p:spPr>
          <a:xfrm>
            <a:off x="8590" y="980728"/>
            <a:ext cx="8873548" cy="4801314"/>
          </a:xfrm>
          <a:prstGeom prst="rect">
            <a:avLst/>
          </a:prstGeom>
          <a:noFill/>
        </p:spPr>
        <p:txBody>
          <a:bodyPr wrap="square" rtlCol="0">
            <a:spAutoFit/>
          </a:bodyPr>
          <a:lstStyle/>
          <a:p>
            <a:r>
              <a:rPr lang="fr-BE" sz="2200" u="sng" dirty="0" smtClean="0"/>
              <a:t>Oocytes donation</a:t>
            </a:r>
          </a:p>
          <a:p>
            <a:pPr lvl="1"/>
            <a:endParaRPr lang="fr-BE" sz="2200" dirty="0"/>
          </a:p>
          <a:p>
            <a:pPr marL="342900" indent="-342900">
              <a:buFontTx/>
              <a:buChar char="-"/>
            </a:pPr>
            <a:r>
              <a:rPr lang="en-US" sz="2200" b="1" dirty="0" smtClean="0"/>
              <a:t>Basic assessment </a:t>
            </a:r>
            <a:r>
              <a:rPr lang="en-US" sz="2200" dirty="0"/>
              <a:t>for the </a:t>
            </a:r>
            <a:r>
              <a:rPr lang="en-US" sz="2200" dirty="0" smtClean="0"/>
              <a:t>donor: covered </a:t>
            </a:r>
            <a:r>
              <a:rPr lang="en-US" sz="2200" dirty="0"/>
              <a:t>by her social security (potential personal benefit) </a:t>
            </a:r>
            <a:endParaRPr lang="en-US" sz="2200" dirty="0" smtClean="0"/>
          </a:p>
          <a:p>
            <a:pPr marL="342900" indent="-342900">
              <a:buFontTx/>
              <a:buChar char="-"/>
            </a:pPr>
            <a:endParaRPr lang="en-US" sz="2200" dirty="0" smtClean="0"/>
          </a:p>
          <a:p>
            <a:pPr marL="342900" indent="-342900">
              <a:buFontTx/>
              <a:buChar char="-"/>
            </a:pPr>
            <a:r>
              <a:rPr lang="en-US" sz="2200" b="1" dirty="0" smtClean="0"/>
              <a:t>Treatment</a:t>
            </a:r>
            <a:r>
              <a:rPr lang="en-US" sz="2200" dirty="0" smtClean="0"/>
              <a:t> </a:t>
            </a:r>
            <a:r>
              <a:rPr lang="en-US" sz="2200" dirty="0"/>
              <a:t>to obtain </a:t>
            </a:r>
            <a:r>
              <a:rPr lang="en-US" sz="2200" dirty="0" smtClean="0"/>
              <a:t>eggs: “</a:t>
            </a:r>
            <a:r>
              <a:rPr lang="en-US" sz="2200" dirty="0" smtClean="0">
                <a:solidFill>
                  <a:srgbClr val="FF0000"/>
                </a:solidFill>
              </a:rPr>
              <a:t>for </a:t>
            </a:r>
            <a:r>
              <a:rPr lang="en-US" sz="2200" dirty="0">
                <a:solidFill>
                  <a:srgbClr val="FF0000"/>
                </a:solidFill>
              </a:rPr>
              <a:t>the benefit of a third </a:t>
            </a:r>
            <a:r>
              <a:rPr lang="en-US" sz="2200" dirty="0" smtClean="0">
                <a:solidFill>
                  <a:srgbClr val="FF0000"/>
                </a:solidFill>
              </a:rPr>
              <a:t>party</a:t>
            </a:r>
            <a:r>
              <a:rPr lang="en-US" sz="2200" dirty="0" smtClean="0"/>
              <a:t>”</a:t>
            </a:r>
          </a:p>
          <a:p>
            <a:endParaRPr lang="en-US" sz="2200" dirty="0" smtClean="0"/>
          </a:p>
          <a:p>
            <a:pPr marL="342900" indent="-342900">
              <a:buFont typeface="Wingdings" panose="05000000000000000000" pitchFamily="2" charset="2"/>
              <a:buChar char="à"/>
            </a:pPr>
            <a:r>
              <a:rPr lang="en-US" sz="2200" dirty="0" smtClean="0">
                <a:sym typeface="Wingdings" panose="05000000000000000000" pitchFamily="2" charset="2"/>
              </a:rPr>
              <a:t>U</a:t>
            </a:r>
            <a:r>
              <a:rPr lang="en-US" sz="2200" dirty="0" smtClean="0"/>
              <a:t>sing the social security of the donor is</a:t>
            </a:r>
            <a:r>
              <a:rPr lang="en-US" sz="2200" b="1" dirty="0" smtClean="0"/>
              <a:t> prohibited </a:t>
            </a:r>
            <a:r>
              <a:rPr lang="en-US" sz="2200" dirty="0" smtClean="0"/>
              <a:t>for all the medical procedures as consultation</a:t>
            </a:r>
            <a:r>
              <a:rPr lang="en-US" sz="2200" dirty="0"/>
              <a:t>, blood tests, egg retrieval, hospitalization, possibly </a:t>
            </a:r>
            <a:r>
              <a:rPr lang="en-US" sz="2200" dirty="0" smtClean="0"/>
              <a:t>anesthesia, </a:t>
            </a:r>
            <a:r>
              <a:rPr lang="en-US" sz="2200" dirty="0"/>
              <a:t>and related </a:t>
            </a:r>
            <a:r>
              <a:rPr lang="en-US" sz="2200" dirty="0" smtClean="0"/>
              <a:t>medications (painkiller, disinfecting </a:t>
            </a:r>
            <a:r>
              <a:rPr lang="en-US" sz="2200" dirty="0" err="1" smtClean="0"/>
              <a:t>etc</a:t>
            </a:r>
            <a:r>
              <a:rPr lang="en-US" sz="2200" dirty="0" smtClean="0"/>
              <a:t>…)</a:t>
            </a:r>
          </a:p>
          <a:p>
            <a:endParaRPr lang="en-US" sz="2200" dirty="0" smtClean="0"/>
          </a:p>
          <a:p>
            <a:pPr marL="342900" indent="-342900">
              <a:buFont typeface="Wingdings" panose="05000000000000000000" pitchFamily="2" charset="2"/>
              <a:buChar char="à"/>
            </a:pPr>
            <a:r>
              <a:rPr lang="en-US" sz="2200" b="1" dirty="0"/>
              <a:t>N</a:t>
            </a:r>
            <a:r>
              <a:rPr lang="en-US" sz="2200" b="1" dirty="0" smtClean="0"/>
              <a:t>o </a:t>
            </a:r>
            <a:r>
              <a:rPr lang="en-US" sz="2200" b="1" dirty="0"/>
              <a:t>reimbursement </a:t>
            </a:r>
            <a:r>
              <a:rPr lang="en-US" sz="2200" dirty="0"/>
              <a:t>for </a:t>
            </a:r>
            <a:r>
              <a:rPr lang="en-US" sz="2200" dirty="0" smtClean="0"/>
              <a:t>gonadotropins (gonadotropin </a:t>
            </a:r>
            <a:r>
              <a:rPr lang="en-US" sz="2200" dirty="0"/>
              <a:t>package is </a:t>
            </a:r>
            <a:r>
              <a:rPr lang="en-US" sz="2200" dirty="0" smtClean="0"/>
              <a:t>nominative).</a:t>
            </a:r>
            <a:endParaRPr lang="fr-BE" sz="2200" dirty="0" smtClean="0"/>
          </a:p>
          <a:p>
            <a:endParaRPr lang="en-US" sz="2000" dirty="0"/>
          </a:p>
        </p:txBody>
      </p:sp>
    </p:spTree>
    <p:extLst>
      <p:ext uri="{BB962C8B-B14F-4D97-AF65-F5344CB8AC3E}">
        <p14:creationId xmlns:p14="http://schemas.microsoft.com/office/powerpoint/2010/main" val="14154263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907704" y="266579"/>
            <a:ext cx="8411099" cy="584775"/>
          </a:xfrm>
          <a:prstGeom prst="rect">
            <a:avLst/>
          </a:prstGeom>
          <a:noFill/>
        </p:spPr>
        <p:txBody>
          <a:bodyPr wrap="square" rtlCol="0">
            <a:spAutoFit/>
          </a:bodyPr>
          <a:lstStyle/>
          <a:p>
            <a:r>
              <a:rPr lang="en-US" sz="3200" i="1" dirty="0" smtClean="0">
                <a:solidFill>
                  <a:schemeClr val="accent1">
                    <a:lumMod val="50000"/>
                  </a:schemeClr>
                </a:solidFill>
              </a:rPr>
              <a:t>Double standards in ART ?</a:t>
            </a:r>
            <a:endParaRPr lang="en-US" sz="3200" i="1" dirty="0">
              <a:solidFill>
                <a:schemeClr val="accent1">
                  <a:lumMod val="50000"/>
                </a:schemeClr>
              </a:solidFill>
            </a:endParaRPr>
          </a:p>
        </p:txBody>
      </p:sp>
      <p:sp>
        <p:nvSpPr>
          <p:cNvPr id="5" name="ZoneTexte 4"/>
          <p:cNvSpPr txBox="1"/>
          <p:nvPr/>
        </p:nvSpPr>
        <p:spPr>
          <a:xfrm>
            <a:off x="827584" y="205023"/>
            <a:ext cx="7992889" cy="646331"/>
          </a:xfrm>
          <a:prstGeom prst="rect">
            <a:avLst/>
          </a:prstGeom>
          <a:noFill/>
          <a:ln>
            <a:solidFill>
              <a:srgbClr val="162A67"/>
            </a:solidFill>
          </a:ln>
        </p:spPr>
        <p:txBody>
          <a:bodyPr wrap="square" rtlCol="0">
            <a:spAutoFit/>
          </a:bodyPr>
          <a:lstStyle/>
          <a:p>
            <a:pPr lvl="1"/>
            <a:endParaRPr lang="fr-BE" dirty="0" smtClean="0"/>
          </a:p>
          <a:p>
            <a:r>
              <a:rPr lang="fr-BE" dirty="0" smtClean="0"/>
              <a:t>           </a:t>
            </a:r>
            <a:endParaRPr lang="en-US" dirty="0"/>
          </a:p>
        </p:txBody>
      </p:sp>
      <p:sp>
        <p:nvSpPr>
          <p:cNvPr id="3" name="ZoneTexte 2"/>
          <p:cNvSpPr txBox="1"/>
          <p:nvPr/>
        </p:nvSpPr>
        <p:spPr>
          <a:xfrm>
            <a:off x="19192" y="1340768"/>
            <a:ext cx="9124807" cy="4708981"/>
          </a:xfrm>
          <a:prstGeom prst="rect">
            <a:avLst/>
          </a:prstGeom>
          <a:noFill/>
        </p:spPr>
        <p:txBody>
          <a:bodyPr wrap="square" rtlCol="0">
            <a:spAutoFit/>
          </a:bodyPr>
          <a:lstStyle/>
          <a:p>
            <a:r>
              <a:rPr lang="fr-BE" sz="2000" b="1" dirty="0" smtClean="0"/>
              <a:t>Conclusion:</a:t>
            </a:r>
          </a:p>
          <a:p>
            <a:endParaRPr lang="fr-BE" sz="2000" dirty="0"/>
          </a:p>
          <a:p>
            <a:r>
              <a:rPr lang="fr-BE" sz="2000" dirty="0" smtClean="0">
                <a:solidFill>
                  <a:srgbClr val="E9425C"/>
                </a:solidFill>
              </a:rPr>
              <a:t>Double standards in ART </a:t>
            </a:r>
            <a:r>
              <a:rPr lang="en-US" sz="2000" dirty="0" smtClean="0">
                <a:solidFill>
                  <a:srgbClr val="E9425C"/>
                </a:solidFill>
              </a:rPr>
              <a:t>exist </a:t>
            </a:r>
            <a:r>
              <a:rPr lang="en-US" sz="2000" dirty="0">
                <a:solidFill>
                  <a:srgbClr val="E9425C"/>
                </a:solidFill>
              </a:rPr>
              <a:t>and create </a:t>
            </a:r>
            <a:r>
              <a:rPr lang="en-US" sz="2000" b="1" dirty="0">
                <a:solidFill>
                  <a:srgbClr val="E9425C"/>
                </a:solidFill>
              </a:rPr>
              <a:t>significant injustices </a:t>
            </a:r>
            <a:r>
              <a:rPr lang="en-US" sz="2000" dirty="0" smtClean="0">
                <a:solidFill>
                  <a:srgbClr val="E9425C"/>
                </a:solidFill>
              </a:rPr>
              <a:t>for </a:t>
            </a:r>
            <a:r>
              <a:rPr lang="en-US" sz="2000" dirty="0">
                <a:solidFill>
                  <a:srgbClr val="E9425C"/>
                </a:solidFill>
              </a:rPr>
              <a:t>patients who are already deeply affected by permanent infertility with no other </a:t>
            </a:r>
            <a:r>
              <a:rPr lang="en-US" sz="2000" dirty="0" smtClean="0">
                <a:solidFill>
                  <a:srgbClr val="E9425C"/>
                </a:solidFill>
              </a:rPr>
              <a:t>solutions </a:t>
            </a:r>
            <a:r>
              <a:rPr lang="en-US" sz="2000" dirty="0">
                <a:solidFill>
                  <a:srgbClr val="E9425C"/>
                </a:solidFill>
              </a:rPr>
              <a:t>except </a:t>
            </a:r>
            <a:r>
              <a:rPr lang="en-US" sz="2000" dirty="0" smtClean="0">
                <a:solidFill>
                  <a:srgbClr val="E9425C"/>
                </a:solidFill>
              </a:rPr>
              <a:t>adoption.</a:t>
            </a:r>
          </a:p>
          <a:p>
            <a:endParaRPr lang="fr-BE" sz="2000" dirty="0"/>
          </a:p>
          <a:p>
            <a:endParaRPr lang="fr-BE" sz="2000" dirty="0" smtClean="0"/>
          </a:p>
          <a:p>
            <a:pPr marL="342900" indent="-342900">
              <a:buFont typeface="Wingdings" panose="05000000000000000000" pitchFamily="2" charset="2"/>
              <a:buChar char="à"/>
            </a:pPr>
            <a:r>
              <a:rPr lang="en-US" sz="2000" dirty="0" smtClean="0"/>
              <a:t>Simple solutions exist, in some cases, based </a:t>
            </a:r>
            <a:r>
              <a:rPr lang="en-US" sz="2000" dirty="0"/>
              <a:t>on what is done in the case of live organ donation, with a shift in the social security coverage from the recipient to the donor. </a:t>
            </a:r>
            <a:endParaRPr lang="en-US" sz="2000" dirty="0" smtClean="0"/>
          </a:p>
          <a:p>
            <a:endParaRPr lang="en-US" sz="2000" dirty="0" smtClean="0"/>
          </a:p>
          <a:p>
            <a:pPr marL="342900" indent="-342900">
              <a:buFont typeface="Wingdings" panose="05000000000000000000" pitchFamily="2" charset="2"/>
              <a:buChar char="à"/>
            </a:pPr>
            <a:r>
              <a:rPr lang="en-US" sz="2000" dirty="0" smtClean="0"/>
              <a:t>Sperm </a:t>
            </a:r>
            <a:r>
              <a:rPr lang="en-US" sz="2000" dirty="0"/>
              <a:t>donation should, at least in cases of permanent </a:t>
            </a:r>
            <a:r>
              <a:rPr lang="en-US" sz="2000" dirty="0" smtClean="0"/>
              <a:t>and complete infertility</a:t>
            </a:r>
            <a:r>
              <a:rPr lang="en-US" sz="2000" dirty="0"/>
              <a:t>, be reimbursed. </a:t>
            </a:r>
            <a:endParaRPr lang="en-US" sz="2000" dirty="0" smtClean="0"/>
          </a:p>
          <a:p>
            <a:pPr marL="342900" indent="-342900">
              <a:buFont typeface="Wingdings" panose="05000000000000000000" pitchFamily="2" charset="2"/>
              <a:buChar char="à"/>
            </a:pPr>
            <a:endParaRPr lang="en-US" sz="2000" dirty="0"/>
          </a:p>
          <a:p>
            <a:pPr marL="342900" indent="-342900">
              <a:buFont typeface="Wingdings" panose="05000000000000000000" pitchFamily="2" charset="2"/>
              <a:buChar char="à"/>
            </a:pPr>
            <a:r>
              <a:rPr lang="en-US" sz="2000" dirty="0" smtClean="0"/>
              <a:t>Reimbursement </a:t>
            </a:r>
            <a:r>
              <a:rPr lang="en-US" sz="2000" dirty="0"/>
              <a:t>for alternative parenting choices remains to be </a:t>
            </a:r>
            <a:r>
              <a:rPr lang="en-US" sz="2000" dirty="0" smtClean="0"/>
              <a:t>discussed…</a:t>
            </a:r>
            <a:endParaRPr lang="en-US" sz="2000" dirty="0"/>
          </a:p>
        </p:txBody>
      </p:sp>
    </p:spTree>
    <p:extLst>
      <p:ext uri="{BB962C8B-B14F-4D97-AF65-F5344CB8AC3E}">
        <p14:creationId xmlns:p14="http://schemas.microsoft.com/office/powerpoint/2010/main" val="25012914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378364"/>
            <a:ext cx="6048672" cy="584775"/>
          </a:xfrm>
          <a:prstGeom prst="rect">
            <a:avLst/>
          </a:prstGeom>
          <a:noFill/>
        </p:spPr>
        <p:txBody>
          <a:bodyPr wrap="square" rtlCol="0">
            <a:spAutoFit/>
          </a:bodyPr>
          <a:lstStyle/>
          <a:p>
            <a:r>
              <a:rPr lang="en-US" sz="3200" i="1" dirty="0" smtClean="0">
                <a:solidFill>
                  <a:schemeClr val="accent1">
                    <a:lumMod val="50000"/>
                  </a:schemeClr>
                </a:solidFill>
              </a:rPr>
              <a:t>Affordable for the hospital ?</a:t>
            </a:r>
            <a:endParaRPr lang="en-US" sz="3200" i="1" dirty="0">
              <a:solidFill>
                <a:schemeClr val="accent1">
                  <a:lumMod val="50000"/>
                </a:schemeClr>
              </a:solidFill>
            </a:endParaRPr>
          </a:p>
        </p:txBody>
      </p:sp>
      <p:sp>
        <p:nvSpPr>
          <p:cNvPr id="3" name="ZoneTexte 2"/>
          <p:cNvSpPr txBox="1"/>
          <p:nvPr/>
        </p:nvSpPr>
        <p:spPr>
          <a:xfrm>
            <a:off x="562631" y="1340768"/>
            <a:ext cx="8208912" cy="5328592"/>
          </a:xfrm>
          <a:prstGeom prst="rect">
            <a:avLst/>
          </a:prstGeom>
          <a:noFill/>
        </p:spPr>
        <p:txBody>
          <a:bodyPr wrap="square" rtlCol="0">
            <a:spAutoFit/>
          </a:bodyPr>
          <a:lstStyle/>
          <a:p>
            <a:endParaRPr lang="en-US" dirty="0"/>
          </a:p>
        </p:txBody>
      </p:sp>
      <p:pic>
        <p:nvPicPr>
          <p:cNvPr id="4" name="Image 3"/>
          <p:cNvPicPr>
            <a:picLocks noChangeAspect="1"/>
          </p:cNvPicPr>
          <p:nvPr/>
        </p:nvPicPr>
        <p:blipFill>
          <a:blip r:embed="rId3"/>
          <a:stretch>
            <a:fillRect/>
          </a:stretch>
        </p:blipFill>
        <p:spPr>
          <a:xfrm rot="1636753">
            <a:off x="557627" y="2434978"/>
            <a:ext cx="2254256" cy="2037216"/>
          </a:xfrm>
          <a:prstGeom prst="rect">
            <a:avLst/>
          </a:prstGeom>
        </p:spPr>
      </p:pic>
      <p:pic>
        <p:nvPicPr>
          <p:cNvPr id="7" name="Image 6"/>
          <p:cNvPicPr>
            <a:picLocks noChangeAspect="1"/>
          </p:cNvPicPr>
          <p:nvPr/>
        </p:nvPicPr>
        <p:blipFill>
          <a:blip r:embed="rId4"/>
          <a:stretch>
            <a:fillRect/>
          </a:stretch>
        </p:blipFill>
        <p:spPr>
          <a:xfrm>
            <a:off x="6228184" y="85737"/>
            <a:ext cx="1071488" cy="1169790"/>
          </a:xfrm>
          <a:prstGeom prst="rect">
            <a:avLst/>
          </a:prstGeom>
        </p:spPr>
      </p:pic>
      <p:pic>
        <p:nvPicPr>
          <p:cNvPr id="8" name="Image 7"/>
          <p:cNvPicPr>
            <a:picLocks noChangeAspect="1"/>
          </p:cNvPicPr>
          <p:nvPr/>
        </p:nvPicPr>
        <p:blipFill>
          <a:blip r:embed="rId5"/>
          <a:stretch>
            <a:fillRect/>
          </a:stretch>
        </p:blipFill>
        <p:spPr>
          <a:xfrm>
            <a:off x="7670992" y="3284984"/>
            <a:ext cx="1100551" cy="1097729"/>
          </a:xfrm>
          <a:prstGeom prst="rect">
            <a:avLst/>
          </a:prstGeom>
        </p:spPr>
      </p:pic>
      <p:sp>
        <p:nvSpPr>
          <p:cNvPr id="5" name="ZoneTexte 4"/>
          <p:cNvSpPr txBox="1"/>
          <p:nvPr/>
        </p:nvSpPr>
        <p:spPr>
          <a:xfrm>
            <a:off x="3923929" y="2116912"/>
            <a:ext cx="4536504" cy="4308872"/>
          </a:xfrm>
          <a:prstGeom prst="rect">
            <a:avLst/>
          </a:prstGeom>
          <a:noFill/>
          <a:ln>
            <a:solidFill>
              <a:srgbClr val="162A67"/>
            </a:solidFill>
          </a:ln>
        </p:spPr>
        <p:txBody>
          <a:bodyPr wrap="square" rtlCol="0">
            <a:spAutoFit/>
          </a:bodyPr>
          <a:lstStyle/>
          <a:p>
            <a:r>
              <a:rPr lang="en-US" sz="2000" b="1" dirty="0">
                <a:solidFill>
                  <a:srgbClr val="FF0000"/>
                </a:solidFill>
              </a:rPr>
              <a:t>S</a:t>
            </a:r>
            <a:r>
              <a:rPr lang="fr-BE" sz="2000" b="1" dirty="0" err="1" smtClean="0">
                <a:solidFill>
                  <a:srgbClr val="FF0000"/>
                </a:solidFill>
              </a:rPr>
              <a:t>ituation</a:t>
            </a:r>
            <a:r>
              <a:rPr lang="fr-BE" sz="2000" dirty="0" smtClean="0"/>
              <a:t>:</a:t>
            </a:r>
          </a:p>
          <a:p>
            <a:endParaRPr lang="fr-BE" sz="2000" dirty="0" smtClean="0"/>
          </a:p>
          <a:p>
            <a:pPr marL="742950" lvl="1" indent="-285750">
              <a:buFont typeface="Wingdings" panose="05000000000000000000" pitchFamily="2" charset="2"/>
              <a:buChar char="§"/>
            </a:pPr>
            <a:r>
              <a:rPr lang="fr-BE" sz="2000" dirty="0" err="1" smtClean="0"/>
              <a:t>Sperm</a:t>
            </a:r>
            <a:r>
              <a:rPr lang="fr-BE" sz="2000" dirty="0" smtClean="0"/>
              <a:t> capacitation for IUI</a:t>
            </a:r>
          </a:p>
          <a:p>
            <a:pPr marL="742950" lvl="1" indent="-285750">
              <a:buFont typeface="Wingdings" panose="05000000000000000000" pitchFamily="2" charset="2"/>
              <a:buChar char="§"/>
            </a:pPr>
            <a:r>
              <a:rPr lang="fr-BE" sz="2000" dirty="0" smtClean="0"/>
              <a:t>B4 (A2) !! for IVF trials </a:t>
            </a:r>
          </a:p>
          <a:p>
            <a:pPr marL="742950" lvl="1" indent="-285750">
              <a:buFont typeface="Wingdings" panose="05000000000000000000" pitchFamily="2" charset="2"/>
              <a:buChar char="§"/>
            </a:pPr>
            <a:endParaRPr lang="fr-BE" sz="2000" dirty="0"/>
          </a:p>
          <a:p>
            <a:r>
              <a:rPr lang="fr-BE" sz="2000" dirty="0" smtClean="0"/>
              <a:t>To </a:t>
            </a:r>
            <a:r>
              <a:rPr lang="fr-BE" sz="2000" dirty="0" err="1" smtClean="0"/>
              <a:t>pay</a:t>
            </a:r>
            <a:r>
              <a:rPr lang="fr-BE" sz="2000" dirty="0" smtClean="0"/>
              <a:t>….</a:t>
            </a:r>
          </a:p>
          <a:p>
            <a:pPr marL="742950" lvl="1" indent="-285750">
              <a:buFont typeface="Wingdings" panose="05000000000000000000" pitchFamily="2" charset="2"/>
              <a:buChar char="§"/>
            </a:pPr>
            <a:r>
              <a:rPr lang="fr-BE" sz="2000" dirty="0" err="1"/>
              <a:t>E</a:t>
            </a:r>
            <a:r>
              <a:rPr lang="fr-BE" sz="2000" dirty="0" err="1" smtClean="0"/>
              <a:t>mbryologists</a:t>
            </a:r>
            <a:endParaRPr lang="fr-BE" sz="2000" dirty="0" smtClean="0"/>
          </a:p>
          <a:p>
            <a:pPr marL="742950" lvl="1" indent="-285750">
              <a:buFont typeface="Wingdings" panose="05000000000000000000" pitchFamily="2" charset="2"/>
              <a:buChar char="§"/>
            </a:pPr>
            <a:r>
              <a:rPr lang="fr-BE" sz="2000" dirty="0" err="1" smtClean="0"/>
              <a:t>Laboratory</a:t>
            </a:r>
            <a:r>
              <a:rPr lang="fr-BE" sz="2000" dirty="0"/>
              <a:t> </a:t>
            </a:r>
            <a:r>
              <a:rPr lang="fr-BE" sz="2000" dirty="0" smtClean="0"/>
              <a:t>« </a:t>
            </a:r>
            <a:r>
              <a:rPr lang="fr-BE" sz="2000" dirty="0" err="1" smtClean="0"/>
              <a:t>equipment</a:t>
            </a:r>
            <a:r>
              <a:rPr lang="fr-BE" sz="2000" dirty="0" smtClean="0"/>
              <a:t> »</a:t>
            </a:r>
          </a:p>
          <a:p>
            <a:pPr marL="742950" lvl="1" indent="-285750">
              <a:buFont typeface="Wingdings" panose="05000000000000000000" pitchFamily="2" charset="2"/>
              <a:buChar char="§"/>
            </a:pPr>
            <a:r>
              <a:rPr lang="fr-BE" sz="2000" dirty="0" err="1" smtClean="0"/>
              <a:t>Quality</a:t>
            </a:r>
            <a:r>
              <a:rPr lang="fr-BE" sz="2000" dirty="0" smtClean="0"/>
              <a:t> control</a:t>
            </a:r>
          </a:p>
          <a:p>
            <a:pPr lvl="1"/>
            <a:endParaRPr lang="fr-BE" sz="2000" dirty="0" smtClean="0"/>
          </a:p>
          <a:p>
            <a:pPr lvl="1"/>
            <a:r>
              <a:rPr lang="fr-BE" sz="2000" dirty="0" smtClean="0"/>
              <a:t>…. AFMPS/ FAGG </a:t>
            </a:r>
            <a:r>
              <a:rPr lang="fr-BE" sz="2000" dirty="0" err="1" smtClean="0"/>
              <a:t>requirements</a:t>
            </a:r>
            <a:endParaRPr lang="fr-BE" sz="2000" dirty="0"/>
          </a:p>
          <a:p>
            <a:pPr marL="742950" lvl="1" indent="-285750">
              <a:buFont typeface="Wingdings" panose="05000000000000000000" pitchFamily="2" charset="2"/>
              <a:buChar char="§"/>
            </a:pPr>
            <a:endParaRPr lang="en-US" dirty="0" smtClean="0"/>
          </a:p>
          <a:p>
            <a:pPr lvl="1"/>
            <a:endParaRPr lang="fr-BE" dirty="0" smtClean="0"/>
          </a:p>
          <a:p>
            <a:endParaRPr lang="en-US" dirty="0"/>
          </a:p>
        </p:txBody>
      </p:sp>
    </p:spTree>
    <p:extLst>
      <p:ext uri="{BB962C8B-B14F-4D97-AF65-F5344CB8AC3E}">
        <p14:creationId xmlns:p14="http://schemas.microsoft.com/office/powerpoint/2010/main" val="330034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71600" y="234964"/>
            <a:ext cx="6048672" cy="584775"/>
          </a:xfrm>
          <a:prstGeom prst="rect">
            <a:avLst/>
          </a:prstGeom>
          <a:noFill/>
        </p:spPr>
        <p:txBody>
          <a:bodyPr wrap="square" rtlCol="0">
            <a:spAutoFit/>
          </a:bodyPr>
          <a:lstStyle/>
          <a:p>
            <a:r>
              <a:rPr lang="en-US" sz="3200" i="1" dirty="0" smtClean="0">
                <a:solidFill>
                  <a:schemeClr val="accent1">
                    <a:lumMod val="50000"/>
                  </a:schemeClr>
                </a:solidFill>
              </a:rPr>
              <a:t>Affordable for the hospital ?</a:t>
            </a:r>
            <a:endParaRPr lang="en-US" sz="3200" i="1" dirty="0">
              <a:solidFill>
                <a:schemeClr val="accent1">
                  <a:lumMod val="50000"/>
                </a:schemeClr>
              </a:solidFill>
            </a:endParaRPr>
          </a:p>
        </p:txBody>
      </p:sp>
      <p:sp>
        <p:nvSpPr>
          <p:cNvPr id="3" name="ZoneTexte 2"/>
          <p:cNvSpPr txBox="1"/>
          <p:nvPr/>
        </p:nvSpPr>
        <p:spPr>
          <a:xfrm>
            <a:off x="41300" y="934206"/>
            <a:ext cx="9120149" cy="5324535"/>
          </a:xfrm>
          <a:prstGeom prst="rect">
            <a:avLst/>
          </a:prstGeom>
          <a:noFill/>
        </p:spPr>
        <p:txBody>
          <a:bodyPr wrap="square" rtlCol="0">
            <a:spAutoFit/>
          </a:bodyPr>
          <a:lstStyle/>
          <a:p>
            <a:r>
              <a:rPr lang="fr-BE" sz="2000" dirty="0" smtClean="0"/>
              <a:t>Situation in </a:t>
            </a:r>
            <a:r>
              <a:rPr lang="fr-BE" sz="2000" dirty="0" err="1" smtClean="0"/>
              <a:t>Belgium</a:t>
            </a:r>
            <a:r>
              <a:rPr lang="fr-BE" sz="2000" dirty="0" smtClean="0"/>
              <a:t>:</a:t>
            </a:r>
          </a:p>
          <a:p>
            <a:endParaRPr lang="fr-BE" sz="2000" dirty="0" smtClean="0"/>
          </a:p>
          <a:p>
            <a:pPr marL="285750" indent="-285750">
              <a:buFont typeface="Arial" panose="020B0604020202020204" pitchFamily="34" charset="0"/>
              <a:buChar char="•"/>
            </a:pPr>
            <a:r>
              <a:rPr lang="fr-BE" sz="2000" dirty="0" smtClean="0"/>
              <a:t> IVF cycle </a:t>
            </a:r>
            <a:r>
              <a:rPr lang="fr-BE" sz="2000" dirty="0" smtClean="0">
                <a:sym typeface="Wingdings" panose="05000000000000000000" pitchFamily="2" charset="2"/>
              </a:rPr>
              <a:t> </a:t>
            </a:r>
            <a:r>
              <a:rPr lang="fr-BE" sz="2000" b="1" dirty="0" smtClean="0">
                <a:sym typeface="Wingdings" panose="05000000000000000000" pitchFamily="2" charset="2"/>
              </a:rPr>
              <a:t>OPU</a:t>
            </a:r>
            <a:r>
              <a:rPr lang="fr-BE" sz="2000" dirty="0" smtClean="0">
                <a:sym typeface="Wingdings" panose="05000000000000000000" pitchFamily="2" charset="2"/>
              </a:rPr>
              <a:t> </a:t>
            </a:r>
            <a:r>
              <a:rPr lang="fr-BE" sz="2000" dirty="0" smtClean="0"/>
              <a:t>: 20,239 </a:t>
            </a:r>
            <a:r>
              <a:rPr lang="fr-BE" sz="2000" dirty="0" smtClean="0">
                <a:sym typeface="Wingdings" panose="05000000000000000000" pitchFamily="2" charset="2"/>
              </a:rPr>
              <a:t> </a:t>
            </a:r>
            <a:r>
              <a:rPr lang="fr-BE" sz="2000" b="1" dirty="0" smtClean="0">
                <a:sym typeface="Wingdings" panose="05000000000000000000" pitchFamily="2" charset="2"/>
              </a:rPr>
              <a:t>18419</a:t>
            </a:r>
            <a:r>
              <a:rPr lang="fr-BE" sz="2000" dirty="0" smtClean="0"/>
              <a:t> </a:t>
            </a:r>
            <a:r>
              <a:rPr lang="fr-BE" sz="1400" i="1" dirty="0" smtClean="0"/>
              <a:t>(</a:t>
            </a:r>
            <a:r>
              <a:rPr lang="fr-BE" sz="1400" i="1" dirty="0" err="1"/>
              <a:t>B</a:t>
            </a:r>
            <a:r>
              <a:rPr lang="fr-BE" sz="1400" i="1" dirty="0" err="1" smtClean="0"/>
              <a:t>elrap</a:t>
            </a:r>
            <a:r>
              <a:rPr lang="fr-BE" sz="1400" i="1" dirty="0" smtClean="0"/>
              <a:t> rapport 2019)</a:t>
            </a:r>
          </a:p>
          <a:p>
            <a:pPr marL="285750" indent="-285750">
              <a:buFont typeface="Arial" panose="020B0604020202020204" pitchFamily="34" charset="0"/>
              <a:buChar char="•"/>
            </a:pPr>
            <a:r>
              <a:rPr lang="fr-BE" sz="2000" dirty="0" smtClean="0"/>
              <a:t> B center (and  A center): 18 (16)</a:t>
            </a:r>
          </a:p>
          <a:p>
            <a:endParaRPr lang="fr-BE" sz="2000" dirty="0" smtClean="0"/>
          </a:p>
          <a:p>
            <a:pPr marL="285750" indent="-285750">
              <a:buFont typeface="Wingdings" panose="05000000000000000000" pitchFamily="2" charset="2"/>
              <a:buChar char="à"/>
            </a:pPr>
            <a:r>
              <a:rPr lang="fr-BE" sz="2000" dirty="0" smtClean="0">
                <a:sym typeface="Wingdings" panose="05000000000000000000" pitchFamily="2" charset="2"/>
              </a:rPr>
              <a:t>OPU/B center: 1023 OPU</a:t>
            </a:r>
          </a:p>
          <a:p>
            <a:pPr marL="285750" indent="-285750">
              <a:buFont typeface="Wingdings" panose="05000000000000000000" pitchFamily="2" charset="2"/>
              <a:buChar char="à"/>
            </a:pPr>
            <a:endParaRPr lang="fr-BE" sz="2000" dirty="0">
              <a:sym typeface="Wingdings" panose="05000000000000000000" pitchFamily="2" charset="2"/>
            </a:endParaRPr>
          </a:p>
          <a:p>
            <a:pPr marL="285750" indent="-285750">
              <a:buFont typeface="Wingdings" panose="05000000000000000000" pitchFamily="2" charset="2"/>
              <a:buChar char="à"/>
            </a:pPr>
            <a:endParaRPr lang="en-US" sz="2000" u="sng" dirty="0" smtClean="0"/>
          </a:p>
          <a:p>
            <a:r>
              <a:rPr lang="en-US" sz="2000" u="sng" dirty="0"/>
              <a:t>Human resources</a:t>
            </a:r>
            <a:r>
              <a:rPr lang="en-US" sz="2000" dirty="0"/>
              <a:t>: </a:t>
            </a:r>
            <a:r>
              <a:rPr lang="en-US" sz="2000" dirty="0" smtClean="0"/>
              <a:t>  Belgian law ? Recommendations?</a:t>
            </a:r>
            <a:endParaRPr lang="en-US" sz="2000" u="sng" dirty="0" smtClean="0"/>
          </a:p>
          <a:p>
            <a:endParaRPr lang="en-US" sz="2000" dirty="0" smtClean="0"/>
          </a:p>
          <a:p>
            <a:pPr marL="342900" indent="-342900">
              <a:buFontTx/>
              <a:buChar char="-"/>
            </a:pPr>
            <a:r>
              <a:rPr lang="en-US" sz="2000" b="1" dirty="0" smtClean="0"/>
              <a:t>Belgian Royal decree </a:t>
            </a:r>
            <a:r>
              <a:rPr lang="en-US" sz="2000" dirty="0" smtClean="0"/>
              <a:t>15.2.1999 : quality requirement for B center (</a:t>
            </a:r>
            <a:r>
              <a:rPr lang="en-US" sz="2000" dirty="0" err="1" smtClean="0"/>
              <a:t>Colla</a:t>
            </a:r>
            <a:r>
              <a:rPr lang="en-US" sz="2000" dirty="0" smtClean="0"/>
              <a:t> &amp; </a:t>
            </a:r>
            <a:r>
              <a:rPr lang="en-US" sz="2000" dirty="0" err="1" smtClean="0"/>
              <a:t>Galand</a:t>
            </a:r>
            <a:r>
              <a:rPr lang="en-US" sz="2000" dirty="0" smtClean="0"/>
              <a:t>)</a:t>
            </a:r>
            <a:r>
              <a:rPr lang="fr-BE" sz="2000" dirty="0">
                <a:sym typeface="Wingdings" panose="05000000000000000000" pitchFamily="2" charset="2"/>
              </a:rPr>
              <a:t>	</a:t>
            </a:r>
            <a:r>
              <a:rPr lang="fr-BE" sz="2000" dirty="0" smtClean="0">
                <a:sym typeface="Wingdings" panose="05000000000000000000" pitchFamily="2" charset="2"/>
              </a:rPr>
              <a:t>-  2 </a:t>
            </a:r>
            <a:r>
              <a:rPr lang="fr-BE" sz="2000" dirty="0" err="1" smtClean="0">
                <a:sym typeface="Wingdings" panose="05000000000000000000" pitchFamily="2" charset="2"/>
              </a:rPr>
              <a:t>physicians</a:t>
            </a:r>
            <a:r>
              <a:rPr lang="fr-BE" sz="2000" dirty="0" smtClean="0">
                <a:sym typeface="Wingdings" panose="05000000000000000000" pitchFamily="2" charset="2"/>
              </a:rPr>
              <a:t> or </a:t>
            </a:r>
            <a:r>
              <a:rPr lang="fr-BE" sz="2000" dirty="0" err="1" smtClean="0">
                <a:sym typeface="Wingdings" panose="05000000000000000000" pitchFamily="2" charset="2"/>
              </a:rPr>
              <a:t>academics</a:t>
            </a:r>
            <a:r>
              <a:rPr lang="fr-BE" sz="2000" dirty="0" smtClean="0">
                <a:sym typeface="Wingdings" panose="05000000000000000000" pitchFamily="2" charset="2"/>
              </a:rPr>
              <a:t> (</a:t>
            </a:r>
            <a:r>
              <a:rPr lang="fr-BE" sz="2000" dirty="0" err="1" smtClean="0">
                <a:sym typeface="Wingdings" panose="05000000000000000000" pitchFamily="2" charset="2"/>
              </a:rPr>
              <a:t>embryologist</a:t>
            </a:r>
            <a:r>
              <a:rPr lang="fr-BE" sz="2000" dirty="0">
                <a:sym typeface="Wingdings" panose="05000000000000000000" pitchFamily="2" charset="2"/>
              </a:rPr>
              <a:t>)</a:t>
            </a:r>
          </a:p>
          <a:p>
            <a:r>
              <a:rPr lang="fr-BE" sz="2000" dirty="0">
                <a:sym typeface="Wingdings" panose="05000000000000000000" pitchFamily="2" charset="2"/>
              </a:rPr>
              <a:t>	</a:t>
            </a:r>
            <a:r>
              <a:rPr lang="fr-BE" sz="2000" dirty="0" smtClean="0">
                <a:sym typeface="Wingdings" panose="05000000000000000000" pitchFamily="2" charset="2"/>
              </a:rPr>
              <a:t>- « </a:t>
            </a:r>
            <a:r>
              <a:rPr lang="en-US" sz="2000" dirty="0" smtClean="0">
                <a:solidFill>
                  <a:srgbClr val="FF0000"/>
                </a:solidFill>
              </a:rPr>
              <a:t>Sufficient number </a:t>
            </a:r>
            <a:r>
              <a:rPr lang="en-US" sz="2000" dirty="0"/>
              <a:t>to ensure the quality and continuity of </a:t>
            </a:r>
            <a:r>
              <a:rPr lang="en-US" sz="2000" dirty="0" smtClean="0"/>
              <a:t>care</a:t>
            </a:r>
            <a:r>
              <a:rPr lang="fr-BE" sz="2000" dirty="0">
                <a:sym typeface="Wingdings" panose="05000000000000000000" pitchFamily="2" charset="2"/>
              </a:rPr>
              <a:t> </a:t>
            </a:r>
            <a:r>
              <a:rPr lang="fr-BE" sz="2000" dirty="0" smtClean="0">
                <a:sym typeface="Wingdings" panose="05000000000000000000" pitchFamily="2" charset="2"/>
              </a:rPr>
              <a:t>»</a:t>
            </a:r>
          </a:p>
          <a:p>
            <a:endParaRPr lang="fr-BE" sz="2000" dirty="0" smtClean="0">
              <a:solidFill>
                <a:srgbClr val="E9425C"/>
              </a:solidFill>
              <a:sym typeface="Wingdings" panose="05000000000000000000" pitchFamily="2" charset="2"/>
            </a:endParaRPr>
          </a:p>
          <a:p>
            <a:pPr marL="342900" indent="-342900">
              <a:buFontTx/>
              <a:buChar char="-"/>
            </a:pPr>
            <a:r>
              <a:rPr lang="fr-BE" sz="2000" b="1" dirty="0" smtClean="0">
                <a:sym typeface="Wingdings" panose="05000000000000000000" pitchFamily="2" charset="2"/>
              </a:rPr>
              <a:t>International recommandations </a:t>
            </a:r>
            <a:r>
              <a:rPr lang="fr-BE" sz="2000" dirty="0" smtClean="0">
                <a:sym typeface="Wingdings" panose="05000000000000000000" pitchFamily="2" charset="2"/>
              </a:rPr>
              <a:t>for </a:t>
            </a:r>
            <a:r>
              <a:rPr lang="en-US" sz="2000" dirty="0" smtClean="0"/>
              <a:t>Human resources:</a:t>
            </a:r>
          </a:p>
          <a:p>
            <a:pPr marL="800100" lvl="1" indent="-342900">
              <a:buFontTx/>
              <a:buChar char="-"/>
            </a:pPr>
            <a:r>
              <a:rPr lang="en-US" sz="2000" dirty="0" smtClean="0"/>
              <a:t>ASRM guidelines </a:t>
            </a:r>
            <a:r>
              <a:rPr lang="en-US" sz="2000" dirty="0" err="1" smtClean="0"/>
              <a:t>june</a:t>
            </a:r>
            <a:r>
              <a:rPr lang="en-US" sz="2000" dirty="0" smtClean="0"/>
              <a:t> 2022</a:t>
            </a:r>
          </a:p>
          <a:p>
            <a:pPr marL="800100" lvl="1" indent="-342900">
              <a:buFontTx/>
              <a:buChar char="-"/>
            </a:pPr>
            <a:r>
              <a:rPr lang="fr-BE" sz="2000" dirty="0" smtClean="0"/>
              <a:t>Bradley et al. </a:t>
            </a:r>
            <a:r>
              <a:rPr lang="fr-BE" sz="2000" dirty="0" err="1" smtClean="0"/>
              <a:t>Fertil</a:t>
            </a:r>
            <a:r>
              <a:rPr lang="fr-BE" sz="2000" dirty="0" smtClean="0"/>
              <a:t> </a:t>
            </a:r>
            <a:r>
              <a:rPr lang="fr-BE" sz="2000" dirty="0" err="1" smtClean="0"/>
              <a:t>Steril</a:t>
            </a:r>
            <a:r>
              <a:rPr lang="fr-BE" sz="2000" dirty="0" smtClean="0"/>
              <a:t> 2010</a:t>
            </a:r>
            <a:endParaRPr lang="en-US" dirty="0"/>
          </a:p>
        </p:txBody>
      </p:sp>
      <p:pic>
        <p:nvPicPr>
          <p:cNvPr id="4" name="Image 3"/>
          <p:cNvPicPr>
            <a:picLocks noChangeAspect="1"/>
          </p:cNvPicPr>
          <p:nvPr/>
        </p:nvPicPr>
        <p:blipFill>
          <a:blip r:embed="rId3"/>
          <a:stretch>
            <a:fillRect/>
          </a:stretch>
        </p:blipFill>
        <p:spPr>
          <a:xfrm>
            <a:off x="7164288" y="234964"/>
            <a:ext cx="1460093" cy="1456349"/>
          </a:xfrm>
          <a:prstGeom prst="rect">
            <a:avLst/>
          </a:prstGeom>
        </p:spPr>
      </p:pic>
      <p:sp>
        <p:nvSpPr>
          <p:cNvPr id="5" name="ZoneTexte 4"/>
          <p:cNvSpPr txBox="1"/>
          <p:nvPr/>
        </p:nvSpPr>
        <p:spPr>
          <a:xfrm>
            <a:off x="5033337" y="2402780"/>
            <a:ext cx="3600400" cy="369332"/>
          </a:xfrm>
          <a:prstGeom prst="rect">
            <a:avLst/>
          </a:prstGeom>
          <a:noFill/>
          <a:ln>
            <a:solidFill>
              <a:srgbClr val="162A67"/>
            </a:solidFill>
          </a:ln>
        </p:spPr>
        <p:txBody>
          <a:bodyPr wrap="square" rtlCol="0">
            <a:spAutoFit/>
          </a:bodyPr>
          <a:lstStyle/>
          <a:p>
            <a:r>
              <a:rPr lang="en-US" dirty="0" smtClean="0"/>
              <a:t>« The cost for </a:t>
            </a:r>
            <a:r>
              <a:rPr lang="en-US" b="1" dirty="0" smtClean="0"/>
              <a:t>1000</a:t>
            </a:r>
            <a:r>
              <a:rPr lang="en-US" dirty="0" smtClean="0"/>
              <a:t> OPU » </a:t>
            </a:r>
            <a:endParaRPr lang="en-US" dirty="0"/>
          </a:p>
        </p:txBody>
      </p:sp>
    </p:spTree>
    <p:extLst>
      <p:ext uri="{BB962C8B-B14F-4D97-AF65-F5344CB8AC3E}">
        <p14:creationId xmlns:p14="http://schemas.microsoft.com/office/powerpoint/2010/main" val="29048290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347864" y="2940105"/>
            <a:ext cx="5796136" cy="3917895"/>
          </a:xfrm>
          <a:prstGeom prst="rect">
            <a:avLst/>
          </a:prstGeom>
        </p:spPr>
      </p:pic>
      <p:pic>
        <p:nvPicPr>
          <p:cNvPr id="2" name="Image 1"/>
          <p:cNvPicPr>
            <a:picLocks noChangeAspect="1"/>
          </p:cNvPicPr>
          <p:nvPr/>
        </p:nvPicPr>
        <p:blipFill>
          <a:blip r:embed="rId3"/>
          <a:stretch>
            <a:fillRect/>
          </a:stretch>
        </p:blipFill>
        <p:spPr>
          <a:xfrm>
            <a:off x="107503" y="188640"/>
            <a:ext cx="6565854" cy="2952328"/>
          </a:xfrm>
          <a:prstGeom prst="rect">
            <a:avLst/>
          </a:prstGeom>
        </p:spPr>
      </p:pic>
      <p:pic>
        <p:nvPicPr>
          <p:cNvPr id="3" name="Image 2"/>
          <p:cNvPicPr>
            <a:picLocks noChangeAspect="1"/>
          </p:cNvPicPr>
          <p:nvPr/>
        </p:nvPicPr>
        <p:blipFill>
          <a:blip r:embed="rId4"/>
          <a:stretch>
            <a:fillRect/>
          </a:stretch>
        </p:blipFill>
        <p:spPr>
          <a:xfrm>
            <a:off x="6203012" y="2519028"/>
            <a:ext cx="2763756" cy="549931"/>
          </a:xfrm>
          <a:prstGeom prst="rect">
            <a:avLst/>
          </a:prstGeom>
        </p:spPr>
      </p:pic>
      <p:sp>
        <p:nvSpPr>
          <p:cNvPr id="5" name="ZoneTexte 4"/>
          <p:cNvSpPr txBox="1"/>
          <p:nvPr/>
        </p:nvSpPr>
        <p:spPr>
          <a:xfrm>
            <a:off x="107503" y="3717032"/>
            <a:ext cx="3240361" cy="923330"/>
          </a:xfrm>
          <a:prstGeom prst="rect">
            <a:avLst/>
          </a:prstGeom>
          <a:noFill/>
        </p:spPr>
        <p:txBody>
          <a:bodyPr wrap="square" rtlCol="0">
            <a:spAutoFit/>
          </a:bodyPr>
          <a:lstStyle/>
          <a:p>
            <a:r>
              <a:rPr lang="fr-BE" dirty="0" smtClean="0"/>
              <a:t>1000 cycles</a:t>
            </a:r>
          </a:p>
          <a:p>
            <a:endParaRPr lang="fr-BE" dirty="0"/>
          </a:p>
          <a:p>
            <a:r>
              <a:rPr lang="fr-BE" dirty="0" smtClean="0"/>
              <a:t>= 5 + 2 </a:t>
            </a:r>
            <a:r>
              <a:rPr lang="fr-BE" dirty="0" smtClean="0">
                <a:sym typeface="Wingdings" panose="05000000000000000000" pitchFamily="2" charset="2"/>
              </a:rPr>
              <a:t> </a:t>
            </a:r>
            <a:r>
              <a:rPr lang="fr-BE" b="1" dirty="0" smtClean="0">
                <a:solidFill>
                  <a:srgbClr val="00B050"/>
                </a:solidFill>
                <a:sym typeface="Wingdings" panose="05000000000000000000" pitchFamily="2" charset="2"/>
              </a:rPr>
              <a:t>7 </a:t>
            </a:r>
            <a:r>
              <a:rPr lang="fr-BE" b="1" dirty="0" err="1" smtClean="0">
                <a:solidFill>
                  <a:srgbClr val="00B050"/>
                </a:solidFill>
                <a:sym typeface="Wingdings" panose="05000000000000000000" pitchFamily="2" charset="2"/>
              </a:rPr>
              <a:t>embryologists</a:t>
            </a:r>
            <a:endParaRPr lang="en-US" b="1" dirty="0">
              <a:solidFill>
                <a:srgbClr val="00B050"/>
              </a:solidFill>
            </a:endParaRPr>
          </a:p>
        </p:txBody>
      </p:sp>
    </p:spTree>
    <p:extLst>
      <p:ext uri="{BB962C8B-B14F-4D97-AF65-F5344CB8AC3E}">
        <p14:creationId xmlns:p14="http://schemas.microsoft.com/office/powerpoint/2010/main" val="11699702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34299" y="116632"/>
            <a:ext cx="7991475" cy="1914525"/>
          </a:xfrm>
          <a:prstGeom prst="rect">
            <a:avLst/>
          </a:prstGeom>
        </p:spPr>
      </p:pic>
      <p:pic>
        <p:nvPicPr>
          <p:cNvPr id="4" name="Image 3"/>
          <p:cNvPicPr>
            <a:picLocks noChangeAspect="1"/>
          </p:cNvPicPr>
          <p:nvPr/>
        </p:nvPicPr>
        <p:blipFill>
          <a:blip r:embed="rId4"/>
          <a:stretch>
            <a:fillRect/>
          </a:stretch>
        </p:blipFill>
        <p:spPr>
          <a:xfrm>
            <a:off x="395536" y="2348880"/>
            <a:ext cx="4458273" cy="4248472"/>
          </a:xfrm>
          <a:prstGeom prst="rect">
            <a:avLst/>
          </a:prstGeom>
        </p:spPr>
      </p:pic>
      <p:sp>
        <p:nvSpPr>
          <p:cNvPr id="5" name="Rectangle 4"/>
          <p:cNvSpPr/>
          <p:nvPr/>
        </p:nvSpPr>
        <p:spPr>
          <a:xfrm>
            <a:off x="572444" y="5589240"/>
            <a:ext cx="4104456"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p:cNvSpPr txBox="1"/>
          <p:nvPr/>
        </p:nvSpPr>
        <p:spPr>
          <a:xfrm>
            <a:off x="5004048" y="2420888"/>
            <a:ext cx="3888432" cy="2031325"/>
          </a:xfrm>
          <a:prstGeom prst="rect">
            <a:avLst/>
          </a:prstGeom>
          <a:noFill/>
        </p:spPr>
        <p:txBody>
          <a:bodyPr wrap="square" rtlCol="0">
            <a:spAutoFit/>
          </a:bodyPr>
          <a:lstStyle/>
          <a:p>
            <a:r>
              <a:rPr lang="fr-BE" b="1" dirty="0" smtClean="0"/>
              <a:t>93</a:t>
            </a:r>
            <a:r>
              <a:rPr lang="fr-BE" dirty="0" smtClean="0"/>
              <a:t> IVF/ </a:t>
            </a:r>
            <a:r>
              <a:rPr lang="fr-BE" dirty="0" err="1" smtClean="0"/>
              <a:t>embryologist</a:t>
            </a:r>
            <a:endParaRPr lang="fr-BE" dirty="0" smtClean="0"/>
          </a:p>
          <a:p>
            <a:endParaRPr lang="fr-BE" dirty="0"/>
          </a:p>
          <a:p>
            <a:endParaRPr lang="fr-BE" dirty="0" smtClean="0"/>
          </a:p>
          <a:p>
            <a:endParaRPr lang="fr-BE" dirty="0"/>
          </a:p>
          <a:p>
            <a:endParaRPr lang="fr-BE" dirty="0" smtClean="0"/>
          </a:p>
          <a:p>
            <a:endParaRPr lang="fr-BE" dirty="0" smtClean="0"/>
          </a:p>
          <a:p>
            <a:r>
              <a:rPr lang="fr-BE" dirty="0" smtClean="0">
                <a:solidFill>
                  <a:srgbClr val="00B050"/>
                </a:solidFill>
              </a:rPr>
              <a:t>     </a:t>
            </a:r>
            <a:r>
              <a:rPr lang="fr-BE" b="1" dirty="0" smtClean="0">
                <a:solidFill>
                  <a:srgbClr val="00B050"/>
                </a:solidFill>
              </a:rPr>
              <a:t> 11 </a:t>
            </a:r>
            <a:r>
              <a:rPr lang="fr-BE" dirty="0" err="1" smtClean="0">
                <a:solidFill>
                  <a:srgbClr val="00B050"/>
                </a:solidFill>
              </a:rPr>
              <a:t>Embryologists</a:t>
            </a:r>
            <a:endParaRPr lang="en-US" dirty="0">
              <a:solidFill>
                <a:srgbClr val="00B050"/>
              </a:solidFill>
            </a:endParaRPr>
          </a:p>
        </p:txBody>
      </p:sp>
      <p:sp>
        <p:nvSpPr>
          <p:cNvPr id="7" name="Flèche vers le bas 6"/>
          <p:cNvSpPr/>
          <p:nvPr/>
        </p:nvSpPr>
        <p:spPr>
          <a:xfrm>
            <a:off x="6012160" y="2932494"/>
            <a:ext cx="288032" cy="1008112"/>
          </a:xfrm>
          <a:prstGeom prst="downArrow">
            <a:avLst/>
          </a:prstGeom>
          <a:solidFill>
            <a:srgbClr val="E9425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99716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46078" y="0"/>
            <a:ext cx="6048672" cy="584775"/>
          </a:xfrm>
          <a:prstGeom prst="rect">
            <a:avLst/>
          </a:prstGeom>
          <a:noFill/>
        </p:spPr>
        <p:txBody>
          <a:bodyPr wrap="square" rtlCol="0">
            <a:spAutoFit/>
          </a:bodyPr>
          <a:lstStyle/>
          <a:p>
            <a:r>
              <a:rPr lang="en-US" sz="3200" i="1" dirty="0" smtClean="0">
                <a:solidFill>
                  <a:schemeClr val="accent1">
                    <a:lumMod val="50000"/>
                  </a:schemeClr>
                </a:solidFill>
              </a:rPr>
              <a:t>Affordable for the hospital?</a:t>
            </a:r>
            <a:endParaRPr lang="en-US" sz="3200" i="1" dirty="0">
              <a:solidFill>
                <a:schemeClr val="accent1">
                  <a:lumMod val="50000"/>
                </a:schemeClr>
              </a:solidFill>
            </a:endParaRPr>
          </a:p>
        </p:txBody>
      </p:sp>
      <p:pic>
        <p:nvPicPr>
          <p:cNvPr id="3" name="Image 2"/>
          <p:cNvPicPr>
            <a:picLocks noChangeAspect="1"/>
          </p:cNvPicPr>
          <p:nvPr/>
        </p:nvPicPr>
        <p:blipFill>
          <a:blip r:embed="rId3"/>
          <a:stretch>
            <a:fillRect/>
          </a:stretch>
        </p:blipFill>
        <p:spPr>
          <a:xfrm>
            <a:off x="7524328" y="188640"/>
            <a:ext cx="1299476" cy="1296144"/>
          </a:xfrm>
          <a:prstGeom prst="rect">
            <a:avLst/>
          </a:prstGeom>
        </p:spPr>
      </p:pic>
      <p:sp>
        <p:nvSpPr>
          <p:cNvPr id="5" name="ZoneTexte 4"/>
          <p:cNvSpPr txBox="1"/>
          <p:nvPr/>
        </p:nvSpPr>
        <p:spPr>
          <a:xfrm>
            <a:off x="0" y="584775"/>
            <a:ext cx="9024746" cy="6894195"/>
          </a:xfrm>
          <a:prstGeom prst="rect">
            <a:avLst/>
          </a:prstGeom>
          <a:noFill/>
        </p:spPr>
        <p:txBody>
          <a:bodyPr wrap="square" rtlCol="0">
            <a:spAutoFit/>
          </a:bodyPr>
          <a:lstStyle/>
          <a:p>
            <a:pPr marL="285750" indent="-285750">
              <a:buFont typeface="Wingdings" panose="05000000000000000000" pitchFamily="2" charset="2"/>
              <a:buChar char="à"/>
            </a:pPr>
            <a:r>
              <a:rPr lang="en-US" sz="2800" i="1" u="sng" dirty="0" smtClean="0">
                <a:sym typeface="Wingdings" panose="05000000000000000000" pitchFamily="2" charset="2"/>
              </a:rPr>
              <a:t>Human resources</a:t>
            </a:r>
            <a:r>
              <a:rPr lang="en-US" sz="2800" dirty="0" smtClean="0">
                <a:sym typeface="Wingdings" panose="05000000000000000000" pitchFamily="2" charset="2"/>
              </a:rPr>
              <a:t>: </a:t>
            </a:r>
            <a:r>
              <a:rPr lang="en-US" sz="2000" dirty="0"/>
              <a:t>2022 (index 16 </a:t>
            </a:r>
            <a:r>
              <a:rPr lang="en-US" sz="2000" dirty="0" smtClean="0"/>
              <a:t>%)</a:t>
            </a:r>
            <a:endParaRPr lang="en-US" sz="2000" dirty="0" smtClean="0">
              <a:sym typeface="Wingdings" panose="05000000000000000000" pitchFamily="2" charset="2"/>
            </a:endParaRPr>
          </a:p>
          <a:p>
            <a:pPr marL="285750" indent="-285750">
              <a:buFont typeface="Wingdings" panose="05000000000000000000" pitchFamily="2" charset="2"/>
              <a:buChar char="à"/>
            </a:pPr>
            <a:endParaRPr lang="en-US" sz="2800" dirty="0" smtClean="0">
              <a:sym typeface="Wingdings" panose="05000000000000000000" pitchFamily="2" charset="2"/>
            </a:endParaRPr>
          </a:p>
          <a:p>
            <a:r>
              <a:rPr lang="en-US" sz="2000" dirty="0" smtClean="0">
                <a:sym typeface="Wingdings" panose="05000000000000000000" pitchFamily="2" charset="2"/>
              </a:rPr>
              <a:t>7 to 11 embryologist only for IVF </a:t>
            </a:r>
            <a:r>
              <a:rPr lang="en-US" sz="2000" b="1" dirty="0" smtClean="0">
                <a:solidFill>
                  <a:srgbClr val="00B050"/>
                </a:solidFill>
                <a:sym typeface="Wingdings" panose="05000000000000000000" pitchFamily="2" charset="2"/>
              </a:rPr>
              <a:t> </a:t>
            </a:r>
            <a:r>
              <a:rPr lang="en-US" sz="2000" b="1" dirty="0" smtClean="0">
                <a:solidFill>
                  <a:srgbClr val="FF0000"/>
                </a:solidFill>
                <a:sym typeface="Wingdings" panose="05000000000000000000" pitchFamily="2" charset="2"/>
              </a:rPr>
              <a:t>9</a:t>
            </a:r>
            <a:r>
              <a:rPr lang="en-US" sz="2000" b="1" dirty="0" smtClean="0">
                <a:solidFill>
                  <a:srgbClr val="00B050"/>
                </a:solidFill>
                <a:sym typeface="Wingdings" panose="05000000000000000000" pitchFamily="2" charset="2"/>
              </a:rPr>
              <a:t> </a:t>
            </a:r>
          </a:p>
          <a:p>
            <a:endParaRPr lang="en-US" sz="2000" b="1" dirty="0" smtClean="0">
              <a:solidFill>
                <a:srgbClr val="00B050"/>
              </a:solidFill>
              <a:sym typeface="Wingdings" panose="05000000000000000000" pitchFamily="2" charset="2"/>
            </a:endParaRPr>
          </a:p>
          <a:p>
            <a:r>
              <a:rPr lang="en-US" sz="2000" b="1" dirty="0" smtClean="0">
                <a:sym typeface="Wingdings" panose="05000000000000000000" pitchFamily="2" charset="2"/>
              </a:rPr>
              <a:t></a:t>
            </a:r>
            <a:r>
              <a:rPr lang="en-US" sz="2000" b="1" dirty="0" smtClean="0">
                <a:solidFill>
                  <a:srgbClr val="00B050"/>
                </a:solidFill>
                <a:sym typeface="Wingdings" panose="05000000000000000000" pitchFamily="2" charset="2"/>
              </a:rPr>
              <a:t> </a:t>
            </a:r>
            <a:r>
              <a:rPr lang="en-US" sz="2000" dirty="0" smtClean="0">
                <a:sym typeface="Wingdings" panose="05000000000000000000" pitchFamily="2" charset="2"/>
              </a:rPr>
              <a:t>Including IUI, </a:t>
            </a:r>
            <a:r>
              <a:rPr lang="en-US" sz="2000" dirty="0" err="1" smtClean="0">
                <a:sym typeface="Wingdings" panose="05000000000000000000" pitchFamily="2" charset="2"/>
              </a:rPr>
              <a:t>vitrification</a:t>
            </a:r>
            <a:r>
              <a:rPr lang="en-US" sz="2000" dirty="0" smtClean="0">
                <a:sym typeface="Wingdings" panose="05000000000000000000" pitchFamily="2" charset="2"/>
              </a:rPr>
              <a:t>/freezing process of gametes, quality control</a:t>
            </a:r>
          </a:p>
          <a:p>
            <a:endParaRPr lang="en-US" sz="2000" dirty="0" smtClean="0">
              <a:sym typeface="Wingdings" panose="05000000000000000000" pitchFamily="2" charset="2"/>
            </a:endParaRPr>
          </a:p>
          <a:p>
            <a:r>
              <a:rPr lang="en-US" sz="2000" dirty="0" smtClean="0"/>
              <a:t>Full-time for an academic biologist </a:t>
            </a:r>
            <a:r>
              <a:rPr lang="en-US" sz="2000" dirty="0" smtClean="0">
                <a:sym typeface="Wingdings" panose="05000000000000000000" pitchFamily="2" charset="2"/>
              </a:rPr>
              <a:t>= </a:t>
            </a:r>
            <a:r>
              <a:rPr lang="en-US" sz="2000" dirty="0" smtClean="0"/>
              <a:t>136.516</a:t>
            </a:r>
            <a:r>
              <a:rPr lang="en-US" sz="2000" dirty="0" smtClean="0">
                <a:sym typeface="Wingdings" panose="05000000000000000000" pitchFamily="2" charset="2"/>
              </a:rPr>
              <a:t> €/year   Belgian law (2) : </a:t>
            </a:r>
          </a:p>
          <a:p>
            <a:r>
              <a:rPr lang="en-US" sz="2000" b="1" dirty="0" smtClean="0">
                <a:solidFill>
                  <a:srgbClr val="00B050"/>
                </a:solidFill>
                <a:sym typeface="Wingdings" panose="05000000000000000000" pitchFamily="2" charset="2"/>
              </a:rPr>
              <a:t>= 273,032 €/year </a:t>
            </a:r>
          </a:p>
          <a:p>
            <a:endParaRPr lang="en-US" sz="2000" dirty="0" smtClean="0">
              <a:sym typeface="Wingdings" panose="05000000000000000000" pitchFamily="2" charset="2"/>
            </a:endParaRPr>
          </a:p>
          <a:p>
            <a:r>
              <a:rPr lang="en-US" sz="2000" dirty="0" smtClean="0"/>
              <a:t>Full-time for a technologist </a:t>
            </a:r>
            <a:r>
              <a:rPr lang="en-US" sz="2000" dirty="0" smtClean="0">
                <a:sym typeface="Wingdings" panose="05000000000000000000" pitchFamily="2" charset="2"/>
              </a:rPr>
              <a:t>: </a:t>
            </a:r>
            <a:r>
              <a:rPr lang="en-US" sz="2000" dirty="0" smtClean="0"/>
              <a:t>99.557</a:t>
            </a:r>
            <a:r>
              <a:rPr lang="en-US" sz="2000" dirty="0" smtClean="0">
                <a:sym typeface="Wingdings" panose="05000000000000000000" pitchFamily="2" charset="2"/>
              </a:rPr>
              <a:t> €/year (7)</a:t>
            </a:r>
          </a:p>
          <a:p>
            <a:endParaRPr lang="en-US" sz="2000" dirty="0" smtClean="0">
              <a:sym typeface="Wingdings" panose="05000000000000000000" pitchFamily="2" charset="2"/>
            </a:endParaRPr>
          </a:p>
          <a:p>
            <a:r>
              <a:rPr lang="en-US" sz="2000" b="1" dirty="0" smtClean="0">
                <a:sym typeface="Wingdings" panose="05000000000000000000" pitchFamily="2" charset="2"/>
              </a:rPr>
              <a:t>=  </a:t>
            </a:r>
            <a:r>
              <a:rPr lang="en-US" sz="2000" b="1" dirty="0" smtClean="0">
                <a:solidFill>
                  <a:srgbClr val="00B050"/>
                </a:solidFill>
                <a:sym typeface="Wingdings" panose="05000000000000000000" pitchFamily="2" charset="2"/>
              </a:rPr>
              <a:t>696,899 €/year</a:t>
            </a:r>
          </a:p>
          <a:p>
            <a:endParaRPr lang="en-US" sz="2000" b="1" dirty="0" smtClean="0">
              <a:solidFill>
                <a:srgbClr val="00B050"/>
              </a:solidFill>
              <a:sym typeface="Wingdings" panose="05000000000000000000" pitchFamily="2" charset="2"/>
            </a:endParaRPr>
          </a:p>
          <a:p>
            <a:r>
              <a:rPr lang="en-US" sz="2000" dirty="0" smtClean="0"/>
              <a:t>Part-time secretary 2022 (index 16 %)(data manager): </a:t>
            </a:r>
            <a:endParaRPr lang="en-US" sz="2000" b="1" dirty="0" smtClean="0">
              <a:solidFill>
                <a:srgbClr val="00B050"/>
              </a:solidFill>
              <a:sym typeface="Wingdings" panose="05000000000000000000" pitchFamily="2" charset="2"/>
            </a:endParaRPr>
          </a:p>
          <a:p>
            <a:r>
              <a:rPr lang="en-US" dirty="0" smtClean="0">
                <a:sym typeface="Wingdings" panose="05000000000000000000" pitchFamily="2" charset="2"/>
              </a:rPr>
              <a:t>= </a:t>
            </a:r>
            <a:r>
              <a:rPr lang="en-US" b="1" dirty="0" smtClean="0">
                <a:solidFill>
                  <a:srgbClr val="00B050"/>
                </a:solidFill>
                <a:sym typeface="Wingdings" panose="05000000000000000000" pitchFamily="2" charset="2"/>
              </a:rPr>
              <a:t>39,390</a:t>
            </a:r>
            <a:r>
              <a:rPr lang="en-US" dirty="0" smtClean="0">
                <a:sym typeface="Wingdings" panose="05000000000000000000" pitchFamily="2" charset="2"/>
              </a:rPr>
              <a:t> </a:t>
            </a:r>
            <a:r>
              <a:rPr lang="en-US" sz="2000" b="1" dirty="0" smtClean="0">
                <a:solidFill>
                  <a:srgbClr val="00B050"/>
                </a:solidFill>
                <a:sym typeface="Wingdings" panose="05000000000000000000" pitchFamily="2" charset="2"/>
              </a:rPr>
              <a:t>€/year</a:t>
            </a:r>
          </a:p>
          <a:p>
            <a:endParaRPr lang="en-US" dirty="0" smtClean="0">
              <a:sym typeface="Wingdings" panose="05000000000000000000" pitchFamily="2" charset="2"/>
            </a:endParaRPr>
          </a:p>
          <a:p>
            <a:r>
              <a:rPr lang="en-US" dirty="0" smtClean="0">
                <a:sym typeface="Wingdings" panose="05000000000000000000" pitchFamily="2" charset="2"/>
              </a:rPr>
              <a:t> </a:t>
            </a:r>
            <a:r>
              <a:rPr lang="en-US" dirty="0"/>
              <a:t>gross salary and social security </a:t>
            </a:r>
            <a:r>
              <a:rPr lang="en-US" dirty="0" smtClean="0"/>
              <a:t>charges</a:t>
            </a:r>
          </a:p>
          <a:p>
            <a:endParaRPr lang="en-US" dirty="0">
              <a:sym typeface="Wingdings" panose="05000000000000000000" pitchFamily="2" charset="2"/>
            </a:endParaRPr>
          </a:p>
          <a:p>
            <a:r>
              <a:rPr lang="en-US" dirty="0" smtClean="0">
                <a:sym typeface="Wingdings" panose="05000000000000000000" pitchFamily="2" charset="2"/>
              </a:rPr>
              <a:t>(Physicians not included  as fees for consultations, OPU, </a:t>
            </a:r>
          </a:p>
          <a:p>
            <a:r>
              <a:rPr lang="en-US" dirty="0" smtClean="0">
                <a:sym typeface="Wingdings" panose="05000000000000000000" pitchFamily="2" charset="2"/>
              </a:rPr>
              <a:t>ET and IUI procedures </a:t>
            </a:r>
            <a:r>
              <a:rPr lang="en-US" b="1" dirty="0" smtClean="0">
                <a:solidFill>
                  <a:srgbClr val="00B050"/>
                </a:solidFill>
                <a:sym typeface="Wingdings" panose="05000000000000000000" pitchFamily="2" charset="2"/>
              </a:rPr>
              <a:t>= incomes)</a:t>
            </a:r>
          </a:p>
          <a:p>
            <a:endParaRPr lang="en-US" dirty="0" smtClean="0">
              <a:sym typeface="Wingdings" panose="05000000000000000000" pitchFamily="2" charset="2"/>
            </a:endParaRPr>
          </a:p>
          <a:p>
            <a:r>
              <a:rPr lang="fr-BE" dirty="0" smtClean="0">
                <a:sym typeface="Wingdings" panose="05000000000000000000" pitchFamily="2" charset="2"/>
              </a:rPr>
              <a:t> </a:t>
            </a:r>
            <a:endParaRPr lang="en-US" dirty="0"/>
          </a:p>
        </p:txBody>
      </p:sp>
      <p:sp>
        <p:nvSpPr>
          <p:cNvPr id="6" name="Accolade fermante 5"/>
          <p:cNvSpPr/>
          <p:nvPr/>
        </p:nvSpPr>
        <p:spPr>
          <a:xfrm>
            <a:off x="7524328" y="2564904"/>
            <a:ext cx="360040" cy="2767792"/>
          </a:xfrm>
          <a:prstGeom prst="rightBrace">
            <a:avLst>
              <a:gd name="adj1" fmla="val 72152"/>
              <a:gd name="adj2" fmla="val 50000"/>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ZoneTexte 6"/>
          <p:cNvSpPr txBox="1"/>
          <p:nvPr/>
        </p:nvSpPr>
        <p:spPr>
          <a:xfrm>
            <a:off x="7884368" y="3764134"/>
            <a:ext cx="1331640" cy="369332"/>
          </a:xfrm>
          <a:prstGeom prst="rect">
            <a:avLst/>
          </a:prstGeom>
          <a:noFill/>
        </p:spPr>
        <p:txBody>
          <a:bodyPr wrap="square" rtlCol="0">
            <a:spAutoFit/>
          </a:bodyPr>
          <a:lstStyle/>
          <a:p>
            <a:r>
              <a:rPr lang="fr-BE" b="1" dirty="0" smtClean="0">
                <a:solidFill>
                  <a:srgbClr val="FF0000"/>
                </a:solidFill>
              </a:rPr>
              <a:t>1,009,321 €</a:t>
            </a:r>
            <a:endParaRPr lang="en-US" b="1" dirty="0">
              <a:solidFill>
                <a:srgbClr val="FF0000"/>
              </a:solidFill>
            </a:endParaRPr>
          </a:p>
        </p:txBody>
      </p:sp>
    </p:spTree>
    <p:extLst>
      <p:ext uri="{BB962C8B-B14F-4D97-AF65-F5344CB8AC3E}">
        <p14:creationId xmlns:p14="http://schemas.microsoft.com/office/powerpoint/2010/main" val="425400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033069" y="-931"/>
            <a:ext cx="5256584" cy="584775"/>
          </a:xfrm>
          <a:prstGeom prst="rect">
            <a:avLst/>
          </a:prstGeom>
          <a:noFill/>
        </p:spPr>
        <p:txBody>
          <a:bodyPr wrap="square" rtlCol="0">
            <a:spAutoFit/>
          </a:bodyPr>
          <a:lstStyle/>
          <a:p>
            <a:r>
              <a:rPr lang="en-US" sz="3200" i="1" dirty="0" smtClean="0">
                <a:solidFill>
                  <a:schemeClr val="accent1">
                    <a:lumMod val="50000"/>
                  </a:schemeClr>
                </a:solidFill>
              </a:rPr>
              <a:t>Affordable for the hospital?</a:t>
            </a:r>
            <a:endParaRPr lang="en-US" sz="3200" i="1" dirty="0">
              <a:solidFill>
                <a:schemeClr val="accent1">
                  <a:lumMod val="50000"/>
                </a:schemeClr>
              </a:solidFill>
            </a:endParaRPr>
          </a:p>
        </p:txBody>
      </p:sp>
      <p:pic>
        <p:nvPicPr>
          <p:cNvPr id="3" name="Image 2"/>
          <p:cNvPicPr>
            <a:picLocks noChangeAspect="1"/>
          </p:cNvPicPr>
          <p:nvPr/>
        </p:nvPicPr>
        <p:blipFill>
          <a:blip r:embed="rId3"/>
          <a:stretch>
            <a:fillRect/>
          </a:stretch>
        </p:blipFill>
        <p:spPr>
          <a:xfrm>
            <a:off x="7524328" y="188640"/>
            <a:ext cx="1299476" cy="1296144"/>
          </a:xfrm>
          <a:prstGeom prst="rect">
            <a:avLst/>
          </a:prstGeom>
        </p:spPr>
      </p:pic>
      <p:sp>
        <p:nvSpPr>
          <p:cNvPr id="4" name="ZoneTexte 3"/>
          <p:cNvSpPr txBox="1"/>
          <p:nvPr/>
        </p:nvSpPr>
        <p:spPr>
          <a:xfrm>
            <a:off x="0" y="583844"/>
            <a:ext cx="9036496" cy="6186309"/>
          </a:xfrm>
          <a:prstGeom prst="rect">
            <a:avLst/>
          </a:prstGeom>
          <a:noFill/>
        </p:spPr>
        <p:txBody>
          <a:bodyPr wrap="square" rtlCol="0">
            <a:spAutoFit/>
          </a:bodyPr>
          <a:lstStyle/>
          <a:p>
            <a:pPr marL="342900" indent="-342900">
              <a:buFont typeface="Wingdings" panose="05000000000000000000" pitchFamily="2" charset="2"/>
              <a:buChar char="à"/>
            </a:pPr>
            <a:r>
              <a:rPr lang="en-US" sz="2000" u="sng" dirty="0" smtClean="0">
                <a:sym typeface="Wingdings" panose="05000000000000000000" pitchFamily="2" charset="2"/>
              </a:rPr>
              <a:t>Minor equipment and culture media </a:t>
            </a:r>
            <a:r>
              <a:rPr lang="en-US" sz="2000" b="1" u="sng" dirty="0" smtClean="0">
                <a:sym typeface="Wingdings" panose="05000000000000000000" pitchFamily="2" charset="2"/>
              </a:rPr>
              <a:t>for IVF</a:t>
            </a:r>
            <a:r>
              <a:rPr lang="en-US" sz="2000" dirty="0" smtClean="0">
                <a:sym typeface="Wingdings" panose="05000000000000000000" pitchFamily="2" charset="2"/>
              </a:rPr>
              <a:t>: </a:t>
            </a:r>
          </a:p>
          <a:p>
            <a:endParaRPr lang="en-US" sz="2000" dirty="0" smtClean="0">
              <a:solidFill>
                <a:srgbClr val="FF0000"/>
              </a:solidFill>
              <a:sym typeface="Wingdings" panose="05000000000000000000" pitchFamily="2" charset="2"/>
            </a:endParaRPr>
          </a:p>
          <a:p>
            <a:r>
              <a:rPr lang="en-US" dirty="0" smtClean="0">
                <a:sym typeface="Wingdings" panose="05000000000000000000" pitchFamily="2" charset="2"/>
              </a:rPr>
              <a:t>One cycle/one couple or patient with 8-10 oocytes</a:t>
            </a:r>
          </a:p>
          <a:p>
            <a:endParaRPr lang="en-US" dirty="0" smtClean="0">
              <a:sym typeface="Wingdings" panose="05000000000000000000" pitchFamily="2" charset="2"/>
            </a:endParaRPr>
          </a:p>
          <a:p>
            <a:r>
              <a:rPr lang="en-US" sz="2000" u="sng" dirty="0" smtClean="0">
                <a:sym typeface="Wingdings" panose="05000000000000000000" pitchFamily="2" charset="2"/>
              </a:rPr>
              <a:t>Sperm capacitation: </a:t>
            </a:r>
          </a:p>
          <a:p>
            <a:pPr marL="342900" indent="-342900">
              <a:buFontTx/>
              <a:buChar char="-"/>
            </a:pPr>
            <a:r>
              <a:rPr lang="en-US" sz="2000" dirty="0" smtClean="0">
                <a:sym typeface="Wingdings" panose="05000000000000000000" pitchFamily="2" charset="2"/>
              </a:rPr>
              <a:t>Disposable = tubes, sperm pot, syringe, catheter, pipettes: 3 €</a:t>
            </a:r>
          </a:p>
          <a:p>
            <a:pPr marL="342900" indent="-342900">
              <a:buFontTx/>
              <a:buChar char="-"/>
            </a:pPr>
            <a:r>
              <a:rPr lang="en-US" sz="2000" dirty="0" smtClean="0">
                <a:sym typeface="Wingdings" panose="05000000000000000000" pitchFamily="2" charset="2"/>
              </a:rPr>
              <a:t>Media: 12 €</a:t>
            </a:r>
          </a:p>
          <a:p>
            <a:r>
              <a:rPr lang="en-US" sz="2000" b="1" dirty="0" smtClean="0">
                <a:solidFill>
                  <a:srgbClr val="00B050"/>
                </a:solidFill>
                <a:sym typeface="Wingdings" panose="05000000000000000000" pitchFamily="2" charset="2"/>
              </a:rPr>
              <a:t>= 15 €</a:t>
            </a:r>
          </a:p>
          <a:p>
            <a:endParaRPr lang="en-US" sz="2000" b="1" dirty="0" smtClean="0">
              <a:solidFill>
                <a:srgbClr val="00B050"/>
              </a:solidFill>
              <a:sym typeface="Wingdings" panose="05000000000000000000" pitchFamily="2" charset="2"/>
            </a:endParaRPr>
          </a:p>
          <a:p>
            <a:r>
              <a:rPr lang="en-US" sz="2000" u="sng" dirty="0" smtClean="0">
                <a:sym typeface="Wingdings" panose="05000000000000000000" pitchFamily="2" charset="2"/>
              </a:rPr>
              <a:t>Oocytes retrieval - embryo culture and transfer: </a:t>
            </a:r>
            <a:r>
              <a:rPr lang="en-US" sz="2000" dirty="0" smtClean="0">
                <a:sym typeface="Wingdings" panose="05000000000000000000" pitchFamily="2" charset="2"/>
              </a:rPr>
              <a:t>(10 oocytes)</a:t>
            </a:r>
          </a:p>
          <a:p>
            <a:pPr marL="342900" indent="-342900">
              <a:buFontTx/>
              <a:buChar char="-"/>
            </a:pPr>
            <a:r>
              <a:rPr lang="en-US" sz="2000" dirty="0" smtClean="0">
                <a:sym typeface="Wingdings" panose="05000000000000000000" pitchFamily="2" charset="2"/>
              </a:rPr>
              <a:t>Disposable =  more small disposables + specific: strippers, wells-boxes: 21 €</a:t>
            </a:r>
          </a:p>
          <a:p>
            <a:pPr marL="342900" indent="-342900">
              <a:buFontTx/>
              <a:buChar char="-"/>
            </a:pPr>
            <a:r>
              <a:rPr lang="en-US" sz="2000" dirty="0" smtClean="0">
                <a:sym typeface="Wingdings" panose="05000000000000000000" pitchFamily="2" charset="2"/>
              </a:rPr>
              <a:t>Media: 59 €</a:t>
            </a:r>
          </a:p>
          <a:p>
            <a:pPr marL="342900" indent="-342900">
              <a:buFontTx/>
              <a:buChar char="-"/>
            </a:pPr>
            <a:r>
              <a:rPr lang="en-US" sz="2000" dirty="0" smtClean="0">
                <a:sym typeface="Wingdings" panose="05000000000000000000" pitchFamily="2" charset="2"/>
              </a:rPr>
              <a:t>FET= 37 (disposable) + 5 (media): 42 €</a:t>
            </a:r>
          </a:p>
          <a:p>
            <a:r>
              <a:rPr lang="en-US" sz="2000" b="1" dirty="0" smtClean="0">
                <a:sym typeface="Wingdings" panose="05000000000000000000" pitchFamily="2" charset="2"/>
              </a:rPr>
              <a:t>+ ICSI</a:t>
            </a:r>
          </a:p>
          <a:p>
            <a:pPr marL="342900" indent="-342900">
              <a:buFontTx/>
              <a:buChar char="-"/>
            </a:pPr>
            <a:r>
              <a:rPr lang="en-US" sz="2000" dirty="0" smtClean="0">
                <a:sym typeface="Wingdings" panose="05000000000000000000" pitchFamily="2" charset="2"/>
              </a:rPr>
              <a:t>Specific disposable =  =  21 €  78 €                                + Witness system: </a:t>
            </a:r>
            <a:r>
              <a:rPr lang="en-US" sz="2000" b="1" dirty="0" smtClean="0">
                <a:solidFill>
                  <a:srgbClr val="00B050"/>
                </a:solidFill>
                <a:sym typeface="Wingdings" panose="05000000000000000000" pitchFamily="2" charset="2"/>
              </a:rPr>
              <a:t>50 €</a:t>
            </a:r>
            <a:endParaRPr lang="en-US" sz="2000" dirty="0" smtClean="0">
              <a:sym typeface="Wingdings" panose="05000000000000000000" pitchFamily="2" charset="2"/>
            </a:endParaRPr>
          </a:p>
          <a:p>
            <a:pPr marL="342900" indent="-342900">
              <a:buFontTx/>
              <a:buChar char="-"/>
            </a:pPr>
            <a:r>
              <a:rPr lang="en-US" sz="2000" dirty="0" smtClean="0">
                <a:sym typeface="Wingdings" panose="05000000000000000000" pitchFamily="2" charset="2"/>
              </a:rPr>
              <a:t>Media: 59 €  47 € </a:t>
            </a:r>
          </a:p>
          <a:p>
            <a:endParaRPr lang="en-US" sz="2000" b="1" u="sng" dirty="0" smtClean="0">
              <a:sym typeface="Wingdings" panose="05000000000000000000" pitchFamily="2" charset="2"/>
            </a:endParaRPr>
          </a:p>
          <a:p>
            <a:r>
              <a:rPr lang="en-US" sz="2000" b="1" u="sng" dirty="0" smtClean="0">
                <a:sym typeface="Wingdings" panose="05000000000000000000" pitchFamily="2" charset="2"/>
              </a:rPr>
              <a:t>Total: </a:t>
            </a:r>
            <a:endParaRPr lang="en-US" sz="2000" dirty="0" smtClean="0">
              <a:sym typeface="Wingdings" panose="05000000000000000000" pitchFamily="2" charset="2"/>
            </a:endParaRPr>
          </a:p>
          <a:p>
            <a:pPr marL="342900" indent="-342900">
              <a:buFont typeface="Wingdings" panose="05000000000000000000" pitchFamily="2" charset="2"/>
              <a:buChar char="à"/>
            </a:pPr>
            <a:r>
              <a:rPr lang="en-US" sz="2000" b="1" dirty="0" smtClean="0">
                <a:solidFill>
                  <a:srgbClr val="00B050"/>
                </a:solidFill>
                <a:sym typeface="Wingdings" panose="05000000000000000000" pitchFamily="2" charset="2"/>
              </a:rPr>
              <a:t>145€/190€  </a:t>
            </a:r>
            <a:r>
              <a:rPr lang="en-US" sz="2000" dirty="0" smtClean="0">
                <a:sym typeface="Wingdings" panose="05000000000000000000" pitchFamily="2" charset="2"/>
              </a:rPr>
              <a:t>without ET,  - </a:t>
            </a:r>
            <a:r>
              <a:rPr lang="en-US" sz="2000" b="1" dirty="0" smtClean="0">
                <a:solidFill>
                  <a:srgbClr val="00B050"/>
                </a:solidFill>
                <a:sym typeface="Wingdings" panose="05000000000000000000" pitchFamily="2" charset="2"/>
              </a:rPr>
              <a:t>187€/232€ </a:t>
            </a:r>
            <a:r>
              <a:rPr lang="en-US" sz="2000" dirty="0" smtClean="0">
                <a:sym typeface="Wingdings" panose="05000000000000000000" pitchFamily="2" charset="2"/>
              </a:rPr>
              <a:t>with Fresh ET </a:t>
            </a:r>
          </a:p>
          <a:p>
            <a:endParaRPr lang="fr-BE" sz="2000" dirty="0">
              <a:sym typeface="Wingdings" panose="05000000000000000000" pitchFamily="2" charset="2"/>
            </a:endParaRPr>
          </a:p>
        </p:txBody>
      </p:sp>
      <p:pic>
        <p:nvPicPr>
          <p:cNvPr id="5" name="Image 4"/>
          <p:cNvPicPr>
            <a:picLocks noChangeAspect="1"/>
          </p:cNvPicPr>
          <p:nvPr/>
        </p:nvPicPr>
        <p:blipFill>
          <a:blip r:embed="rId4"/>
          <a:stretch>
            <a:fillRect/>
          </a:stretch>
        </p:blipFill>
        <p:spPr>
          <a:xfrm>
            <a:off x="7828267" y="2348880"/>
            <a:ext cx="1208229" cy="956403"/>
          </a:xfrm>
          <a:prstGeom prst="rect">
            <a:avLst/>
          </a:prstGeom>
        </p:spPr>
      </p:pic>
      <p:sp>
        <p:nvSpPr>
          <p:cNvPr id="6" name="Rectangle 5"/>
          <p:cNvSpPr/>
          <p:nvPr/>
        </p:nvSpPr>
        <p:spPr>
          <a:xfrm>
            <a:off x="0" y="5661248"/>
            <a:ext cx="6732240" cy="936104"/>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299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71600" y="6467"/>
            <a:ext cx="5256584" cy="584775"/>
          </a:xfrm>
          <a:prstGeom prst="rect">
            <a:avLst/>
          </a:prstGeom>
          <a:noFill/>
        </p:spPr>
        <p:txBody>
          <a:bodyPr wrap="square" rtlCol="0">
            <a:spAutoFit/>
          </a:bodyPr>
          <a:lstStyle/>
          <a:p>
            <a:r>
              <a:rPr lang="en-US" sz="3200" i="1" dirty="0" smtClean="0">
                <a:solidFill>
                  <a:schemeClr val="accent1">
                    <a:lumMod val="50000"/>
                  </a:schemeClr>
                </a:solidFill>
              </a:rPr>
              <a:t>Affordable for the hospital?</a:t>
            </a:r>
            <a:endParaRPr lang="en-US" sz="3200" i="1" dirty="0">
              <a:solidFill>
                <a:schemeClr val="accent1">
                  <a:lumMod val="50000"/>
                </a:schemeClr>
              </a:solidFill>
            </a:endParaRPr>
          </a:p>
        </p:txBody>
      </p:sp>
      <p:pic>
        <p:nvPicPr>
          <p:cNvPr id="3" name="Image 2"/>
          <p:cNvPicPr>
            <a:picLocks noChangeAspect="1"/>
          </p:cNvPicPr>
          <p:nvPr/>
        </p:nvPicPr>
        <p:blipFill>
          <a:blip r:embed="rId3"/>
          <a:stretch>
            <a:fillRect/>
          </a:stretch>
        </p:blipFill>
        <p:spPr>
          <a:xfrm>
            <a:off x="8060548" y="20377"/>
            <a:ext cx="1083452" cy="1080674"/>
          </a:xfrm>
          <a:prstGeom prst="rect">
            <a:avLst/>
          </a:prstGeom>
        </p:spPr>
      </p:pic>
      <p:sp>
        <p:nvSpPr>
          <p:cNvPr id="4" name="ZoneTexte 3"/>
          <p:cNvSpPr txBox="1"/>
          <p:nvPr/>
        </p:nvSpPr>
        <p:spPr>
          <a:xfrm>
            <a:off x="70310" y="692696"/>
            <a:ext cx="8712968" cy="6771084"/>
          </a:xfrm>
          <a:prstGeom prst="rect">
            <a:avLst/>
          </a:prstGeom>
          <a:noFill/>
        </p:spPr>
        <p:txBody>
          <a:bodyPr wrap="square" rtlCol="0">
            <a:spAutoFit/>
          </a:bodyPr>
          <a:lstStyle/>
          <a:p>
            <a:r>
              <a:rPr lang="en-US" sz="2000" u="sng" dirty="0">
                <a:sym typeface="Wingdings" panose="05000000000000000000" pitchFamily="2" charset="2"/>
              </a:rPr>
              <a:t>Minor equipment and culture media</a:t>
            </a:r>
            <a:r>
              <a:rPr lang="en-US" dirty="0" smtClean="0">
                <a:sym typeface="Wingdings" panose="05000000000000000000" pitchFamily="2" charset="2"/>
              </a:rPr>
              <a:t>: one cycle/one couple or patient</a:t>
            </a:r>
            <a:endParaRPr lang="en-US" dirty="0">
              <a:sym typeface="Wingdings" panose="05000000000000000000" pitchFamily="2" charset="2"/>
            </a:endParaRPr>
          </a:p>
          <a:p>
            <a:endParaRPr lang="fr-BE" i="1" dirty="0" smtClean="0">
              <a:sym typeface="Wingdings" panose="05000000000000000000" pitchFamily="2" charset="2"/>
            </a:endParaRPr>
          </a:p>
          <a:p>
            <a:r>
              <a:rPr lang="fr-BE" i="1" dirty="0" err="1" smtClean="0">
                <a:sym typeface="Wingdings" panose="05000000000000000000" pitchFamily="2" charset="2"/>
              </a:rPr>
              <a:t>Belrap</a:t>
            </a:r>
            <a:r>
              <a:rPr lang="fr-BE" i="1" dirty="0" smtClean="0">
                <a:sym typeface="Wingdings" panose="05000000000000000000" pitchFamily="2" charset="2"/>
              </a:rPr>
              <a:t> 2020: 8-10 oocytes</a:t>
            </a:r>
            <a:r>
              <a:rPr lang="fr-BE" i="1" dirty="0" smtClean="0">
                <a:solidFill>
                  <a:srgbClr val="FF0000"/>
                </a:solidFill>
                <a:sym typeface="Wingdings" panose="05000000000000000000" pitchFamily="2" charset="2"/>
              </a:rPr>
              <a:t></a:t>
            </a:r>
            <a:r>
              <a:rPr lang="fr-BE" i="1" dirty="0" smtClean="0">
                <a:sym typeface="Wingdings" panose="05000000000000000000" pitchFamily="2" charset="2"/>
              </a:rPr>
              <a:t> </a:t>
            </a:r>
            <a:endParaRPr lang="fr-BE" i="1" dirty="0">
              <a:sym typeface="Wingdings" panose="05000000000000000000" pitchFamily="2" charset="2"/>
            </a:endParaRPr>
          </a:p>
          <a:p>
            <a:endParaRPr lang="fr-BE" dirty="0">
              <a:sym typeface="Wingdings" panose="05000000000000000000" pitchFamily="2" charset="2"/>
            </a:endParaRPr>
          </a:p>
          <a:p>
            <a:r>
              <a:rPr lang="en-US" sz="2000" u="sng" dirty="0" smtClean="0">
                <a:sym typeface="Wingdings" panose="05000000000000000000" pitchFamily="2" charset="2"/>
              </a:rPr>
              <a:t>Embryo </a:t>
            </a:r>
            <a:r>
              <a:rPr lang="en-US" sz="2000" u="sng" dirty="0" err="1" smtClean="0">
                <a:sym typeface="Wingdings" panose="05000000000000000000" pitchFamily="2" charset="2"/>
              </a:rPr>
              <a:t>vitrification</a:t>
            </a:r>
            <a:r>
              <a:rPr lang="en-US" sz="2000" u="sng" dirty="0" smtClean="0">
                <a:sym typeface="Wingdings" panose="05000000000000000000" pitchFamily="2" charset="2"/>
              </a:rPr>
              <a:t>:</a:t>
            </a:r>
          </a:p>
          <a:p>
            <a:r>
              <a:rPr lang="en-US" sz="2000" dirty="0" smtClean="0">
                <a:sym typeface="Wingdings" panose="05000000000000000000" pitchFamily="2" charset="2"/>
              </a:rPr>
              <a:t>Cost for 1 embryo </a:t>
            </a:r>
          </a:p>
          <a:p>
            <a:pPr marL="342900" indent="-342900">
              <a:buFontTx/>
              <a:buChar char="-"/>
            </a:pPr>
            <a:r>
              <a:rPr lang="en-US" sz="2000" dirty="0" smtClean="0">
                <a:sym typeface="Wingdings" panose="05000000000000000000" pitchFamily="2" charset="2"/>
              </a:rPr>
              <a:t>Disposable: 24 €</a:t>
            </a:r>
          </a:p>
          <a:p>
            <a:pPr marL="342900" indent="-342900">
              <a:buFontTx/>
              <a:buChar char="-"/>
            </a:pPr>
            <a:r>
              <a:rPr lang="en-US" sz="2000" dirty="0" smtClean="0">
                <a:sym typeface="Wingdings" panose="05000000000000000000" pitchFamily="2" charset="2"/>
              </a:rPr>
              <a:t>Media: 26 €</a:t>
            </a:r>
          </a:p>
          <a:p>
            <a:r>
              <a:rPr lang="en-US" sz="2000" b="1" dirty="0" smtClean="0">
                <a:solidFill>
                  <a:srgbClr val="00B050"/>
                </a:solidFill>
                <a:sym typeface="Wingdings" panose="05000000000000000000" pitchFamily="2" charset="2"/>
              </a:rPr>
              <a:t>= 51 €  </a:t>
            </a:r>
            <a:r>
              <a:rPr lang="en-US" sz="2000" dirty="0" smtClean="0">
                <a:sym typeface="Wingdings" panose="05000000000000000000" pitchFamily="2" charset="2"/>
              </a:rPr>
              <a:t> 1 cycle (2 E to frozen)  </a:t>
            </a:r>
            <a:r>
              <a:rPr lang="en-US" sz="2000" b="1" dirty="0" smtClean="0">
                <a:solidFill>
                  <a:srgbClr val="00B050"/>
                </a:solidFill>
                <a:sym typeface="Wingdings" panose="05000000000000000000" pitchFamily="2" charset="2"/>
              </a:rPr>
              <a:t>= 102 €</a:t>
            </a:r>
          </a:p>
          <a:p>
            <a:endParaRPr lang="en-US" sz="2000" b="1" dirty="0" smtClean="0">
              <a:solidFill>
                <a:srgbClr val="00B050"/>
              </a:solidFill>
              <a:sym typeface="Wingdings" panose="05000000000000000000" pitchFamily="2" charset="2"/>
            </a:endParaRPr>
          </a:p>
          <a:p>
            <a:r>
              <a:rPr lang="en-US" sz="2000" u="sng" dirty="0" smtClean="0">
                <a:sym typeface="Wingdings" panose="05000000000000000000" pitchFamily="2" charset="2"/>
              </a:rPr>
              <a:t>Frozen embryo culture and transfer: </a:t>
            </a:r>
          </a:p>
          <a:p>
            <a:endParaRPr lang="en-US" sz="2000" u="sng" dirty="0" smtClean="0">
              <a:sym typeface="Wingdings" panose="05000000000000000000" pitchFamily="2" charset="2"/>
            </a:endParaRPr>
          </a:p>
          <a:p>
            <a:r>
              <a:rPr lang="en-US" sz="2000" dirty="0" smtClean="0">
                <a:sym typeface="Wingdings" panose="05000000000000000000" pitchFamily="2" charset="2"/>
              </a:rPr>
              <a:t>- Disposable: 38 € (including the catheter)</a:t>
            </a:r>
          </a:p>
          <a:p>
            <a:r>
              <a:rPr lang="en-US" sz="2000" dirty="0" smtClean="0">
                <a:sym typeface="Wingdings" panose="05000000000000000000" pitchFamily="2" charset="2"/>
              </a:rPr>
              <a:t>- Media: 31€</a:t>
            </a:r>
          </a:p>
          <a:p>
            <a:r>
              <a:rPr lang="en-US" sz="2000" b="1" dirty="0" smtClean="0">
                <a:solidFill>
                  <a:srgbClr val="00B050"/>
                </a:solidFill>
                <a:sym typeface="Wingdings" panose="05000000000000000000" pitchFamily="2" charset="2"/>
              </a:rPr>
              <a:t>= 69 € </a:t>
            </a:r>
          </a:p>
          <a:p>
            <a:r>
              <a:rPr lang="en-US" sz="2000" b="1" dirty="0" smtClean="0">
                <a:sym typeface="Wingdings" panose="05000000000000000000" pitchFamily="2" charset="2"/>
              </a:rPr>
              <a:t>+ </a:t>
            </a:r>
            <a:r>
              <a:rPr lang="en-US" sz="2000" dirty="0" smtClean="0">
                <a:sym typeface="Wingdings" panose="05000000000000000000" pitchFamily="2" charset="2"/>
              </a:rPr>
              <a:t>Witness </a:t>
            </a:r>
            <a:r>
              <a:rPr lang="en-US" sz="2000" dirty="0">
                <a:sym typeface="Wingdings" panose="05000000000000000000" pitchFamily="2" charset="2"/>
              </a:rPr>
              <a:t>system: </a:t>
            </a:r>
            <a:r>
              <a:rPr lang="en-US" sz="2000" b="1" dirty="0">
                <a:solidFill>
                  <a:srgbClr val="00B050"/>
                </a:solidFill>
                <a:sym typeface="Wingdings" panose="05000000000000000000" pitchFamily="2" charset="2"/>
              </a:rPr>
              <a:t>50 </a:t>
            </a:r>
            <a:r>
              <a:rPr lang="en-US" sz="2000" b="1" dirty="0" smtClean="0">
                <a:solidFill>
                  <a:srgbClr val="00B050"/>
                </a:solidFill>
                <a:sym typeface="Wingdings" panose="05000000000000000000" pitchFamily="2" charset="2"/>
              </a:rPr>
              <a:t>€</a:t>
            </a:r>
          </a:p>
          <a:p>
            <a:r>
              <a:rPr lang="fr-BE" sz="2000" b="1" dirty="0" smtClean="0">
                <a:solidFill>
                  <a:srgbClr val="00B050"/>
                </a:solidFill>
                <a:sym typeface="Wingdings" panose="05000000000000000000" pitchFamily="2" charset="2"/>
              </a:rPr>
              <a:t>Total: </a:t>
            </a:r>
            <a:r>
              <a:rPr lang="en-US" sz="2000" b="1" dirty="0">
                <a:solidFill>
                  <a:srgbClr val="00B050"/>
                </a:solidFill>
                <a:sym typeface="Wingdings" panose="05000000000000000000" pitchFamily="2" charset="2"/>
              </a:rPr>
              <a:t> SET: </a:t>
            </a:r>
            <a:r>
              <a:rPr lang="en-US" sz="2000" b="1" dirty="0" smtClean="0">
                <a:solidFill>
                  <a:srgbClr val="00B050"/>
                </a:solidFill>
                <a:sym typeface="Wingdings" panose="05000000000000000000" pitchFamily="2" charset="2"/>
              </a:rPr>
              <a:t>119 €</a:t>
            </a:r>
            <a:endParaRPr lang="en-US" sz="2000" dirty="0" smtClean="0">
              <a:sym typeface="Wingdings" panose="05000000000000000000" pitchFamily="2" charset="2"/>
            </a:endParaRPr>
          </a:p>
          <a:p>
            <a:endParaRPr lang="en-US" sz="2000" dirty="0" smtClean="0">
              <a:sym typeface="Wingdings" panose="05000000000000000000" pitchFamily="2" charset="2"/>
            </a:endParaRPr>
          </a:p>
          <a:p>
            <a:r>
              <a:rPr lang="en-US" sz="2000" b="1" dirty="0" smtClean="0">
                <a:solidFill>
                  <a:srgbClr val="00B050"/>
                </a:solidFill>
                <a:sym typeface="Wingdings" panose="05000000000000000000" pitchFamily="2" charset="2"/>
              </a:rPr>
              <a:t>=  340 € </a:t>
            </a:r>
            <a:r>
              <a:rPr lang="en-US" sz="2000" dirty="0" smtClean="0">
                <a:sym typeface="Wingdings" panose="05000000000000000000" pitchFamily="2" charset="2"/>
              </a:rPr>
              <a:t>for </a:t>
            </a:r>
            <a:r>
              <a:rPr lang="en-US" sz="2000" dirty="0" err="1" smtClean="0">
                <a:sym typeface="Wingdings" panose="05000000000000000000" pitchFamily="2" charset="2"/>
              </a:rPr>
              <a:t>vitrification</a:t>
            </a:r>
            <a:r>
              <a:rPr lang="en-US" sz="2000" dirty="0" smtClean="0">
                <a:sym typeface="Wingdings" panose="05000000000000000000" pitchFamily="2" charset="2"/>
              </a:rPr>
              <a:t> and 2 t</a:t>
            </a:r>
            <a:r>
              <a:rPr lang="en-US" sz="2000" dirty="0" smtClean="0"/>
              <a:t>hawed embryo</a:t>
            </a:r>
            <a:r>
              <a:rPr lang="en-US" sz="2000" dirty="0" smtClean="0">
                <a:sym typeface="Wingdings" panose="05000000000000000000" pitchFamily="2" charset="2"/>
              </a:rPr>
              <a:t> T for 1 OPU</a:t>
            </a:r>
          </a:p>
          <a:p>
            <a:endParaRPr lang="en-US" sz="2000" dirty="0" smtClean="0">
              <a:sym typeface="Wingdings" panose="05000000000000000000" pitchFamily="2" charset="2"/>
            </a:endParaRPr>
          </a:p>
          <a:p>
            <a:endParaRPr lang="fr-BE" sz="2000" dirty="0">
              <a:sym typeface="Wingdings" panose="05000000000000000000" pitchFamily="2" charset="2"/>
            </a:endParaRPr>
          </a:p>
          <a:p>
            <a:r>
              <a:rPr lang="fr-BE" sz="2000" dirty="0" smtClean="0">
                <a:sym typeface="Wingdings" panose="05000000000000000000" pitchFamily="2" charset="2"/>
              </a:rPr>
              <a:t>FE X 2/cycles = 240 +100 = </a:t>
            </a:r>
            <a:r>
              <a:rPr lang="fr-BE" sz="2000" b="1" dirty="0" smtClean="0">
                <a:solidFill>
                  <a:srgbClr val="00B050"/>
                </a:solidFill>
                <a:sym typeface="Wingdings" panose="05000000000000000000" pitchFamily="2" charset="2"/>
              </a:rPr>
              <a:t>340€ /IVF </a:t>
            </a:r>
            <a:r>
              <a:rPr lang="fr-BE" sz="2000" b="1" dirty="0" err="1" smtClean="0">
                <a:solidFill>
                  <a:srgbClr val="00B050"/>
                </a:solidFill>
                <a:sym typeface="Wingdings" panose="05000000000000000000" pitchFamily="2" charset="2"/>
              </a:rPr>
              <a:t>cyles</a:t>
            </a:r>
            <a:endParaRPr lang="en-US" dirty="0"/>
          </a:p>
        </p:txBody>
      </p:sp>
      <p:pic>
        <p:nvPicPr>
          <p:cNvPr id="5" name="Image 4"/>
          <p:cNvPicPr>
            <a:picLocks noChangeAspect="1"/>
          </p:cNvPicPr>
          <p:nvPr/>
        </p:nvPicPr>
        <p:blipFill>
          <a:blip r:embed="rId4"/>
          <a:stretch>
            <a:fillRect/>
          </a:stretch>
        </p:blipFill>
        <p:spPr>
          <a:xfrm>
            <a:off x="7327543" y="2996952"/>
            <a:ext cx="1693046" cy="1340172"/>
          </a:xfrm>
          <a:prstGeom prst="rect">
            <a:avLst/>
          </a:prstGeom>
        </p:spPr>
      </p:pic>
      <p:pic>
        <p:nvPicPr>
          <p:cNvPr id="6" name="Image 5"/>
          <p:cNvPicPr>
            <a:picLocks noChangeAspect="1"/>
          </p:cNvPicPr>
          <p:nvPr/>
        </p:nvPicPr>
        <p:blipFill>
          <a:blip r:embed="rId5"/>
          <a:stretch>
            <a:fillRect/>
          </a:stretch>
        </p:blipFill>
        <p:spPr>
          <a:xfrm>
            <a:off x="2872413" y="1101051"/>
            <a:ext cx="6148176" cy="1333508"/>
          </a:xfrm>
          <a:prstGeom prst="rect">
            <a:avLst/>
          </a:prstGeom>
          <a:ln>
            <a:solidFill>
              <a:srgbClr val="00205B"/>
            </a:solidFill>
          </a:ln>
        </p:spPr>
      </p:pic>
      <p:sp>
        <p:nvSpPr>
          <p:cNvPr id="7" name="Ellipse 6"/>
          <p:cNvSpPr/>
          <p:nvPr/>
        </p:nvSpPr>
        <p:spPr>
          <a:xfrm>
            <a:off x="8316416" y="2181725"/>
            <a:ext cx="432048" cy="2528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69580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197916"/>
            <a:ext cx="5256584" cy="584775"/>
          </a:xfrm>
          <a:prstGeom prst="rect">
            <a:avLst/>
          </a:prstGeom>
          <a:noFill/>
        </p:spPr>
        <p:txBody>
          <a:bodyPr wrap="square" rtlCol="0">
            <a:spAutoFit/>
          </a:bodyPr>
          <a:lstStyle/>
          <a:p>
            <a:r>
              <a:rPr lang="en-US" sz="3200" i="1" dirty="0" smtClean="0">
                <a:solidFill>
                  <a:schemeClr val="accent1">
                    <a:lumMod val="50000"/>
                  </a:schemeClr>
                </a:solidFill>
              </a:rPr>
              <a:t>Affordable for the hospital?</a:t>
            </a:r>
            <a:endParaRPr lang="en-US" sz="3200" i="1" dirty="0">
              <a:solidFill>
                <a:schemeClr val="accent1">
                  <a:lumMod val="50000"/>
                </a:schemeClr>
              </a:solidFill>
            </a:endParaRPr>
          </a:p>
        </p:txBody>
      </p:sp>
      <p:pic>
        <p:nvPicPr>
          <p:cNvPr id="3" name="Image 2"/>
          <p:cNvPicPr>
            <a:picLocks noChangeAspect="1"/>
          </p:cNvPicPr>
          <p:nvPr/>
        </p:nvPicPr>
        <p:blipFill>
          <a:blip r:embed="rId3"/>
          <a:stretch>
            <a:fillRect/>
          </a:stretch>
        </p:blipFill>
        <p:spPr>
          <a:xfrm>
            <a:off x="7524328" y="188640"/>
            <a:ext cx="1299476" cy="1296144"/>
          </a:xfrm>
          <a:prstGeom prst="rect">
            <a:avLst/>
          </a:prstGeom>
        </p:spPr>
      </p:pic>
      <p:sp>
        <p:nvSpPr>
          <p:cNvPr id="4" name="ZoneTexte 3"/>
          <p:cNvSpPr txBox="1"/>
          <p:nvPr/>
        </p:nvSpPr>
        <p:spPr>
          <a:xfrm>
            <a:off x="251520" y="1196752"/>
            <a:ext cx="9036496" cy="4616648"/>
          </a:xfrm>
          <a:prstGeom prst="rect">
            <a:avLst/>
          </a:prstGeom>
          <a:noFill/>
        </p:spPr>
        <p:txBody>
          <a:bodyPr wrap="square" rtlCol="0">
            <a:spAutoFit/>
          </a:bodyPr>
          <a:lstStyle/>
          <a:p>
            <a:pPr marL="342900" indent="-342900">
              <a:buFont typeface="Wingdings" panose="05000000000000000000" pitchFamily="2" charset="2"/>
              <a:buChar char="à"/>
            </a:pPr>
            <a:r>
              <a:rPr lang="en-US" sz="2000" u="sng" dirty="0" smtClean="0">
                <a:sym typeface="Wingdings" panose="05000000000000000000" pitchFamily="2" charset="2"/>
              </a:rPr>
              <a:t>Minor </a:t>
            </a:r>
            <a:r>
              <a:rPr lang="en-US" sz="2000" u="sng" dirty="0">
                <a:sym typeface="Wingdings" panose="05000000000000000000" pitchFamily="2" charset="2"/>
              </a:rPr>
              <a:t>equipment and culture </a:t>
            </a:r>
            <a:r>
              <a:rPr lang="en-US" sz="2000" u="sng" dirty="0" smtClean="0">
                <a:sym typeface="Wingdings" panose="05000000000000000000" pitchFamily="2" charset="2"/>
              </a:rPr>
              <a:t>media for </a:t>
            </a:r>
            <a:r>
              <a:rPr lang="en-US" sz="2000" b="1" u="sng" dirty="0" smtClean="0">
                <a:sym typeface="Wingdings" panose="05000000000000000000" pitchFamily="2" charset="2"/>
              </a:rPr>
              <a:t>IUI</a:t>
            </a:r>
            <a:r>
              <a:rPr lang="en-US" sz="2000" dirty="0" smtClean="0">
                <a:sym typeface="Wingdings" panose="05000000000000000000" pitchFamily="2" charset="2"/>
              </a:rPr>
              <a:t>: </a:t>
            </a:r>
          </a:p>
          <a:p>
            <a:endParaRPr lang="en-US" sz="2000" dirty="0" smtClean="0">
              <a:sym typeface="Wingdings" panose="05000000000000000000" pitchFamily="2" charset="2"/>
            </a:endParaRPr>
          </a:p>
          <a:p>
            <a:r>
              <a:rPr lang="en-US" dirty="0" smtClean="0">
                <a:sym typeface="Wingdings" panose="05000000000000000000" pitchFamily="2" charset="2"/>
              </a:rPr>
              <a:t>One cycle/one couple or patient</a:t>
            </a:r>
          </a:p>
          <a:p>
            <a:endParaRPr lang="en-US" dirty="0" smtClean="0">
              <a:sym typeface="Wingdings" panose="05000000000000000000" pitchFamily="2" charset="2"/>
            </a:endParaRPr>
          </a:p>
          <a:p>
            <a:r>
              <a:rPr lang="en-US" sz="2000" u="sng" dirty="0" smtClean="0">
                <a:sym typeface="Wingdings" panose="05000000000000000000" pitchFamily="2" charset="2"/>
              </a:rPr>
              <a:t>Sperm capacitation: </a:t>
            </a:r>
          </a:p>
          <a:p>
            <a:endParaRPr lang="en-US" sz="2000" u="sng" dirty="0" smtClean="0">
              <a:sym typeface="Wingdings" panose="05000000000000000000" pitchFamily="2" charset="2"/>
            </a:endParaRPr>
          </a:p>
          <a:p>
            <a:pPr marL="342900" indent="-342900">
              <a:buFontTx/>
              <a:buChar char="-"/>
            </a:pPr>
            <a:r>
              <a:rPr lang="en-US" sz="2000" dirty="0" smtClean="0">
                <a:sym typeface="Wingdings" panose="05000000000000000000" pitchFamily="2" charset="2"/>
              </a:rPr>
              <a:t>Disposable = tubes, sperm pot, </a:t>
            </a:r>
            <a:r>
              <a:rPr lang="en-US" sz="2000" b="1" dirty="0" smtClean="0">
                <a:sym typeface="Wingdings" panose="05000000000000000000" pitchFamily="2" charset="2"/>
              </a:rPr>
              <a:t>catheter</a:t>
            </a:r>
            <a:r>
              <a:rPr lang="en-US" sz="2000" dirty="0" smtClean="0">
                <a:sym typeface="Wingdings" panose="05000000000000000000" pitchFamily="2" charset="2"/>
              </a:rPr>
              <a:t>, syringe, catheter, pipettes: 11 €</a:t>
            </a:r>
          </a:p>
          <a:p>
            <a:pPr marL="342900" indent="-342900">
              <a:buFontTx/>
              <a:buChar char="-"/>
            </a:pPr>
            <a:r>
              <a:rPr lang="en-US" sz="2000" dirty="0" smtClean="0">
                <a:sym typeface="Wingdings" panose="05000000000000000000" pitchFamily="2" charset="2"/>
              </a:rPr>
              <a:t>Media: 12 €</a:t>
            </a:r>
          </a:p>
          <a:p>
            <a:r>
              <a:rPr lang="en-US" sz="2000" b="1" dirty="0" smtClean="0">
                <a:solidFill>
                  <a:srgbClr val="00B050"/>
                </a:solidFill>
                <a:sym typeface="Wingdings" panose="05000000000000000000" pitchFamily="2" charset="2"/>
              </a:rPr>
              <a:t>= 23 €</a:t>
            </a:r>
          </a:p>
          <a:p>
            <a:pPr marL="342900" indent="-342900">
              <a:buFontTx/>
              <a:buChar char="-"/>
            </a:pPr>
            <a:endParaRPr lang="en-US" sz="2000" dirty="0" smtClean="0">
              <a:sym typeface="Wingdings" panose="05000000000000000000" pitchFamily="2" charset="2"/>
            </a:endParaRPr>
          </a:p>
          <a:p>
            <a:r>
              <a:rPr lang="en-US" sz="2000" dirty="0" smtClean="0">
                <a:sym typeface="Wingdings" panose="05000000000000000000" pitchFamily="2" charset="2"/>
              </a:rPr>
              <a:t>Witness system: </a:t>
            </a:r>
            <a:r>
              <a:rPr lang="en-US" sz="2000" b="1" dirty="0" smtClean="0">
                <a:solidFill>
                  <a:srgbClr val="00B050"/>
                </a:solidFill>
                <a:sym typeface="Wingdings" panose="05000000000000000000" pitchFamily="2" charset="2"/>
              </a:rPr>
              <a:t>25 €</a:t>
            </a:r>
          </a:p>
          <a:p>
            <a:endParaRPr lang="fr-BE" sz="2000" dirty="0">
              <a:sym typeface="Wingdings" panose="05000000000000000000" pitchFamily="2" charset="2"/>
            </a:endParaRPr>
          </a:p>
          <a:p>
            <a:endParaRPr lang="fr-BE" sz="2000" dirty="0" smtClean="0">
              <a:sym typeface="Wingdings" panose="05000000000000000000" pitchFamily="2" charset="2"/>
            </a:endParaRPr>
          </a:p>
          <a:p>
            <a:r>
              <a:rPr lang="fr-BE" sz="2000" b="1" u="sng" dirty="0" smtClean="0">
                <a:sym typeface="Wingdings" panose="05000000000000000000" pitchFamily="2" charset="2"/>
              </a:rPr>
              <a:t>Total:</a:t>
            </a:r>
            <a:r>
              <a:rPr lang="fr-BE" sz="2000" b="1" dirty="0" smtClean="0">
                <a:sym typeface="Wingdings" panose="05000000000000000000" pitchFamily="2" charset="2"/>
              </a:rPr>
              <a:t>      </a:t>
            </a:r>
            <a:r>
              <a:rPr lang="fr-BE" sz="2000" dirty="0" smtClean="0">
                <a:sym typeface="Wingdings" panose="05000000000000000000" pitchFamily="2" charset="2"/>
              </a:rPr>
              <a:t>IUI:</a:t>
            </a:r>
            <a:r>
              <a:rPr lang="fr-BE" sz="2000" b="1" dirty="0" smtClean="0">
                <a:solidFill>
                  <a:srgbClr val="00B050"/>
                </a:solidFill>
                <a:sym typeface="Wingdings" panose="05000000000000000000" pitchFamily="2" charset="2"/>
              </a:rPr>
              <a:t> 48 €</a:t>
            </a:r>
            <a:endParaRPr lang="en-US" sz="2000" b="1" dirty="0">
              <a:solidFill>
                <a:srgbClr val="00B050"/>
              </a:solidFill>
              <a:sym typeface="Wingdings" panose="05000000000000000000" pitchFamily="2" charset="2"/>
            </a:endParaRPr>
          </a:p>
          <a:p>
            <a:endParaRPr lang="en-US" dirty="0"/>
          </a:p>
        </p:txBody>
      </p:sp>
      <p:pic>
        <p:nvPicPr>
          <p:cNvPr id="5" name="Image 4"/>
          <p:cNvPicPr>
            <a:picLocks noChangeAspect="1"/>
          </p:cNvPicPr>
          <p:nvPr/>
        </p:nvPicPr>
        <p:blipFill>
          <a:blip r:embed="rId4"/>
          <a:stretch>
            <a:fillRect/>
          </a:stretch>
        </p:blipFill>
        <p:spPr>
          <a:xfrm>
            <a:off x="6876256" y="4149080"/>
            <a:ext cx="1693046" cy="1340172"/>
          </a:xfrm>
          <a:prstGeom prst="rect">
            <a:avLst/>
          </a:prstGeom>
        </p:spPr>
      </p:pic>
    </p:spTree>
    <p:extLst>
      <p:ext uri="{BB962C8B-B14F-4D97-AF65-F5344CB8AC3E}">
        <p14:creationId xmlns:p14="http://schemas.microsoft.com/office/powerpoint/2010/main" val="10952666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ZoneTexte 1"/>
          <p:cNvSpPr txBox="1"/>
          <p:nvPr/>
        </p:nvSpPr>
        <p:spPr>
          <a:xfrm>
            <a:off x="78929" y="0"/>
            <a:ext cx="5256584" cy="584775"/>
          </a:xfrm>
          <a:prstGeom prst="rect">
            <a:avLst/>
          </a:prstGeom>
          <a:noFill/>
        </p:spPr>
        <p:txBody>
          <a:bodyPr wrap="square" rtlCol="0">
            <a:spAutoFit/>
          </a:bodyPr>
          <a:lstStyle/>
          <a:p>
            <a:r>
              <a:rPr lang="en-US" sz="3200" i="1" dirty="0" smtClean="0">
                <a:solidFill>
                  <a:schemeClr val="accent1">
                    <a:lumMod val="50000"/>
                  </a:schemeClr>
                </a:solidFill>
              </a:rPr>
              <a:t>Affordable for the hospital?</a:t>
            </a:r>
            <a:endParaRPr lang="en-US" sz="3200" i="1" dirty="0">
              <a:solidFill>
                <a:schemeClr val="accent1">
                  <a:lumMod val="50000"/>
                </a:schemeClr>
              </a:solidFill>
            </a:endParaRPr>
          </a:p>
        </p:txBody>
      </p:sp>
      <p:pic>
        <p:nvPicPr>
          <p:cNvPr id="3" name="Image 2"/>
          <p:cNvPicPr>
            <a:picLocks noChangeAspect="1"/>
          </p:cNvPicPr>
          <p:nvPr/>
        </p:nvPicPr>
        <p:blipFill>
          <a:blip r:embed="rId3"/>
          <a:stretch>
            <a:fillRect/>
          </a:stretch>
        </p:blipFill>
        <p:spPr>
          <a:xfrm>
            <a:off x="7698023" y="122006"/>
            <a:ext cx="1223785" cy="1336059"/>
          </a:xfrm>
          <a:prstGeom prst="rect">
            <a:avLst/>
          </a:prstGeom>
        </p:spPr>
      </p:pic>
      <p:sp>
        <p:nvSpPr>
          <p:cNvPr id="4" name="ZoneTexte 3"/>
          <p:cNvSpPr txBox="1"/>
          <p:nvPr/>
        </p:nvSpPr>
        <p:spPr>
          <a:xfrm>
            <a:off x="64824" y="790036"/>
            <a:ext cx="8856984" cy="5786199"/>
          </a:xfrm>
          <a:prstGeom prst="rect">
            <a:avLst/>
          </a:prstGeom>
          <a:noFill/>
        </p:spPr>
        <p:txBody>
          <a:bodyPr wrap="square" rtlCol="0">
            <a:spAutoFit/>
          </a:bodyPr>
          <a:lstStyle/>
          <a:p>
            <a:r>
              <a:rPr lang="en-US" b="1" dirty="0" smtClean="0"/>
              <a:t>For 1000 IVF cycles/year + 1000 IUI :</a:t>
            </a:r>
          </a:p>
          <a:p>
            <a:endParaRPr lang="en-US" b="1" dirty="0" smtClean="0"/>
          </a:p>
          <a:p>
            <a:pPr marL="285750" indent="-285750">
              <a:buFont typeface="Wingdings" panose="05000000000000000000" pitchFamily="2" charset="2"/>
              <a:buChar char="à"/>
            </a:pPr>
            <a:r>
              <a:rPr lang="en-US" dirty="0" smtClean="0"/>
              <a:t>Means of 10 oocytes, 87 % with ICSI and 13 % simple FIV </a:t>
            </a:r>
            <a:r>
              <a:rPr lang="en-US" sz="1200" dirty="0" smtClean="0"/>
              <a:t>(</a:t>
            </a:r>
            <a:r>
              <a:rPr lang="en-US" sz="1200" dirty="0" err="1" smtClean="0"/>
              <a:t>Belrap</a:t>
            </a:r>
            <a:r>
              <a:rPr lang="en-US" sz="1200" dirty="0" smtClean="0"/>
              <a:t> 2020)</a:t>
            </a:r>
          </a:p>
          <a:p>
            <a:endParaRPr lang="en-US" dirty="0" smtClean="0"/>
          </a:p>
          <a:p>
            <a:pPr marL="285750" indent="-285750">
              <a:buFontTx/>
              <a:buChar char="-"/>
            </a:pPr>
            <a:r>
              <a:rPr lang="en-US" dirty="0" smtClean="0"/>
              <a:t>1 Fresh ET</a:t>
            </a:r>
          </a:p>
          <a:p>
            <a:pPr marL="285750" indent="-285750">
              <a:buFontTx/>
              <a:buChar char="-"/>
            </a:pPr>
            <a:r>
              <a:rPr lang="en-US" dirty="0" smtClean="0"/>
              <a:t>2 frozen ET</a:t>
            </a:r>
          </a:p>
          <a:p>
            <a:pPr marL="285750" indent="-285750">
              <a:buFontTx/>
              <a:buChar char="-"/>
            </a:pPr>
            <a:endParaRPr lang="en-US" dirty="0" smtClean="0"/>
          </a:p>
          <a:p>
            <a:r>
              <a:rPr lang="en-US" dirty="0" smtClean="0"/>
              <a:t>+ 1000 IUI</a:t>
            </a:r>
          </a:p>
          <a:p>
            <a:endParaRPr lang="en-US" dirty="0" smtClean="0"/>
          </a:p>
          <a:p>
            <a:pPr marL="285750" indent="-285750">
              <a:buFontTx/>
              <a:buChar char="-"/>
            </a:pPr>
            <a:endParaRPr lang="en-US" dirty="0" smtClean="0"/>
          </a:p>
          <a:p>
            <a:pPr marL="1657350" lvl="3" indent="-285750">
              <a:buFontTx/>
              <a:buChar char="-"/>
            </a:pPr>
            <a:r>
              <a:rPr lang="en-US" dirty="0" smtClean="0"/>
              <a:t>= </a:t>
            </a:r>
            <a:r>
              <a:rPr lang="en-US" b="1" dirty="0" smtClean="0">
                <a:solidFill>
                  <a:srgbClr val="FF0000"/>
                </a:solidFill>
              </a:rPr>
              <a:t>1,009,321</a:t>
            </a:r>
            <a:r>
              <a:rPr lang="en-US" dirty="0" smtClean="0"/>
              <a:t> €			             = 226,150 €     (fresh)</a:t>
            </a:r>
          </a:p>
          <a:p>
            <a:pPr marL="1657350" lvl="3" indent="-285750">
              <a:buFontTx/>
              <a:buChar char="-"/>
            </a:pPr>
            <a:r>
              <a:rPr lang="en-US" dirty="0" smtClean="0"/>
              <a:t>                                                                                       + 340,000      (2 frozen)</a:t>
            </a:r>
          </a:p>
          <a:p>
            <a:pPr lvl="8"/>
            <a:r>
              <a:rPr lang="en-US" dirty="0" smtClean="0"/>
              <a:t>                                                 + 48,000 €        (IUI)</a:t>
            </a:r>
          </a:p>
          <a:p>
            <a:pPr marL="1657350" lvl="3" indent="-285750">
              <a:buFontTx/>
              <a:buChar char="-"/>
            </a:pPr>
            <a:endParaRPr lang="fr-BE" dirty="0" smtClean="0"/>
          </a:p>
          <a:p>
            <a:pPr lvl="3"/>
            <a:r>
              <a:rPr lang="fr-BE" dirty="0"/>
              <a:t> </a:t>
            </a:r>
            <a:r>
              <a:rPr lang="fr-BE" dirty="0" smtClean="0"/>
              <a:t>                                                                                               =  </a:t>
            </a:r>
            <a:r>
              <a:rPr lang="fr-BE" b="1" dirty="0" smtClean="0">
                <a:solidFill>
                  <a:srgbClr val="FF0000"/>
                </a:solidFill>
              </a:rPr>
              <a:t>614,150</a:t>
            </a:r>
            <a:r>
              <a:rPr lang="fr-BE" dirty="0" smtClean="0"/>
              <a:t> €</a:t>
            </a:r>
          </a:p>
          <a:p>
            <a:pPr marL="285750" indent="-285750">
              <a:buFontTx/>
              <a:buChar char="-"/>
            </a:pPr>
            <a:endParaRPr lang="fr-BE" dirty="0"/>
          </a:p>
          <a:p>
            <a:pPr marL="285750" indent="-285750">
              <a:buFontTx/>
              <a:buChar char="-"/>
            </a:pPr>
            <a:endParaRPr lang="fr-BE" dirty="0" smtClean="0"/>
          </a:p>
          <a:p>
            <a:endParaRPr lang="fr-BE" dirty="0" smtClean="0"/>
          </a:p>
          <a:p>
            <a:r>
              <a:rPr lang="fr-BE" sz="2800" b="1" dirty="0" smtClean="0">
                <a:solidFill>
                  <a:srgbClr val="FF0000"/>
                </a:solidFill>
                <a:sym typeface="Wingdings" panose="05000000000000000000" pitchFamily="2" charset="2"/>
              </a:rPr>
              <a:t> 1,623,471 €</a:t>
            </a:r>
            <a:endParaRPr lang="fr-BE" sz="2800" b="1" dirty="0">
              <a:solidFill>
                <a:srgbClr val="FF0000"/>
              </a:solidFill>
            </a:endParaRPr>
          </a:p>
          <a:p>
            <a:pPr marL="285750" indent="-285750">
              <a:buFontTx/>
              <a:buChar char="-"/>
            </a:pPr>
            <a:endParaRPr lang="en-US" dirty="0"/>
          </a:p>
        </p:txBody>
      </p:sp>
      <p:pic>
        <p:nvPicPr>
          <p:cNvPr id="6" name="Image 5"/>
          <p:cNvPicPr>
            <a:picLocks noChangeAspect="1"/>
          </p:cNvPicPr>
          <p:nvPr/>
        </p:nvPicPr>
        <p:blipFill>
          <a:blip r:embed="rId4"/>
          <a:stretch>
            <a:fillRect/>
          </a:stretch>
        </p:blipFill>
        <p:spPr>
          <a:xfrm>
            <a:off x="184090" y="3169256"/>
            <a:ext cx="1433512" cy="1747837"/>
          </a:xfrm>
          <a:prstGeom prst="rect">
            <a:avLst/>
          </a:prstGeom>
        </p:spPr>
      </p:pic>
      <p:pic>
        <p:nvPicPr>
          <p:cNvPr id="7" name="Image 6"/>
          <p:cNvPicPr>
            <a:picLocks noChangeAspect="1"/>
          </p:cNvPicPr>
          <p:nvPr/>
        </p:nvPicPr>
        <p:blipFill>
          <a:blip r:embed="rId5"/>
          <a:stretch>
            <a:fillRect/>
          </a:stretch>
        </p:blipFill>
        <p:spPr>
          <a:xfrm>
            <a:off x="4283968" y="3113531"/>
            <a:ext cx="1599034" cy="1544960"/>
          </a:xfrm>
          <a:prstGeom prst="rect">
            <a:avLst/>
          </a:prstGeom>
        </p:spPr>
      </p:pic>
      <p:sp>
        <p:nvSpPr>
          <p:cNvPr id="8" name="Rectangle 7"/>
          <p:cNvSpPr/>
          <p:nvPr/>
        </p:nvSpPr>
        <p:spPr>
          <a:xfrm>
            <a:off x="1617602" y="3323095"/>
            <a:ext cx="1802222" cy="72008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p:cNvPicPr>
            <a:picLocks noChangeAspect="1"/>
          </p:cNvPicPr>
          <p:nvPr/>
        </p:nvPicPr>
        <p:blipFill>
          <a:blip r:embed="rId6"/>
          <a:stretch>
            <a:fillRect/>
          </a:stretch>
        </p:blipFill>
        <p:spPr>
          <a:xfrm>
            <a:off x="4916163" y="1759062"/>
            <a:ext cx="4005645" cy="877849"/>
          </a:xfrm>
          <a:prstGeom prst="rect">
            <a:avLst/>
          </a:prstGeom>
          <a:ln>
            <a:solidFill>
              <a:schemeClr val="tx1"/>
            </a:solidFill>
          </a:ln>
        </p:spPr>
      </p:pic>
      <p:sp>
        <p:nvSpPr>
          <p:cNvPr id="10" name="Accolade fermante 9"/>
          <p:cNvSpPr/>
          <p:nvPr/>
        </p:nvSpPr>
        <p:spPr>
          <a:xfrm>
            <a:off x="7236296" y="2276872"/>
            <a:ext cx="144016" cy="28803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ectangle 10"/>
          <p:cNvSpPr/>
          <p:nvPr/>
        </p:nvSpPr>
        <p:spPr>
          <a:xfrm>
            <a:off x="6335185" y="4509120"/>
            <a:ext cx="1802222" cy="72008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000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71600" y="0"/>
            <a:ext cx="5256584" cy="584775"/>
          </a:xfrm>
          <a:prstGeom prst="rect">
            <a:avLst/>
          </a:prstGeom>
          <a:noFill/>
        </p:spPr>
        <p:txBody>
          <a:bodyPr wrap="square" rtlCol="0">
            <a:spAutoFit/>
          </a:bodyPr>
          <a:lstStyle/>
          <a:p>
            <a:r>
              <a:rPr lang="en-US" sz="3200" i="1" dirty="0" smtClean="0">
                <a:solidFill>
                  <a:schemeClr val="accent1">
                    <a:lumMod val="50000"/>
                  </a:schemeClr>
                </a:solidFill>
              </a:rPr>
              <a:t>Affordable for the hospital?</a:t>
            </a:r>
            <a:endParaRPr lang="en-US" sz="3200" i="1" dirty="0">
              <a:solidFill>
                <a:schemeClr val="accent1">
                  <a:lumMod val="50000"/>
                </a:schemeClr>
              </a:solidFill>
            </a:endParaRPr>
          </a:p>
        </p:txBody>
      </p:sp>
      <p:pic>
        <p:nvPicPr>
          <p:cNvPr id="3" name="Image 2"/>
          <p:cNvPicPr>
            <a:picLocks noChangeAspect="1"/>
          </p:cNvPicPr>
          <p:nvPr/>
        </p:nvPicPr>
        <p:blipFill>
          <a:blip r:embed="rId3"/>
          <a:stretch>
            <a:fillRect/>
          </a:stretch>
        </p:blipFill>
        <p:spPr>
          <a:xfrm>
            <a:off x="8176646" y="0"/>
            <a:ext cx="1011444" cy="1008851"/>
          </a:xfrm>
          <a:prstGeom prst="rect">
            <a:avLst/>
          </a:prstGeom>
        </p:spPr>
      </p:pic>
      <p:sp>
        <p:nvSpPr>
          <p:cNvPr id="4" name="ZoneTexte 3"/>
          <p:cNvSpPr txBox="1"/>
          <p:nvPr/>
        </p:nvSpPr>
        <p:spPr>
          <a:xfrm>
            <a:off x="-94162" y="539731"/>
            <a:ext cx="9418690" cy="6217087"/>
          </a:xfrm>
          <a:prstGeom prst="rect">
            <a:avLst/>
          </a:prstGeom>
          <a:noFill/>
        </p:spPr>
        <p:txBody>
          <a:bodyPr wrap="square" rtlCol="0">
            <a:spAutoFit/>
          </a:bodyPr>
          <a:lstStyle/>
          <a:p>
            <a:r>
              <a:rPr lang="en-US" sz="2000" b="1" dirty="0" smtClean="0">
                <a:solidFill>
                  <a:srgbClr val="00B050"/>
                </a:solidFill>
              </a:rPr>
              <a:t>Quality control </a:t>
            </a:r>
            <a:r>
              <a:rPr lang="en-US" sz="2000" dirty="0" smtClean="0"/>
              <a:t>of the IVF laboratory:</a:t>
            </a:r>
          </a:p>
          <a:p>
            <a:endParaRPr lang="fr-BE" dirty="0"/>
          </a:p>
          <a:p>
            <a:pPr marL="285750" indent="-285750">
              <a:buFont typeface="Wingdings" panose="05000000000000000000" pitchFamily="2" charset="2"/>
              <a:buChar char="§"/>
            </a:pPr>
            <a:r>
              <a:rPr lang="en-US" sz="2000" dirty="0" smtClean="0"/>
              <a:t>Maintenance </a:t>
            </a:r>
            <a:r>
              <a:rPr lang="en-US" sz="2000" dirty="0"/>
              <a:t>and control of the</a:t>
            </a:r>
            <a:r>
              <a:rPr lang="en-US" sz="2000" b="1" dirty="0"/>
              <a:t> HVAC </a:t>
            </a:r>
            <a:r>
              <a:rPr lang="en-US" sz="2000" dirty="0" smtClean="0"/>
              <a:t>system: 1 </a:t>
            </a:r>
            <a:r>
              <a:rPr lang="en-US" sz="2000" dirty="0"/>
              <a:t>maintenance and 1 qualification per year </a:t>
            </a:r>
            <a:r>
              <a:rPr lang="en-US" sz="2000" dirty="0" smtClean="0"/>
              <a:t>minimum </a:t>
            </a:r>
            <a:r>
              <a:rPr lang="en-US" sz="2000" dirty="0" smtClean="0">
                <a:sym typeface="Wingdings" panose="05000000000000000000" pitchFamily="2" charset="2"/>
              </a:rPr>
              <a:t> </a:t>
            </a:r>
            <a:r>
              <a:rPr lang="en-US" altLang="en-US" sz="2000" dirty="0" smtClean="0">
                <a:solidFill>
                  <a:srgbClr val="000000"/>
                </a:solidFill>
                <a:sym typeface="Wingdings" panose="05000000000000000000" pitchFamily="2" charset="2"/>
              </a:rPr>
              <a:t>± </a:t>
            </a:r>
            <a:r>
              <a:rPr lang="en-US" altLang="en-US" sz="2000" b="1" i="1" dirty="0" smtClean="0">
                <a:solidFill>
                  <a:srgbClr val="00B050"/>
                </a:solidFill>
              </a:rPr>
              <a:t>10,000 €</a:t>
            </a:r>
            <a:r>
              <a:rPr lang="en-US" altLang="en-US" sz="2000" b="1" i="1" dirty="0">
                <a:solidFill>
                  <a:srgbClr val="00B050"/>
                </a:solidFill>
              </a:rPr>
              <a:t>/</a:t>
            </a:r>
            <a:r>
              <a:rPr lang="en-US" altLang="en-US" sz="2000" b="1" i="1" dirty="0" smtClean="0">
                <a:solidFill>
                  <a:srgbClr val="00B050"/>
                </a:solidFill>
              </a:rPr>
              <a:t>year</a:t>
            </a:r>
          </a:p>
          <a:p>
            <a:endParaRPr lang="en-US" altLang="en-US" sz="2000" b="1" i="1" dirty="0" smtClean="0">
              <a:solidFill>
                <a:srgbClr val="00B050"/>
              </a:solidFill>
            </a:endParaRPr>
          </a:p>
          <a:p>
            <a:pPr marL="285750" indent="-285750">
              <a:buFont typeface="Wingdings" panose="05000000000000000000" pitchFamily="2" charset="2"/>
              <a:buChar char="§"/>
            </a:pPr>
            <a:r>
              <a:rPr lang="en-US" altLang="en-US" sz="2000" b="1" dirty="0" smtClean="0">
                <a:solidFill>
                  <a:srgbClr val="000000"/>
                </a:solidFill>
              </a:rPr>
              <a:t>Telemetry</a:t>
            </a:r>
            <a:r>
              <a:rPr lang="en-US" altLang="en-US" sz="2000" dirty="0" smtClean="0">
                <a:solidFill>
                  <a:srgbClr val="000000"/>
                </a:solidFill>
              </a:rPr>
              <a:t>: to manages </a:t>
            </a:r>
            <a:r>
              <a:rPr lang="en-US" altLang="en-US" sz="2000" dirty="0">
                <a:solidFill>
                  <a:srgbClr val="000000"/>
                </a:solidFill>
              </a:rPr>
              <a:t>and </a:t>
            </a:r>
            <a:r>
              <a:rPr lang="en-US" altLang="en-US" sz="2000" dirty="0" smtClean="0">
                <a:solidFill>
                  <a:srgbClr val="000000"/>
                </a:solidFill>
              </a:rPr>
              <a:t>record </a:t>
            </a:r>
            <a:r>
              <a:rPr lang="en-US" altLang="en-US" sz="2000" dirty="0">
                <a:solidFill>
                  <a:srgbClr val="000000"/>
                </a:solidFill>
              </a:rPr>
              <a:t>all critical lab data </a:t>
            </a:r>
            <a:r>
              <a:rPr lang="en-US" altLang="en-US" sz="2000" dirty="0" smtClean="0">
                <a:solidFill>
                  <a:srgbClr val="000000"/>
                </a:solidFill>
              </a:rPr>
              <a:t>(t°, </a:t>
            </a:r>
            <a:r>
              <a:rPr lang="en-US" altLang="en-US" sz="2000" dirty="0">
                <a:solidFill>
                  <a:srgbClr val="000000"/>
                </a:solidFill>
              </a:rPr>
              <a:t>CO2, etc.) and broadcasts alerts in case of </a:t>
            </a:r>
            <a:r>
              <a:rPr lang="en-US" altLang="en-US" sz="2000" dirty="0" smtClean="0">
                <a:solidFill>
                  <a:srgbClr val="000000"/>
                </a:solidFill>
              </a:rPr>
              <a:t>emergency </a:t>
            </a:r>
            <a:r>
              <a:rPr lang="en-US" altLang="en-US" sz="2000" dirty="0" smtClean="0">
                <a:solidFill>
                  <a:srgbClr val="000000"/>
                </a:solidFill>
                <a:sym typeface="Wingdings" panose="05000000000000000000" pitchFamily="2" charset="2"/>
              </a:rPr>
              <a:t></a:t>
            </a:r>
            <a:r>
              <a:rPr lang="en-US" altLang="en-US" sz="2000" dirty="0" smtClean="0">
                <a:solidFill>
                  <a:srgbClr val="000000"/>
                </a:solidFill>
              </a:rPr>
              <a:t> </a:t>
            </a:r>
            <a:r>
              <a:rPr lang="en-US" altLang="en-US" sz="2000" dirty="0">
                <a:solidFill>
                  <a:srgbClr val="000000"/>
                </a:solidFill>
                <a:sym typeface="Wingdings" panose="05000000000000000000" pitchFamily="2" charset="2"/>
              </a:rPr>
              <a:t>± </a:t>
            </a:r>
            <a:r>
              <a:rPr lang="en-US" altLang="en-US" sz="2000" b="1" i="1" dirty="0" smtClean="0">
                <a:solidFill>
                  <a:srgbClr val="00B050"/>
                </a:solidFill>
              </a:rPr>
              <a:t>20,000 €</a:t>
            </a:r>
            <a:r>
              <a:rPr lang="en-US" altLang="en-US" sz="2000" b="1" i="1" dirty="0">
                <a:solidFill>
                  <a:srgbClr val="00B050"/>
                </a:solidFill>
              </a:rPr>
              <a:t>/year</a:t>
            </a:r>
            <a:r>
              <a:rPr lang="en-US" altLang="en-US" sz="2000" b="1" i="1" dirty="0" smtClean="0">
                <a:solidFill>
                  <a:srgbClr val="00B050"/>
                </a:solidFill>
              </a:rPr>
              <a:t>.</a:t>
            </a:r>
          </a:p>
          <a:p>
            <a:pPr marL="285750" indent="-285750">
              <a:buFont typeface="Wingdings" panose="05000000000000000000" pitchFamily="2" charset="2"/>
              <a:buChar char="§"/>
            </a:pPr>
            <a:endParaRPr lang="fr-BE" altLang="en-US" sz="2000" b="1" i="1" dirty="0">
              <a:solidFill>
                <a:srgbClr val="00B050"/>
              </a:solidFill>
            </a:endParaRPr>
          </a:p>
          <a:p>
            <a:pPr marL="285750" indent="-285750">
              <a:buFont typeface="Wingdings" panose="05000000000000000000" pitchFamily="2" charset="2"/>
              <a:buChar char="§"/>
            </a:pPr>
            <a:r>
              <a:rPr lang="en-US" sz="2000" b="1" dirty="0" smtClean="0"/>
              <a:t>Environmental management</a:t>
            </a:r>
            <a:r>
              <a:rPr lang="en-US" sz="2000" dirty="0" smtClean="0"/>
              <a:t>: microbiological </a:t>
            </a:r>
            <a:r>
              <a:rPr lang="en-US" sz="2000" dirty="0"/>
              <a:t>and </a:t>
            </a:r>
            <a:r>
              <a:rPr lang="en-US" sz="2000" dirty="0" smtClean="0"/>
              <a:t>particle content </a:t>
            </a:r>
            <a:r>
              <a:rPr lang="en-US" sz="2000" dirty="0"/>
              <a:t>monitoring </a:t>
            </a:r>
            <a:r>
              <a:rPr lang="en-US" sz="2000" dirty="0" smtClean="0"/>
              <a:t>as </a:t>
            </a:r>
            <a:r>
              <a:rPr lang="en-US" sz="2000" dirty="0"/>
              <a:t>well </a:t>
            </a:r>
            <a:r>
              <a:rPr lang="en-US" sz="2000" dirty="0" smtClean="0"/>
              <a:t>as control of finished </a:t>
            </a:r>
            <a:r>
              <a:rPr lang="en-US" sz="2000" dirty="0"/>
              <a:t>products (sperm and embryonic fluid): with a monitoring plan </a:t>
            </a:r>
            <a:r>
              <a:rPr lang="en-US" sz="2000" dirty="0" smtClean="0"/>
              <a:t>3 </a:t>
            </a:r>
            <a:r>
              <a:rPr lang="en-US" sz="2000" dirty="0"/>
              <a:t>times a </a:t>
            </a:r>
            <a:r>
              <a:rPr lang="en-US" sz="2000" dirty="0" smtClean="0"/>
              <a:t>week</a:t>
            </a:r>
            <a:r>
              <a:rPr lang="en-US" sz="2000" dirty="0" smtClean="0">
                <a:sym typeface="Wingdings" panose="05000000000000000000" pitchFamily="2" charset="2"/>
              </a:rPr>
              <a:t></a:t>
            </a:r>
            <a:r>
              <a:rPr lang="en-US" sz="2000" dirty="0">
                <a:sym typeface="Wingdings" panose="05000000000000000000" pitchFamily="2" charset="2"/>
              </a:rPr>
              <a:t> </a:t>
            </a:r>
            <a:r>
              <a:rPr lang="en-US" altLang="en-US" sz="2000" dirty="0">
                <a:solidFill>
                  <a:srgbClr val="000000"/>
                </a:solidFill>
                <a:sym typeface="Wingdings" panose="05000000000000000000" pitchFamily="2" charset="2"/>
              </a:rPr>
              <a:t>± </a:t>
            </a:r>
            <a:r>
              <a:rPr lang="en-US" sz="2000" b="1" i="1" dirty="0" smtClean="0">
                <a:solidFill>
                  <a:srgbClr val="00B050"/>
                </a:solidFill>
                <a:sym typeface="Wingdings" panose="05000000000000000000" pitchFamily="2" charset="2"/>
              </a:rPr>
              <a:t>80</a:t>
            </a:r>
            <a:r>
              <a:rPr lang="en-US" altLang="en-US" sz="2000" b="1" i="1" dirty="0" smtClean="0">
                <a:solidFill>
                  <a:srgbClr val="00B050"/>
                </a:solidFill>
              </a:rPr>
              <a:t>,000 </a:t>
            </a:r>
            <a:r>
              <a:rPr lang="en-US" altLang="en-US" sz="2000" b="1" i="1" dirty="0">
                <a:solidFill>
                  <a:srgbClr val="00B050"/>
                </a:solidFill>
              </a:rPr>
              <a:t>€/</a:t>
            </a:r>
            <a:r>
              <a:rPr lang="en-US" altLang="en-US" sz="2000" b="1" i="1" dirty="0" smtClean="0">
                <a:solidFill>
                  <a:srgbClr val="00B050"/>
                </a:solidFill>
              </a:rPr>
              <a:t>year</a:t>
            </a:r>
          </a:p>
          <a:p>
            <a:endParaRPr lang="en-US" altLang="en-US" sz="2000" b="1" i="1" dirty="0" smtClean="0">
              <a:solidFill>
                <a:srgbClr val="00B050"/>
              </a:solidFill>
            </a:endParaRPr>
          </a:p>
          <a:p>
            <a:pPr marL="285750" indent="-285750">
              <a:buFont typeface="Wingdings" panose="05000000000000000000" pitchFamily="2" charset="2"/>
              <a:buChar char="§"/>
            </a:pPr>
            <a:r>
              <a:rPr lang="en-US" sz="2000" b="1" dirty="0"/>
              <a:t>Annual maintenance </a:t>
            </a:r>
            <a:r>
              <a:rPr lang="en-US" sz="2000" dirty="0" smtClean="0"/>
              <a:t>all equipment's </a:t>
            </a:r>
            <a:r>
              <a:rPr lang="en-US" sz="2000" dirty="0"/>
              <a:t>(cryogenic system, incubators, hoods, centrifuges, microscopes, laser, various </a:t>
            </a:r>
            <a:r>
              <a:rPr lang="en-US" sz="2000" dirty="0" smtClean="0"/>
              <a:t>probes) </a:t>
            </a:r>
            <a:r>
              <a:rPr lang="en-US" sz="2000" dirty="0">
                <a:sym typeface="Wingdings" panose="05000000000000000000" pitchFamily="2" charset="2"/>
              </a:rPr>
              <a:t> </a:t>
            </a:r>
            <a:r>
              <a:rPr lang="en-US" altLang="en-US" sz="2000" dirty="0">
                <a:solidFill>
                  <a:srgbClr val="000000"/>
                </a:solidFill>
                <a:sym typeface="Wingdings" panose="05000000000000000000" pitchFamily="2" charset="2"/>
              </a:rPr>
              <a:t>± </a:t>
            </a:r>
            <a:r>
              <a:rPr lang="en-US" sz="2000" b="1" i="1" dirty="0" smtClean="0">
                <a:solidFill>
                  <a:srgbClr val="00B050"/>
                </a:solidFill>
                <a:sym typeface="Wingdings" panose="05000000000000000000" pitchFamily="2" charset="2"/>
              </a:rPr>
              <a:t>75</a:t>
            </a:r>
            <a:r>
              <a:rPr lang="en-US" altLang="en-US" sz="2000" b="1" i="1" dirty="0" smtClean="0">
                <a:solidFill>
                  <a:srgbClr val="00B050"/>
                </a:solidFill>
              </a:rPr>
              <a:t>,000 </a:t>
            </a:r>
            <a:r>
              <a:rPr lang="en-US" altLang="en-US" sz="2000" b="1" i="1" dirty="0">
                <a:solidFill>
                  <a:srgbClr val="00B050"/>
                </a:solidFill>
              </a:rPr>
              <a:t>€/</a:t>
            </a:r>
            <a:r>
              <a:rPr lang="en-US" altLang="en-US" sz="2000" b="1" i="1" dirty="0" smtClean="0">
                <a:solidFill>
                  <a:srgbClr val="00B050"/>
                </a:solidFill>
              </a:rPr>
              <a:t>year</a:t>
            </a:r>
            <a:endParaRPr lang="en-US" sz="2000" dirty="0" smtClean="0"/>
          </a:p>
          <a:p>
            <a:endParaRPr lang="en-US" sz="2000" dirty="0" smtClean="0"/>
          </a:p>
          <a:p>
            <a:pPr marL="285750" indent="-285750">
              <a:buFont typeface="Wingdings" panose="05000000000000000000" pitchFamily="2" charset="2"/>
              <a:buChar char="§"/>
            </a:pPr>
            <a:r>
              <a:rPr lang="en-US" sz="2000" b="1" dirty="0" smtClean="0"/>
              <a:t>Cleaning </a:t>
            </a:r>
            <a:r>
              <a:rPr lang="en-US" sz="2000" b="1" dirty="0"/>
              <a:t>and disinfection </a:t>
            </a:r>
            <a:r>
              <a:rPr lang="en-US" sz="2000" dirty="0" smtClean="0"/>
              <a:t>by </a:t>
            </a:r>
            <a:r>
              <a:rPr lang="en-US" sz="2000" dirty="0"/>
              <a:t>qualified cleanroom personnel (</a:t>
            </a:r>
            <a:r>
              <a:rPr lang="en-US" sz="2000" dirty="0" smtClean="0"/>
              <a:t>daily) </a:t>
            </a:r>
            <a:r>
              <a:rPr lang="en-US" sz="2000" dirty="0" smtClean="0">
                <a:sym typeface="Wingdings" panose="05000000000000000000" pitchFamily="2" charset="2"/>
              </a:rPr>
              <a:t></a:t>
            </a:r>
            <a:r>
              <a:rPr lang="en-US" altLang="en-US" sz="2000" dirty="0" smtClean="0">
                <a:solidFill>
                  <a:srgbClr val="000000"/>
                </a:solidFill>
                <a:sym typeface="Wingdings" panose="05000000000000000000" pitchFamily="2" charset="2"/>
              </a:rPr>
              <a:t>± </a:t>
            </a:r>
            <a:r>
              <a:rPr lang="en-US" sz="2000" b="1" i="1" dirty="0" smtClean="0">
                <a:solidFill>
                  <a:srgbClr val="00B050"/>
                </a:solidFill>
                <a:sym typeface="Wingdings" panose="05000000000000000000" pitchFamily="2" charset="2"/>
              </a:rPr>
              <a:t>5</a:t>
            </a:r>
            <a:r>
              <a:rPr lang="en-US" altLang="en-US" sz="2000" b="1" i="1" dirty="0" smtClean="0">
                <a:solidFill>
                  <a:srgbClr val="00B050"/>
                </a:solidFill>
              </a:rPr>
              <a:t>0,000 </a:t>
            </a:r>
            <a:r>
              <a:rPr lang="en-US" altLang="en-US" sz="2000" b="1" i="1" dirty="0">
                <a:solidFill>
                  <a:srgbClr val="00B050"/>
                </a:solidFill>
              </a:rPr>
              <a:t>€/</a:t>
            </a:r>
            <a:r>
              <a:rPr lang="en-US" altLang="en-US" sz="2000" b="1" i="1" dirty="0" smtClean="0">
                <a:solidFill>
                  <a:srgbClr val="00B050"/>
                </a:solidFill>
              </a:rPr>
              <a:t>year</a:t>
            </a:r>
            <a:endParaRPr lang="fr-BE" altLang="en-US" sz="2000" b="1" i="1" dirty="0">
              <a:solidFill>
                <a:srgbClr val="00B050"/>
              </a:solidFill>
            </a:endParaRPr>
          </a:p>
          <a:p>
            <a:pPr marL="285750" indent="-285750">
              <a:buFont typeface="Wingdings" panose="05000000000000000000" pitchFamily="2" charset="2"/>
              <a:buChar char="§"/>
            </a:pPr>
            <a:r>
              <a:rPr lang="en-US" sz="2000" dirty="0"/>
              <a:t>Software program and its </a:t>
            </a:r>
            <a:r>
              <a:rPr lang="en-US" sz="2000" b="1" dirty="0"/>
              <a:t>annual </a:t>
            </a:r>
            <a:r>
              <a:rPr lang="en-US" sz="2000" b="1" dirty="0" smtClean="0"/>
              <a:t>maintenance </a:t>
            </a:r>
            <a:r>
              <a:rPr lang="en-US" sz="2000" dirty="0" smtClean="0">
                <a:sym typeface="Wingdings" panose="05000000000000000000" pitchFamily="2" charset="2"/>
              </a:rPr>
              <a:t></a:t>
            </a:r>
            <a:r>
              <a:rPr lang="en-US" altLang="en-US" sz="2000" dirty="0">
                <a:solidFill>
                  <a:srgbClr val="000000"/>
                </a:solidFill>
                <a:sym typeface="Wingdings" panose="05000000000000000000" pitchFamily="2" charset="2"/>
              </a:rPr>
              <a:t> ± </a:t>
            </a:r>
            <a:r>
              <a:rPr lang="en-US" sz="2000" dirty="0" smtClean="0">
                <a:sym typeface="Wingdings" panose="05000000000000000000" pitchFamily="2" charset="2"/>
              </a:rPr>
              <a:t>(</a:t>
            </a:r>
            <a:r>
              <a:rPr lang="en-US" sz="2000" b="1" dirty="0" smtClean="0">
                <a:sym typeface="Wingdings" panose="05000000000000000000" pitchFamily="2" charset="2"/>
              </a:rPr>
              <a:t>100,000) </a:t>
            </a:r>
            <a:r>
              <a:rPr lang="en-US" sz="2000" b="1" dirty="0" smtClean="0">
                <a:solidFill>
                  <a:srgbClr val="00B050"/>
                </a:solidFill>
                <a:sym typeface="Wingdings" panose="05000000000000000000" pitchFamily="2" charset="2"/>
              </a:rPr>
              <a:t>+</a:t>
            </a:r>
            <a:r>
              <a:rPr lang="en-US" altLang="en-US" sz="2000" dirty="0" smtClean="0">
                <a:solidFill>
                  <a:srgbClr val="000000"/>
                </a:solidFill>
                <a:sym typeface="Wingdings" panose="05000000000000000000" pitchFamily="2" charset="2"/>
              </a:rPr>
              <a:t>  </a:t>
            </a:r>
            <a:r>
              <a:rPr lang="en-US" sz="2000" b="1" i="1" dirty="0" smtClean="0">
                <a:solidFill>
                  <a:srgbClr val="00B050"/>
                </a:solidFill>
                <a:sym typeface="Wingdings" panose="05000000000000000000" pitchFamily="2" charset="2"/>
              </a:rPr>
              <a:t>20,000 €</a:t>
            </a:r>
            <a:endParaRPr lang="en-US" altLang="en-US" sz="2000" b="1" i="1" dirty="0" smtClean="0">
              <a:solidFill>
                <a:srgbClr val="00B050"/>
              </a:solidFill>
            </a:endParaRPr>
          </a:p>
          <a:p>
            <a:pPr marL="285750" indent="-285750">
              <a:buFont typeface="Wingdings" panose="05000000000000000000" pitchFamily="2" charset="2"/>
              <a:buChar char="§"/>
            </a:pPr>
            <a:endParaRPr lang="fr-BE" altLang="en-US" sz="2000" b="1" i="1" dirty="0">
              <a:solidFill>
                <a:srgbClr val="00B050"/>
              </a:solidFill>
            </a:endParaRPr>
          </a:p>
          <a:p>
            <a:r>
              <a:rPr lang="fr-BE" sz="2000" b="1" dirty="0" smtClean="0">
                <a:solidFill>
                  <a:srgbClr val="FF0000"/>
                </a:solidFill>
                <a:sym typeface="Wingdings" panose="05000000000000000000" pitchFamily="2" charset="2"/>
              </a:rPr>
              <a:t> 255,000 €</a:t>
            </a:r>
            <a:r>
              <a:rPr lang="en-US" sz="2000" b="1" dirty="0" smtClean="0">
                <a:solidFill>
                  <a:srgbClr val="FF0000"/>
                </a:solidFill>
                <a:sym typeface="Wingdings" panose="05000000000000000000" pitchFamily="2" charset="2"/>
              </a:rPr>
              <a:t>/year</a:t>
            </a:r>
            <a:endParaRPr lang="en-US" sz="2000" b="1" dirty="0" smtClean="0">
              <a:solidFill>
                <a:srgbClr val="FF0000"/>
              </a:solidFill>
            </a:endParaRPr>
          </a:p>
          <a:p>
            <a:endParaRPr lang="en-US" altLang="en-US" sz="2000" b="1" i="1" dirty="0">
              <a:solidFill>
                <a:srgbClr val="00B050"/>
              </a:solidFill>
            </a:endParaRPr>
          </a:p>
        </p:txBody>
      </p:sp>
      <p:sp>
        <p:nvSpPr>
          <p:cNvPr id="6" name="Rectangle 2"/>
          <p:cNvSpPr>
            <a:spLocks noChangeArrowheads="1"/>
          </p:cNvSpPr>
          <p:nvPr/>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Söhne"/>
              </a:rPr>
              <a:t/>
            </a:r>
            <a:br>
              <a:rPr kumimoji="0" lang="en-US" altLang="en-US" sz="1800" b="0" i="0" u="none" strike="noStrike" cap="none" normalizeH="0" baseline="0" dirty="0" smtClean="0">
                <a:ln>
                  <a:noFill/>
                </a:ln>
                <a:solidFill>
                  <a:srgbClr val="000000"/>
                </a:solidFill>
                <a:effectLst/>
                <a:latin typeface="Söhne"/>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70035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83568" y="120750"/>
            <a:ext cx="6048672" cy="584775"/>
          </a:xfrm>
          <a:prstGeom prst="rect">
            <a:avLst/>
          </a:prstGeom>
          <a:noFill/>
        </p:spPr>
        <p:txBody>
          <a:bodyPr wrap="square" rtlCol="0">
            <a:spAutoFit/>
          </a:bodyPr>
          <a:lstStyle/>
          <a:p>
            <a:r>
              <a:rPr lang="en-US" sz="3200" i="1" dirty="0" smtClean="0">
                <a:solidFill>
                  <a:schemeClr val="accent1">
                    <a:lumMod val="50000"/>
                  </a:schemeClr>
                </a:solidFill>
              </a:rPr>
              <a:t>Affordable for the hospital?</a:t>
            </a:r>
            <a:endParaRPr lang="en-US" sz="3200" i="1" dirty="0">
              <a:solidFill>
                <a:schemeClr val="accent1">
                  <a:lumMod val="50000"/>
                </a:schemeClr>
              </a:solidFill>
            </a:endParaRPr>
          </a:p>
        </p:txBody>
      </p:sp>
      <p:pic>
        <p:nvPicPr>
          <p:cNvPr id="3" name="Image 2"/>
          <p:cNvPicPr>
            <a:picLocks noChangeAspect="1"/>
          </p:cNvPicPr>
          <p:nvPr/>
        </p:nvPicPr>
        <p:blipFill>
          <a:blip r:embed="rId3"/>
          <a:stretch>
            <a:fillRect/>
          </a:stretch>
        </p:blipFill>
        <p:spPr>
          <a:xfrm>
            <a:off x="7668344" y="120750"/>
            <a:ext cx="1299476" cy="1296144"/>
          </a:xfrm>
          <a:prstGeom prst="rect">
            <a:avLst/>
          </a:prstGeom>
        </p:spPr>
      </p:pic>
      <p:sp>
        <p:nvSpPr>
          <p:cNvPr id="5" name="ZoneTexte 4"/>
          <p:cNvSpPr txBox="1"/>
          <p:nvPr/>
        </p:nvSpPr>
        <p:spPr>
          <a:xfrm>
            <a:off x="223063" y="1052736"/>
            <a:ext cx="8892480" cy="5570756"/>
          </a:xfrm>
          <a:prstGeom prst="rect">
            <a:avLst/>
          </a:prstGeom>
          <a:noFill/>
        </p:spPr>
        <p:txBody>
          <a:bodyPr wrap="square" rtlCol="0">
            <a:spAutoFit/>
          </a:bodyPr>
          <a:lstStyle/>
          <a:p>
            <a:r>
              <a:rPr lang="en-US" sz="2200" u="sng" dirty="0" smtClean="0"/>
              <a:t>The balance?</a:t>
            </a:r>
          </a:p>
          <a:p>
            <a:endParaRPr lang="en-US" sz="2200" u="sng" dirty="0" smtClean="0"/>
          </a:p>
          <a:p>
            <a:endParaRPr lang="en-US" sz="2200" dirty="0" smtClean="0"/>
          </a:p>
          <a:p>
            <a:r>
              <a:rPr lang="en-US" sz="2200" dirty="0" smtClean="0"/>
              <a:t>For 1000 IVF: OPU, embryos freezing and all transfers of the same OPU</a:t>
            </a:r>
          </a:p>
          <a:p>
            <a:r>
              <a:rPr lang="en-US" sz="2200" dirty="0" smtClean="0"/>
              <a:t> </a:t>
            </a:r>
          </a:p>
          <a:p>
            <a:r>
              <a:rPr lang="en-US" sz="2200" dirty="0" smtClean="0"/>
              <a:t>B4 = 1754 € </a:t>
            </a:r>
            <a:r>
              <a:rPr lang="en-US" sz="2200" dirty="0" smtClean="0">
                <a:sym typeface="Wingdings" panose="05000000000000000000" pitchFamily="2" charset="2"/>
              </a:rPr>
              <a:t></a:t>
            </a:r>
            <a:r>
              <a:rPr lang="en-US" sz="2200" b="1" dirty="0" smtClean="0">
                <a:sym typeface="Wingdings" panose="05000000000000000000" pitchFamily="2" charset="2"/>
              </a:rPr>
              <a:t>1,754,000 €</a:t>
            </a:r>
          </a:p>
          <a:p>
            <a:r>
              <a:rPr lang="fr-BE" sz="2200" b="1" dirty="0" smtClean="0">
                <a:sym typeface="Wingdings" panose="05000000000000000000" pitchFamily="2" charset="2"/>
              </a:rPr>
              <a:t> </a:t>
            </a:r>
          </a:p>
          <a:p>
            <a:endParaRPr lang="fr-BE" sz="2200" dirty="0">
              <a:sym typeface="Wingdings" panose="05000000000000000000" pitchFamily="2" charset="2"/>
            </a:endParaRPr>
          </a:p>
          <a:p>
            <a:r>
              <a:rPr lang="fr-BE" sz="2200" dirty="0" smtClean="0">
                <a:sym typeface="Wingdings" panose="05000000000000000000" pitchFamily="2" charset="2"/>
              </a:rPr>
              <a:t>For 1000 IUI (capacitation) : </a:t>
            </a:r>
          </a:p>
          <a:p>
            <a:endParaRPr lang="fr-BE" sz="2200" dirty="0" smtClean="0">
              <a:sym typeface="Wingdings" panose="05000000000000000000" pitchFamily="2" charset="2"/>
            </a:endParaRPr>
          </a:p>
          <a:p>
            <a:r>
              <a:rPr lang="fr-BE" sz="2200" dirty="0" smtClean="0">
                <a:sym typeface="Wingdings" panose="05000000000000000000" pitchFamily="2" charset="2"/>
              </a:rPr>
              <a:t>INAMI/RIZIV code for </a:t>
            </a:r>
            <a:r>
              <a:rPr lang="en-US" sz="2200" dirty="0"/>
              <a:t>Clinical Biology </a:t>
            </a:r>
            <a:r>
              <a:rPr lang="en-US" sz="2200" dirty="0" smtClean="0"/>
              <a:t>Laboratory </a:t>
            </a:r>
            <a:r>
              <a:rPr lang="en-US" sz="2200" dirty="0" smtClean="0">
                <a:sym typeface="Wingdings" panose="05000000000000000000" pitchFamily="2" charset="2"/>
              </a:rPr>
              <a:t> </a:t>
            </a:r>
            <a:r>
              <a:rPr lang="en-US" sz="2200" dirty="0"/>
              <a:t>administrative </a:t>
            </a:r>
            <a:r>
              <a:rPr lang="en-US" sz="2200" dirty="0" smtClean="0"/>
              <a:t>fees</a:t>
            </a:r>
          </a:p>
          <a:p>
            <a:endParaRPr lang="en-US" sz="2200" dirty="0" smtClean="0"/>
          </a:p>
          <a:p>
            <a:r>
              <a:rPr lang="en-US" sz="2200" dirty="0" smtClean="0">
                <a:sym typeface="Wingdings" panose="05000000000000000000" pitchFamily="2" charset="2"/>
              </a:rPr>
              <a:t>≈ 115 €  </a:t>
            </a:r>
            <a:r>
              <a:rPr lang="en-US" sz="2200" b="1" dirty="0" smtClean="0">
                <a:sym typeface="Wingdings" panose="05000000000000000000" pitchFamily="2" charset="2"/>
              </a:rPr>
              <a:t>115,000 €</a:t>
            </a:r>
          </a:p>
          <a:p>
            <a:endParaRPr lang="en-US" sz="2200" b="1" dirty="0" smtClean="0">
              <a:sym typeface="Wingdings" panose="05000000000000000000" pitchFamily="2" charset="2"/>
            </a:endParaRPr>
          </a:p>
          <a:p>
            <a:endParaRPr lang="fr-BE" sz="2000" dirty="0">
              <a:sym typeface="Wingdings" panose="05000000000000000000" pitchFamily="2" charset="2"/>
            </a:endParaRPr>
          </a:p>
          <a:p>
            <a:r>
              <a:rPr lang="fr-BE" sz="2800" b="1" dirty="0" smtClean="0">
                <a:solidFill>
                  <a:srgbClr val="FF0000"/>
                </a:solidFill>
                <a:sym typeface="Wingdings" panose="05000000000000000000" pitchFamily="2" charset="2"/>
              </a:rPr>
              <a:t> 1,869,000 €</a:t>
            </a:r>
            <a:endParaRPr lang="en-US" dirty="0"/>
          </a:p>
        </p:txBody>
      </p:sp>
    </p:spTree>
    <p:extLst>
      <p:ext uri="{BB962C8B-B14F-4D97-AF65-F5344CB8AC3E}">
        <p14:creationId xmlns:p14="http://schemas.microsoft.com/office/powerpoint/2010/main" val="23657385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a:stretch>
            <a:fillRect/>
          </a:stretch>
        </p:blipFill>
        <p:spPr>
          <a:xfrm>
            <a:off x="611560" y="1767361"/>
            <a:ext cx="7781925" cy="2714625"/>
          </a:xfrm>
          <a:prstGeom prst="rect">
            <a:avLst/>
          </a:prstGeom>
        </p:spPr>
      </p:pic>
      <p:sp>
        <p:nvSpPr>
          <p:cNvPr id="3" name="ZoneTexte 2"/>
          <p:cNvSpPr txBox="1"/>
          <p:nvPr/>
        </p:nvSpPr>
        <p:spPr>
          <a:xfrm>
            <a:off x="683568" y="980728"/>
            <a:ext cx="2952328" cy="1200329"/>
          </a:xfrm>
          <a:prstGeom prst="rect">
            <a:avLst/>
          </a:prstGeom>
          <a:noFill/>
        </p:spPr>
        <p:txBody>
          <a:bodyPr wrap="square" rtlCol="0">
            <a:spAutoFit/>
          </a:bodyPr>
          <a:lstStyle/>
          <a:p>
            <a:r>
              <a:rPr lang="en-US" sz="2400" dirty="0" smtClean="0"/>
              <a:t>B4 </a:t>
            </a:r>
          </a:p>
          <a:p>
            <a:r>
              <a:rPr lang="en-US" sz="2400" dirty="0" smtClean="0"/>
              <a:t>Sperm capacitation</a:t>
            </a:r>
          </a:p>
          <a:p>
            <a:r>
              <a:rPr lang="en-US" sz="2400" dirty="0" smtClean="0"/>
              <a:t>   = </a:t>
            </a:r>
            <a:r>
              <a:rPr lang="en-US" sz="2400" b="1" dirty="0" smtClean="0">
                <a:solidFill>
                  <a:srgbClr val="FF0000"/>
                </a:solidFill>
                <a:sym typeface="Wingdings" panose="05000000000000000000" pitchFamily="2" charset="2"/>
              </a:rPr>
              <a:t>1,869,000 €</a:t>
            </a:r>
            <a:endParaRPr lang="en-US" sz="2400" dirty="0"/>
          </a:p>
        </p:txBody>
      </p:sp>
      <p:sp>
        <p:nvSpPr>
          <p:cNvPr id="4" name="ZoneTexte 3"/>
          <p:cNvSpPr txBox="1"/>
          <p:nvPr/>
        </p:nvSpPr>
        <p:spPr>
          <a:xfrm>
            <a:off x="6250551" y="603586"/>
            <a:ext cx="2232248" cy="1569660"/>
          </a:xfrm>
          <a:prstGeom prst="rect">
            <a:avLst/>
          </a:prstGeom>
          <a:noFill/>
        </p:spPr>
        <p:txBody>
          <a:bodyPr wrap="square" rtlCol="0">
            <a:spAutoFit/>
          </a:bodyPr>
          <a:lstStyle/>
          <a:p>
            <a:r>
              <a:rPr lang="en-US" sz="2400" dirty="0" smtClean="0">
                <a:sym typeface="Wingdings" panose="05000000000000000000" pitchFamily="2" charset="2"/>
              </a:rPr>
              <a:t>Embryologist  Procedures Quality control </a:t>
            </a:r>
          </a:p>
          <a:p>
            <a:r>
              <a:rPr lang="en-US" sz="2400" dirty="0" smtClean="0"/>
              <a:t>= </a:t>
            </a:r>
            <a:r>
              <a:rPr lang="en-US" sz="2400" b="1" dirty="0" smtClean="0">
                <a:solidFill>
                  <a:srgbClr val="FF0000"/>
                </a:solidFill>
                <a:sym typeface="Wingdings" panose="05000000000000000000" pitchFamily="2" charset="2"/>
              </a:rPr>
              <a:t>1,878,471 €</a:t>
            </a:r>
            <a:endParaRPr lang="en-US" sz="2400" dirty="0"/>
          </a:p>
        </p:txBody>
      </p:sp>
      <p:sp>
        <p:nvSpPr>
          <p:cNvPr id="5" name="ZoneTexte 4"/>
          <p:cNvSpPr txBox="1"/>
          <p:nvPr/>
        </p:nvSpPr>
        <p:spPr>
          <a:xfrm>
            <a:off x="5926515" y="3951107"/>
            <a:ext cx="2880320" cy="1323439"/>
          </a:xfrm>
          <a:prstGeom prst="rect">
            <a:avLst/>
          </a:prstGeom>
          <a:noFill/>
        </p:spPr>
        <p:txBody>
          <a:bodyPr wrap="square" rtlCol="0">
            <a:spAutoFit/>
          </a:bodyPr>
          <a:lstStyle/>
          <a:p>
            <a:r>
              <a:rPr lang="fr-BE" sz="8000" dirty="0" smtClean="0"/>
              <a:t>BUT…</a:t>
            </a:r>
            <a:endParaRPr lang="en-US" sz="8000" dirty="0"/>
          </a:p>
        </p:txBody>
      </p:sp>
      <p:pic>
        <p:nvPicPr>
          <p:cNvPr id="8" name="Image 7"/>
          <p:cNvPicPr>
            <a:picLocks noChangeAspect="1"/>
          </p:cNvPicPr>
          <p:nvPr/>
        </p:nvPicPr>
        <p:blipFill>
          <a:blip r:embed="rId4"/>
          <a:stretch>
            <a:fillRect/>
          </a:stretch>
        </p:blipFill>
        <p:spPr>
          <a:xfrm>
            <a:off x="20897" y="3638288"/>
            <a:ext cx="2030823" cy="2166589"/>
          </a:xfrm>
          <a:prstGeom prst="rect">
            <a:avLst/>
          </a:prstGeom>
        </p:spPr>
      </p:pic>
      <p:sp>
        <p:nvSpPr>
          <p:cNvPr id="9" name="ZoneTexte 8"/>
          <p:cNvSpPr txBox="1"/>
          <p:nvPr/>
        </p:nvSpPr>
        <p:spPr>
          <a:xfrm>
            <a:off x="827584" y="4293096"/>
            <a:ext cx="710334" cy="523220"/>
          </a:xfrm>
          <a:prstGeom prst="rect">
            <a:avLst/>
          </a:prstGeom>
          <a:solidFill>
            <a:srgbClr val="F7F7F7"/>
          </a:solidFill>
        </p:spPr>
        <p:txBody>
          <a:bodyPr wrap="square" rtlCol="0">
            <a:spAutoFit/>
          </a:bodyPr>
          <a:lstStyle/>
          <a:p>
            <a:r>
              <a:rPr lang="fr-BE" sz="1400" b="1" dirty="0" smtClean="0">
                <a:solidFill>
                  <a:srgbClr val="FF0000"/>
                </a:solidFill>
              </a:rPr>
              <a:t>9471</a:t>
            </a:r>
          </a:p>
          <a:p>
            <a:endParaRPr lang="en-US" sz="1400" dirty="0"/>
          </a:p>
        </p:txBody>
      </p:sp>
    </p:spTree>
    <p:extLst>
      <p:ext uri="{BB962C8B-B14F-4D97-AF65-F5344CB8AC3E}">
        <p14:creationId xmlns:p14="http://schemas.microsoft.com/office/powerpoint/2010/main" val="63062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7504" y="-931"/>
            <a:ext cx="9036496" cy="6617196"/>
          </a:xfrm>
          <a:prstGeom prst="rect">
            <a:avLst/>
          </a:prstGeom>
          <a:noFill/>
        </p:spPr>
        <p:txBody>
          <a:bodyPr wrap="square" rtlCol="0">
            <a:spAutoFit/>
          </a:bodyPr>
          <a:lstStyle/>
          <a:p>
            <a:r>
              <a:rPr lang="en-US" sz="2800" b="1" i="1" dirty="0">
                <a:solidFill>
                  <a:srgbClr val="FF0000"/>
                </a:solidFill>
              </a:rPr>
              <a:t>I did not take into account </a:t>
            </a:r>
            <a:r>
              <a:rPr lang="en-US" sz="2800" b="1" i="1" dirty="0" smtClean="0">
                <a:solidFill>
                  <a:srgbClr val="FF0000"/>
                </a:solidFill>
              </a:rPr>
              <a:t>…</a:t>
            </a:r>
          </a:p>
          <a:p>
            <a:endParaRPr lang="fr-BE" dirty="0" smtClean="0"/>
          </a:p>
          <a:p>
            <a:r>
              <a:rPr lang="en-US" u="sng" dirty="0" smtClean="0">
                <a:sym typeface="Wingdings" panose="05000000000000000000" pitchFamily="2" charset="2"/>
              </a:rPr>
              <a:t> The « essentials »</a:t>
            </a:r>
            <a:endParaRPr lang="en-US" u="sng" dirty="0" smtClean="0"/>
          </a:p>
          <a:p>
            <a:endParaRPr lang="en-US" dirty="0" smtClean="0"/>
          </a:p>
          <a:p>
            <a:pPr marL="285750" indent="-285750">
              <a:buFontTx/>
              <a:buChar char="-"/>
            </a:pPr>
            <a:r>
              <a:rPr lang="en-US" dirty="0" smtClean="0"/>
              <a:t>the investment and depreciation/amortization of </a:t>
            </a:r>
            <a:r>
              <a:rPr lang="en-US" b="1" dirty="0" smtClean="0"/>
              <a:t>big equipment</a:t>
            </a:r>
          </a:p>
          <a:p>
            <a:r>
              <a:rPr lang="en-US" dirty="0" smtClean="0"/>
              <a:t> </a:t>
            </a:r>
          </a:p>
          <a:p>
            <a:pPr marL="285750" indent="-285750">
              <a:buFontTx/>
              <a:buChar char="-"/>
            </a:pPr>
            <a:r>
              <a:rPr lang="en-US" dirty="0" smtClean="0"/>
              <a:t>the </a:t>
            </a:r>
            <a:r>
              <a:rPr lang="en-US" b="1" dirty="0" smtClean="0"/>
              <a:t>cost of the places </a:t>
            </a:r>
            <a:r>
              <a:rPr lang="en-US" dirty="0" smtClean="0"/>
              <a:t>allocated to the laboratory</a:t>
            </a:r>
          </a:p>
          <a:p>
            <a:endParaRPr lang="en-US" dirty="0" smtClean="0"/>
          </a:p>
          <a:p>
            <a:pPr marL="285750" indent="-285750">
              <a:buFontTx/>
              <a:buChar char="-"/>
            </a:pPr>
            <a:r>
              <a:rPr lang="en-US" b="1" dirty="0" smtClean="0"/>
              <a:t>clean room </a:t>
            </a:r>
            <a:r>
              <a:rPr lang="en-US" dirty="0" smtClean="0"/>
              <a:t>construction</a:t>
            </a:r>
          </a:p>
          <a:p>
            <a:endParaRPr lang="en-US" dirty="0" smtClean="0"/>
          </a:p>
          <a:p>
            <a:pPr marL="285750" indent="-285750">
              <a:buFontTx/>
              <a:buChar char="-"/>
            </a:pPr>
            <a:r>
              <a:rPr lang="en-US" b="1" dirty="0" smtClean="0"/>
              <a:t>Energy</a:t>
            </a:r>
          </a:p>
          <a:p>
            <a:pPr marL="285750" indent="-285750">
              <a:buFontTx/>
              <a:buChar char="-"/>
            </a:pPr>
            <a:endParaRPr lang="en-US" dirty="0" smtClean="0"/>
          </a:p>
          <a:p>
            <a:pPr marL="285750" indent="-285750">
              <a:buFontTx/>
              <a:buChar char="-"/>
            </a:pPr>
            <a:r>
              <a:rPr lang="en-US" dirty="0" smtClean="0"/>
              <a:t>Laundry, telephony</a:t>
            </a:r>
          </a:p>
          <a:p>
            <a:endParaRPr lang="en-US" dirty="0" smtClean="0"/>
          </a:p>
          <a:p>
            <a:pPr marL="285750" indent="-285750">
              <a:buFontTx/>
              <a:buChar char="-"/>
            </a:pPr>
            <a:r>
              <a:rPr lang="en-US" b="1" dirty="0" smtClean="0"/>
              <a:t>Liquid nitrogen</a:t>
            </a:r>
            <a:r>
              <a:rPr lang="en-US" dirty="0" smtClean="0"/>
              <a:t>…</a:t>
            </a:r>
          </a:p>
          <a:p>
            <a:endParaRPr lang="en-US" dirty="0" smtClean="0"/>
          </a:p>
          <a:p>
            <a:pPr marL="285750" indent="-285750">
              <a:buFontTx/>
              <a:buChar char="-"/>
            </a:pPr>
            <a:endParaRPr lang="en-US" dirty="0" smtClean="0"/>
          </a:p>
          <a:p>
            <a:r>
              <a:rPr lang="en-US" u="sng" dirty="0" smtClean="0">
                <a:sym typeface="Wingdings" panose="05000000000000000000" pitchFamily="2" charset="2"/>
              </a:rPr>
              <a:t> The « optional » procedures: </a:t>
            </a:r>
            <a:endParaRPr lang="en-US" u="sng" dirty="0" smtClean="0"/>
          </a:p>
          <a:p>
            <a:pPr marL="285750" indent="-285750">
              <a:buFontTx/>
              <a:buChar char="-"/>
            </a:pPr>
            <a:endParaRPr lang="en-US" dirty="0" smtClean="0"/>
          </a:p>
          <a:p>
            <a:pPr marL="285750" indent="-285750">
              <a:buFontTx/>
              <a:buChar char="-"/>
            </a:pPr>
            <a:r>
              <a:rPr lang="en-US" dirty="0" smtClean="0"/>
              <a:t>Some works and procedures not reimbursed and not considered by health insurance such as sperm preservation for vasectomy,  gender transition, before usual ART.</a:t>
            </a:r>
          </a:p>
          <a:p>
            <a:pPr marL="285750" indent="-285750">
              <a:buFontTx/>
              <a:buChar char="-"/>
            </a:pPr>
            <a:r>
              <a:rPr lang="en-US" dirty="0" smtClean="0"/>
              <a:t>Rare and specific genetic procedures: </a:t>
            </a:r>
          </a:p>
          <a:p>
            <a:r>
              <a:rPr lang="en-US" dirty="0"/>
              <a:t> </a:t>
            </a:r>
            <a:r>
              <a:rPr lang="en-US" dirty="0" smtClean="0"/>
              <a:t>       PGD and PGS, artificial oocytes activation, IMSI etc..</a:t>
            </a:r>
            <a:endParaRPr lang="en-US" dirty="0"/>
          </a:p>
        </p:txBody>
      </p:sp>
      <p:sp>
        <p:nvSpPr>
          <p:cNvPr id="4" name="Accolade fermante 3"/>
          <p:cNvSpPr/>
          <p:nvPr/>
        </p:nvSpPr>
        <p:spPr>
          <a:xfrm>
            <a:off x="6444208" y="1196752"/>
            <a:ext cx="330348" cy="3312368"/>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ZoneTexte 4"/>
          <p:cNvSpPr txBox="1"/>
          <p:nvPr/>
        </p:nvSpPr>
        <p:spPr>
          <a:xfrm>
            <a:off x="6879158" y="2668270"/>
            <a:ext cx="2160240" cy="369332"/>
          </a:xfrm>
          <a:prstGeom prst="rect">
            <a:avLst/>
          </a:prstGeom>
          <a:noFill/>
        </p:spPr>
        <p:txBody>
          <a:bodyPr wrap="square" rtlCol="0">
            <a:spAutoFit/>
          </a:bodyPr>
          <a:lstStyle/>
          <a:p>
            <a:r>
              <a:rPr lang="en-US" b="1" dirty="0" smtClean="0">
                <a:solidFill>
                  <a:srgbClr val="FF0000"/>
                </a:solidFill>
              </a:rPr>
              <a:t>The hospital deficit</a:t>
            </a:r>
            <a:endParaRPr lang="en-US" b="1" dirty="0">
              <a:solidFill>
                <a:srgbClr val="FF0000"/>
              </a:solidFill>
            </a:endParaRPr>
          </a:p>
        </p:txBody>
      </p:sp>
    </p:spTree>
    <p:extLst>
      <p:ext uri="{BB962C8B-B14F-4D97-AF65-F5344CB8AC3E}">
        <p14:creationId xmlns:p14="http://schemas.microsoft.com/office/powerpoint/2010/main" val="18002038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p:cNvPicPr>
            <a:picLocks noChangeAspect="1"/>
          </p:cNvPicPr>
          <p:nvPr/>
        </p:nvPicPr>
        <p:blipFill>
          <a:blip r:embed="rId3"/>
          <a:stretch>
            <a:fillRect/>
          </a:stretch>
        </p:blipFill>
        <p:spPr>
          <a:xfrm>
            <a:off x="3543300" y="4286250"/>
            <a:ext cx="5600700" cy="2571750"/>
          </a:xfrm>
          <a:prstGeom prst="rect">
            <a:avLst/>
          </a:prstGeom>
        </p:spPr>
      </p:pic>
      <p:pic>
        <p:nvPicPr>
          <p:cNvPr id="15" name="Image 14"/>
          <p:cNvPicPr>
            <a:picLocks noChangeAspect="1"/>
          </p:cNvPicPr>
          <p:nvPr/>
        </p:nvPicPr>
        <p:blipFill>
          <a:blip r:embed="rId4"/>
          <a:stretch>
            <a:fillRect/>
          </a:stretch>
        </p:blipFill>
        <p:spPr>
          <a:xfrm>
            <a:off x="5481755" y="1797445"/>
            <a:ext cx="3191982" cy="2196274"/>
          </a:xfrm>
          <a:prstGeom prst="rect">
            <a:avLst/>
          </a:prstGeom>
        </p:spPr>
      </p:pic>
      <p:sp>
        <p:nvSpPr>
          <p:cNvPr id="2" name="ZoneTexte 1"/>
          <p:cNvSpPr txBox="1"/>
          <p:nvPr/>
        </p:nvSpPr>
        <p:spPr>
          <a:xfrm>
            <a:off x="1907704" y="-35484"/>
            <a:ext cx="5256584" cy="584775"/>
          </a:xfrm>
          <a:prstGeom prst="rect">
            <a:avLst/>
          </a:prstGeom>
          <a:noFill/>
        </p:spPr>
        <p:txBody>
          <a:bodyPr wrap="square" rtlCol="0">
            <a:spAutoFit/>
          </a:bodyPr>
          <a:lstStyle/>
          <a:p>
            <a:r>
              <a:rPr lang="en-US" sz="3200" i="1" dirty="0" smtClean="0">
                <a:solidFill>
                  <a:schemeClr val="accent1">
                    <a:lumMod val="50000"/>
                  </a:schemeClr>
                </a:solidFill>
              </a:rPr>
              <a:t>Affordable for the society?</a:t>
            </a:r>
            <a:endParaRPr lang="en-US" sz="3200" i="1" dirty="0">
              <a:solidFill>
                <a:schemeClr val="accent1">
                  <a:lumMod val="50000"/>
                </a:schemeClr>
              </a:solidFill>
            </a:endParaRPr>
          </a:p>
        </p:txBody>
      </p:sp>
      <p:sp>
        <p:nvSpPr>
          <p:cNvPr id="8" name="ZoneTexte 7"/>
          <p:cNvSpPr txBox="1"/>
          <p:nvPr/>
        </p:nvSpPr>
        <p:spPr>
          <a:xfrm>
            <a:off x="184731" y="654521"/>
            <a:ext cx="5904656" cy="1077218"/>
          </a:xfrm>
          <a:prstGeom prst="rect">
            <a:avLst/>
          </a:prstGeom>
          <a:noFill/>
        </p:spPr>
        <p:txBody>
          <a:bodyPr wrap="square" rtlCol="0">
            <a:spAutoFit/>
          </a:bodyPr>
          <a:lstStyle/>
          <a:p>
            <a:r>
              <a:rPr lang="en-US" sz="2800" dirty="0"/>
              <a:t>What is the cost of a birth</a:t>
            </a:r>
            <a:r>
              <a:rPr lang="en-US" sz="2800" dirty="0" smtClean="0"/>
              <a:t>? (IVF)</a:t>
            </a:r>
            <a:endParaRPr lang="fr-BE" sz="2800" dirty="0" smtClean="0"/>
          </a:p>
          <a:p>
            <a:endParaRPr lang="fr-BE" dirty="0"/>
          </a:p>
          <a:p>
            <a:endParaRPr lang="en-US" dirty="0"/>
          </a:p>
        </p:txBody>
      </p:sp>
      <p:sp>
        <p:nvSpPr>
          <p:cNvPr id="9" name="ZoneTexte 8"/>
          <p:cNvSpPr txBox="1"/>
          <p:nvPr/>
        </p:nvSpPr>
        <p:spPr>
          <a:xfrm>
            <a:off x="-10657" y="1240348"/>
            <a:ext cx="8136904" cy="5386090"/>
          </a:xfrm>
          <a:prstGeom prst="rect">
            <a:avLst/>
          </a:prstGeom>
          <a:noFill/>
        </p:spPr>
        <p:txBody>
          <a:bodyPr wrap="square" rtlCol="0">
            <a:spAutoFit/>
          </a:bodyPr>
          <a:lstStyle/>
          <a:p>
            <a:pPr algn="ctr"/>
            <a:r>
              <a:rPr lang="fr-BE" sz="2000" dirty="0" smtClean="0"/>
              <a:t>-</a:t>
            </a:r>
            <a:r>
              <a:rPr lang="en-US" sz="2000" dirty="0" smtClean="0"/>
              <a:t> Patient + social security: 1982 € x 1000 : 1,982,000 € </a:t>
            </a:r>
          </a:p>
          <a:p>
            <a:r>
              <a:rPr lang="en-US" sz="2000" dirty="0" smtClean="0"/>
              <a:t>	     - Hospital: </a:t>
            </a:r>
            <a:r>
              <a:rPr lang="en-US" sz="2000" dirty="0" smtClean="0">
                <a:sym typeface="Wingdings" panose="05000000000000000000" pitchFamily="2" charset="2"/>
              </a:rPr>
              <a:t>1,807,271</a:t>
            </a:r>
            <a:r>
              <a:rPr lang="en-US" sz="2000" dirty="0" smtClean="0"/>
              <a:t> €  </a:t>
            </a:r>
            <a:r>
              <a:rPr lang="en-US" sz="2000" dirty="0" smtClean="0">
                <a:solidFill>
                  <a:srgbClr val="FF0000"/>
                </a:solidFill>
              </a:rPr>
              <a:t>+ ?</a:t>
            </a:r>
          </a:p>
          <a:p>
            <a:r>
              <a:rPr lang="en-US" sz="2000" dirty="0" smtClean="0"/>
              <a:t>                     (Government:</a:t>
            </a:r>
            <a:r>
              <a:rPr lang="en-US" sz="2000" dirty="0" smtClean="0">
                <a:solidFill>
                  <a:srgbClr val="FF0000"/>
                </a:solidFill>
              </a:rPr>
              <a:t> </a:t>
            </a:r>
            <a:r>
              <a:rPr lang="en-US" sz="2000" dirty="0" smtClean="0">
                <a:sym typeface="Wingdings" panose="05000000000000000000" pitchFamily="2" charset="2"/>
              </a:rPr>
              <a:t>1.754.000 €)</a:t>
            </a:r>
          </a:p>
          <a:p>
            <a:endParaRPr lang="en-US" sz="2000" dirty="0" smtClean="0"/>
          </a:p>
          <a:p>
            <a:pPr marL="285750" indent="-285750">
              <a:buFont typeface="Wingdings" panose="05000000000000000000" pitchFamily="2" charset="2"/>
              <a:buChar char="à"/>
            </a:pPr>
            <a:r>
              <a:rPr lang="en-US" dirty="0" smtClean="0"/>
              <a:t>3,789,271</a:t>
            </a:r>
            <a:r>
              <a:rPr lang="en-US" b="1" dirty="0" smtClean="0"/>
              <a:t>=  ± 3789 €/IVF</a:t>
            </a:r>
          </a:p>
          <a:p>
            <a:endParaRPr lang="en-US" b="1" dirty="0" smtClean="0"/>
          </a:p>
          <a:p>
            <a:pPr marL="285750" indent="-285750">
              <a:buFont typeface="Wingdings" panose="05000000000000000000" pitchFamily="2" charset="2"/>
              <a:buChar char="à"/>
            </a:pPr>
            <a:r>
              <a:rPr lang="en-US" i="1" u="sng" dirty="0" smtClean="0"/>
              <a:t>Depending on maternal age:</a:t>
            </a:r>
          </a:p>
          <a:p>
            <a:pPr marL="285750" indent="-285750">
              <a:buFont typeface="Wingdings" panose="05000000000000000000" pitchFamily="2" charset="2"/>
              <a:buChar char="à"/>
            </a:pPr>
            <a:endParaRPr lang="en-US" dirty="0" smtClean="0"/>
          </a:p>
          <a:p>
            <a:pPr marL="285750" indent="-285750">
              <a:buFont typeface="Wingdings" panose="05000000000000000000" pitchFamily="2" charset="2"/>
              <a:buChar char="Ø"/>
            </a:pPr>
            <a:r>
              <a:rPr lang="en-US" dirty="0" smtClean="0"/>
              <a:t>From: 1,6 to 19,5 % of BTH (x 10)</a:t>
            </a:r>
          </a:p>
          <a:p>
            <a:pPr marL="285750" indent="-285750">
              <a:buFont typeface="Wingdings" panose="05000000000000000000" pitchFamily="2" charset="2"/>
              <a:buChar char="à"/>
            </a:pPr>
            <a:endParaRPr lang="en-US" dirty="0" smtClean="0"/>
          </a:p>
          <a:p>
            <a:pPr marL="285750" indent="-285750">
              <a:buFont typeface="Wingdings" panose="05000000000000000000" pitchFamily="2" charset="2"/>
              <a:buChar char="à"/>
            </a:pPr>
            <a:r>
              <a:rPr lang="en-US" i="1" u="sng" dirty="0" smtClean="0"/>
              <a:t>Depending on the center:</a:t>
            </a:r>
          </a:p>
          <a:p>
            <a:endParaRPr lang="en-US" dirty="0" smtClean="0"/>
          </a:p>
          <a:p>
            <a:pPr marL="285750" indent="-285750">
              <a:buFont typeface="Wingdings" panose="05000000000000000000" pitchFamily="2" charset="2"/>
              <a:buChar char="Ø"/>
            </a:pPr>
            <a:r>
              <a:rPr lang="en-US" dirty="0" smtClean="0"/>
              <a:t>1 Trial : 8 or 36 % BTH (x 4,5)</a:t>
            </a:r>
          </a:p>
          <a:p>
            <a:pPr marL="285750" indent="-285750">
              <a:buFont typeface="Wingdings" panose="05000000000000000000" pitchFamily="2" charset="2"/>
              <a:buChar char="Ø"/>
            </a:pPr>
            <a:endParaRPr lang="fr-BE" dirty="0"/>
          </a:p>
          <a:p>
            <a:endParaRPr lang="en-US" dirty="0" smtClean="0"/>
          </a:p>
          <a:p>
            <a:pPr marL="285750" indent="-285750">
              <a:buFont typeface="Wingdings" panose="05000000000000000000" pitchFamily="2" charset="2"/>
              <a:buChar char="Ø"/>
            </a:pPr>
            <a:endParaRPr lang="fr-BE" dirty="0"/>
          </a:p>
          <a:p>
            <a:pPr marL="285750" indent="-285750">
              <a:buFont typeface="Wingdings" panose="05000000000000000000" pitchFamily="2" charset="2"/>
              <a:buChar char="Ø"/>
            </a:pPr>
            <a:r>
              <a:rPr lang="fr-BE" dirty="0" smtClean="0"/>
              <a:t>USA for BTH &lt; 35Y:  9 to 50 %</a:t>
            </a:r>
          </a:p>
          <a:p>
            <a:r>
              <a:rPr lang="fr-BE" sz="1200" i="1" dirty="0" smtClean="0"/>
              <a:t>(Bradley et al., </a:t>
            </a:r>
            <a:r>
              <a:rPr lang="fr-BE" sz="1200" i="1" dirty="0" err="1" smtClean="0"/>
              <a:t>Fertil</a:t>
            </a:r>
            <a:r>
              <a:rPr lang="fr-BE" sz="1200" i="1" dirty="0" smtClean="0"/>
              <a:t>. </a:t>
            </a:r>
            <a:r>
              <a:rPr lang="fr-BE" sz="1200" i="1" dirty="0" err="1" smtClean="0"/>
              <a:t>Steril</a:t>
            </a:r>
            <a:r>
              <a:rPr lang="fr-BE" sz="1200" i="1" dirty="0" smtClean="0"/>
              <a:t>)</a:t>
            </a:r>
            <a:endParaRPr lang="en-US" sz="1200" i="1" dirty="0" smtClean="0"/>
          </a:p>
          <a:p>
            <a:endParaRPr lang="en-US" dirty="0"/>
          </a:p>
        </p:txBody>
      </p:sp>
      <p:sp>
        <p:nvSpPr>
          <p:cNvPr id="10" name="Rectangle 1"/>
          <p:cNvSpPr>
            <a:spLocks noChangeArrowheads="1"/>
          </p:cNvSpPr>
          <p:nvPr/>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Söhne"/>
              </a:rPr>
              <a:t/>
            </a:r>
            <a:br>
              <a:rPr kumimoji="0" lang="en-US" altLang="en-US" sz="1800" b="0" i="0" u="none" strike="noStrike" cap="none" normalizeH="0" baseline="0" dirty="0" smtClean="0">
                <a:ln>
                  <a:noFill/>
                </a:ln>
                <a:solidFill>
                  <a:srgbClr val="000000"/>
                </a:solidFill>
                <a:effectLst/>
                <a:latin typeface="Söhne"/>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cxnSp>
        <p:nvCxnSpPr>
          <p:cNvPr id="6" name="Connecteur droit 5"/>
          <p:cNvCxnSpPr/>
          <p:nvPr/>
        </p:nvCxnSpPr>
        <p:spPr>
          <a:xfrm flipH="1">
            <a:off x="5481756" y="2708920"/>
            <a:ext cx="3191981"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H="1">
            <a:off x="3887416" y="6453336"/>
            <a:ext cx="106636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H="1">
            <a:off x="3887416" y="5085184"/>
            <a:ext cx="5256584"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flipH="1">
            <a:off x="5481756" y="3638327"/>
            <a:ext cx="3191981"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298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83568" y="260648"/>
            <a:ext cx="5256584" cy="584775"/>
          </a:xfrm>
          <a:prstGeom prst="rect">
            <a:avLst/>
          </a:prstGeom>
          <a:noFill/>
        </p:spPr>
        <p:txBody>
          <a:bodyPr wrap="square" rtlCol="0">
            <a:spAutoFit/>
          </a:bodyPr>
          <a:lstStyle/>
          <a:p>
            <a:r>
              <a:rPr lang="en-US" sz="3200" i="1" dirty="0" smtClean="0">
                <a:solidFill>
                  <a:schemeClr val="accent1">
                    <a:lumMod val="50000"/>
                  </a:schemeClr>
                </a:solidFill>
              </a:rPr>
              <a:t>Affordable for the society?</a:t>
            </a:r>
            <a:endParaRPr lang="en-US" sz="3200" i="1" dirty="0">
              <a:solidFill>
                <a:schemeClr val="accent1">
                  <a:lumMod val="50000"/>
                </a:schemeClr>
              </a:solidFill>
            </a:endParaRPr>
          </a:p>
        </p:txBody>
      </p:sp>
      <p:sp>
        <p:nvSpPr>
          <p:cNvPr id="8" name="ZoneTexte 7"/>
          <p:cNvSpPr txBox="1"/>
          <p:nvPr/>
        </p:nvSpPr>
        <p:spPr>
          <a:xfrm>
            <a:off x="611560" y="1131901"/>
            <a:ext cx="5904656" cy="1077218"/>
          </a:xfrm>
          <a:prstGeom prst="rect">
            <a:avLst/>
          </a:prstGeom>
          <a:noFill/>
        </p:spPr>
        <p:txBody>
          <a:bodyPr wrap="square" rtlCol="0">
            <a:spAutoFit/>
          </a:bodyPr>
          <a:lstStyle/>
          <a:p>
            <a:r>
              <a:rPr lang="en-US" sz="2800" dirty="0" smtClean="0"/>
              <a:t>Economic impact of birth?</a:t>
            </a:r>
          </a:p>
          <a:p>
            <a:endParaRPr lang="fr-BE" dirty="0"/>
          </a:p>
          <a:p>
            <a:endParaRPr lang="en-US" dirty="0"/>
          </a:p>
        </p:txBody>
      </p:sp>
      <p:sp>
        <p:nvSpPr>
          <p:cNvPr id="9" name="ZoneTexte 8"/>
          <p:cNvSpPr txBox="1"/>
          <p:nvPr/>
        </p:nvSpPr>
        <p:spPr>
          <a:xfrm>
            <a:off x="131146" y="2229750"/>
            <a:ext cx="8136904" cy="3108543"/>
          </a:xfrm>
          <a:prstGeom prst="rect">
            <a:avLst/>
          </a:prstGeom>
          <a:noFill/>
        </p:spPr>
        <p:txBody>
          <a:bodyPr wrap="square" rtlCol="0">
            <a:spAutoFit/>
          </a:bodyPr>
          <a:lstStyle/>
          <a:p>
            <a:pPr marL="285750" indent="-285750">
              <a:buFontTx/>
              <a:buChar char="-"/>
            </a:pPr>
            <a:r>
              <a:rPr lang="fr-BE" sz="2000" dirty="0" smtClean="0"/>
              <a:t>PIB: </a:t>
            </a:r>
            <a:r>
              <a:rPr lang="en-US" sz="2000" dirty="0" smtClean="0">
                <a:cs typeface="Calibri" panose="020F0502020204030204" pitchFamily="34" charset="0"/>
              </a:rPr>
              <a:t>↑</a:t>
            </a:r>
            <a:r>
              <a:rPr lang="en-US" sz="2000" dirty="0"/>
              <a:t> gross domestic product </a:t>
            </a:r>
            <a:r>
              <a:rPr lang="en-US" sz="2000" dirty="0" smtClean="0"/>
              <a:t>(GPD)</a:t>
            </a:r>
            <a:r>
              <a:rPr lang="en-US" sz="2000" dirty="0" smtClean="0">
                <a:sym typeface="Wingdings" panose="05000000000000000000" pitchFamily="2" charset="2"/>
              </a:rPr>
              <a:t></a:t>
            </a:r>
            <a:r>
              <a:rPr lang="en-US" sz="2000" dirty="0" smtClean="0"/>
              <a:t>Stimulating </a:t>
            </a:r>
            <a:r>
              <a:rPr lang="en-US" sz="2000" dirty="0"/>
              <a:t>consumption and </a:t>
            </a:r>
            <a:r>
              <a:rPr lang="en-US" sz="2000" dirty="0" smtClean="0"/>
              <a:t>demand</a:t>
            </a:r>
          </a:p>
          <a:p>
            <a:endParaRPr lang="fr-BE" sz="2000" dirty="0" smtClean="0"/>
          </a:p>
          <a:p>
            <a:pPr marL="342900" indent="-342900">
              <a:buFontTx/>
              <a:buChar char="-"/>
            </a:pPr>
            <a:r>
              <a:rPr lang="en-US" sz="2000" dirty="0" smtClean="0"/>
              <a:t>Pensions </a:t>
            </a:r>
            <a:r>
              <a:rPr lang="en-US" sz="2000" dirty="0"/>
              <a:t>are paid by the </a:t>
            </a:r>
            <a:r>
              <a:rPr lang="en-US" sz="2000" dirty="0" smtClean="0"/>
              <a:t>workers</a:t>
            </a:r>
          </a:p>
          <a:p>
            <a:pPr marL="342900" indent="-342900">
              <a:buFontTx/>
              <a:buChar char="-"/>
            </a:pPr>
            <a:endParaRPr lang="fr-BE" sz="2000" dirty="0"/>
          </a:p>
          <a:p>
            <a:pPr marL="342900" indent="-342900">
              <a:buFontTx/>
              <a:buChar char="-"/>
            </a:pPr>
            <a:endParaRPr lang="fr-BE" sz="2000" dirty="0" smtClean="0"/>
          </a:p>
          <a:p>
            <a:r>
              <a:rPr lang="en-US" sz="2000" dirty="0" smtClean="0">
                <a:sym typeface="Wingdings" panose="05000000000000000000" pitchFamily="2" charset="2"/>
              </a:rPr>
              <a:t> </a:t>
            </a:r>
            <a:r>
              <a:rPr lang="en-US" sz="2000" dirty="0" smtClean="0"/>
              <a:t>Contribution to </a:t>
            </a:r>
            <a:r>
              <a:rPr lang="en-US" sz="2000" dirty="0"/>
              <a:t>economic growth in a Capitalist society</a:t>
            </a:r>
          </a:p>
          <a:p>
            <a:endParaRPr lang="en-US" sz="2000" dirty="0" smtClean="0"/>
          </a:p>
          <a:p>
            <a:pPr marL="285750" indent="-285750">
              <a:buFont typeface="Wingdings" panose="05000000000000000000" pitchFamily="2" charset="2"/>
              <a:buChar char="à"/>
            </a:pPr>
            <a:endParaRPr lang="fr-BE" dirty="0"/>
          </a:p>
          <a:p>
            <a:endParaRPr lang="en-US" dirty="0"/>
          </a:p>
        </p:txBody>
      </p:sp>
      <p:sp>
        <p:nvSpPr>
          <p:cNvPr id="10" name="Rectangle 1"/>
          <p:cNvSpPr>
            <a:spLocks noChangeArrowheads="1"/>
          </p:cNvSpPr>
          <p:nvPr/>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Söhne"/>
              </a:rPr>
              <a:t/>
            </a:r>
            <a:br>
              <a:rPr kumimoji="0" lang="en-US" altLang="en-US" sz="1800" b="0" i="0" u="none" strike="noStrike" cap="none" normalizeH="0" baseline="0" dirty="0" smtClean="0">
                <a:ln>
                  <a:noFill/>
                </a:ln>
                <a:solidFill>
                  <a:srgbClr val="000000"/>
                </a:solidFill>
                <a:effectLst/>
                <a:latin typeface="Söhne"/>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1" name="Rectangle 2"/>
          <p:cNvSpPr>
            <a:spLocks noChangeArrowheads="1"/>
          </p:cNvSpPr>
          <p:nvPr/>
        </p:nvSpPr>
        <p:spPr bwMode="auto">
          <a:xfrm>
            <a:off x="115948" y="-80665"/>
            <a:ext cx="26642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Söhne"/>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Söhne"/>
              </a:rPr>
              <a:t/>
            </a:r>
            <a:br>
              <a:rPr kumimoji="0" lang="en-US" altLang="en-US" sz="1800" b="0" i="0" u="none" strike="noStrike" cap="none" normalizeH="0" baseline="0" dirty="0" smtClean="0">
                <a:ln>
                  <a:noFill/>
                </a:ln>
                <a:solidFill>
                  <a:srgbClr val="000000"/>
                </a:solidFill>
                <a:effectLst/>
                <a:latin typeface="Söhne"/>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553498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83568" y="209549"/>
            <a:ext cx="5256584" cy="584775"/>
          </a:xfrm>
          <a:prstGeom prst="rect">
            <a:avLst/>
          </a:prstGeom>
          <a:noFill/>
        </p:spPr>
        <p:txBody>
          <a:bodyPr wrap="square" rtlCol="0">
            <a:spAutoFit/>
          </a:bodyPr>
          <a:lstStyle/>
          <a:p>
            <a:r>
              <a:rPr lang="en-US" sz="3200" i="1" dirty="0" smtClean="0">
                <a:solidFill>
                  <a:schemeClr val="accent1">
                    <a:lumMod val="50000"/>
                  </a:schemeClr>
                </a:solidFill>
              </a:rPr>
              <a:t>Affordable for the society?</a:t>
            </a:r>
            <a:endParaRPr lang="en-US" sz="3200" i="1" dirty="0">
              <a:solidFill>
                <a:schemeClr val="accent1">
                  <a:lumMod val="50000"/>
                </a:schemeClr>
              </a:solidFill>
            </a:endParaRPr>
          </a:p>
        </p:txBody>
      </p:sp>
      <p:sp>
        <p:nvSpPr>
          <p:cNvPr id="8" name="ZoneTexte 7"/>
          <p:cNvSpPr txBox="1"/>
          <p:nvPr/>
        </p:nvSpPr>
        <p:spPr>
          <a:xfrm>
            <a:off x="179512" y="1152532"/>
            <a:ext cx="5904656" cy="1077218"/>
          </a:xfrm>
          <a:prstGeom prst="rect">
            <a:avLst/>
          </a:prstGeom>
          <a:noFill/>
        </p:spPr>
        <p:txBody>
          <a:bodyPr wrap="square" rtlCol="0">
            <a:spAutoFit/>
          </a:bodyPr>
          <a:lstStyle/>
          <a:p>
            <a:r>
              <a:rPr lang="en-US" sz="2800" dirty="0" smtClean="0"/>
              <a:t>Socioeconomic impact of birth?</a:t>
            </a:r>
          </a:p>
          <a:p>
            <a:endParaRPr lang="fr-BE" dirty="0"/>
          </a:p>
          <a:p>
            <a:endParaRPr lang="en-US" dirty="0"/>
          </a:p>
        </p:txBody>
      </p:sp>
      <p:sp>
        <p:nvSpPr>
          <p:cNvPr id="9" name="ZoneTexte 8"/>
          <p:cNvSpPr txBox="1"/>
          <p:nvPr/>
        </p:nvSpPr>
        <p:spPr>
          <a:xfrm>
            <a:off x="131146" y="2229750"/>
            <a:ext cx="8776838" cy="2800767"/>
          </a:xfrm>
          <a:prstGeom prst="rect">
            <a:avLst/>
          </a:prstGeom>
          <a:noFill/>
        </p:spPr>
        <p:txBody>
          <a:bodyPr wrap="square" rtlCol="0">
            <a:spAutoFit/>
          </a:bodyPr>
          <a:lstStyle/>
          <a:p>
            <a:pPr marL="285750" indent="-285750">
              <a:buFontTx/>
              <a:buChar char="-"/>
            </a:pPr>
            <a:r>
              <a:rPr lang="fr-BE" sz="2000" dirty="0" smtClean="0"/>
              <a:t>PIB: </a:t>
            </a:r>
            <a:r>
              <a:rPr lang="en-US" sz="2000" dirty="0" smtClean="0">
                <a:cs typeface="Calibri" panose="020F0502020204030204" pitchFamily="34" charset="0"/>
              </a:rPr>
              <a:t>↑</a:t>
            </a:r>
            <a:r>
              <a:rPr lang="en-US" sz="2000" dirty="0"/>
              <a:t> gross domestic product </a:t>
            </a:r>
            <a:r>
              <a:rPr lang="en-US" sz="2000" dirty="0" smtClean="0"/>
              <a:t>(GPD)</a:t>
            </a:r>
            <a:r>
              <a:rPr lang="en-US" sz="2000" dirty="0" smtClean="0">
                <a:sym typeface="Wingdings" panose="05000000000000000000" pitchFamily="2" charset="2"/>
              </a:rPr>
              <a:t></a:t>
            </a:r>
            <a:r>
              <a:rPr lang="en-US" sz="2000" dirty="0" smtClean="0"/>
              <a:t>Stimulating </a:t>
            </a:r>
            <a:r>
              <a:rPr lang="en-US" sz="2000" dirty="0"/>
              <a:t>consumption and </a:t>
            </a:r>
            <a:r>
              <a:rPr lang="en-US" sz="2000" dirty="0" smtClean="0"/>
              <a:t>demand</a:t>
            </a:r>
          </a:p>
          <a:p>
            <a:endParaRPr lang="fr-BE" sz="2000" dirty="0" smtClean="0"/>
          </a:p>
          <a:p>
            <a:pPr marL="342900" indent="-342900">
              <a:buFontTx/>
              <a:buChar char="-"/>
            </a:pPr>
            <a:r>
              <a:rPr lang="en-US" sz="2000" dirty="0" smtClean="0"/>
              <a:t>Pensions </a:t>
            </a:r>
            <a:r>
              <a:rPr lang="en-US" sz="2000" dirty="0"/>
              <a:t>are paid by the </a:t>
            </a:r>
            <a:r>
              <a:rPr lang="en-US" sz="2000" dirty="0" smtClean="0"/>
              <a:t>workers</a:t>
            </a:r>
          </a:p>
          <a:p>
            <a:pPr marL="342900" indent="-342900">
              <a:buFontTx/>
              <a:buChar char="-"/>
            </a:pPr>
            <a:endParaRPr lang="fr-BE" sz="2000" dirty="0"/>
          </a:p>
          <a:p>
            <a:pPr marL="342900" indent="-342900">
              <a:buFontTx/>
              <a:buChar char="-"/>
            </a:pPr>
            <a:endParaRPr lang="fr-BE" sz="2000" dirty="0" smtClean="0"/>
          </a:p>
          <a:p>
            <a:r>
              <a:rPr lang="en-US" sz="2000" dirty="0" smtClean="0">
                <a:sym typeface="Wingdings" panose="05000000000000000000" pitchFamily="2" charset="2"/>
              </a:rPr>
              <a:t> </a:t>
            </a:r>
            <a:r>
              <a:rPr lang="en-US" sz="2000" dirty="0" smtClean="0"/>
              <a:t>Contribution to </a:t>
            </a:r>
            <a:r>
              <a:rPr lang="en-US" sz="2000" dirty="0"/>
              <a:t>economic growth in a Capitalist society</a:t>
            </a:r>
          </a:p>
          <a:p>
            <a:endParaRPr lang="en-US" sz="2000" dirty="0" smtClean="0"/>
          </a:p>
          <a:p>
            <a:endParaRPr lang="fr-BE" dirty="0"/>
          </a:p>
          <a:p>
            <a:endParaRPr lang="en-US" dirty="0"/>
          </a:p>
        </p:txBody>
      </p:sp>
      <p:sp>
        <p:nvSpPr>
          <p:cNvPr id="10" name="Rectangle 1"/>
          <p:cNvSpPr>
            <a:spLocks noChangeArrowheads="1"/>
          </p:cNvSpPr>
          <p:nvPr/>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Söhne"/>
              </a:rPr>
              <a:t/>
            </a:r>
            <a:br>
              <a:rPr kumimoji="0" lang="en-US" altLang="en-US" sz="1800" b="0" i="0" u="none" strike="noStrike" cap="none" normalizeH="0" baseline="0" dirty="0" smtClean="0">
                <a:ln>
                  <a:noFill/>
                </a:ln>
                <a:solidFill>
                  <a:srgbClr val="000000"/>
                </a:solidFill>
                <a:effectLst/>
                <a:latin typeface="Söhne"/>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2" name="ZoneTexte 11"/>
          <p:cNvSpPr txBox="1"/>
          <p:nvPr/>
        </p:nvSpPr>
        <p:spPr>
          <a:xfrm>
            <a:off x="4283968" y="5086848"/>
            <a:ext cx="2880320" cy="1323439"/>
          </a:xfrm>
          <a:prstGeom prst="rect">
            <a:avLst/>
          </a:prstGeom>
          <a:noFill/>
        </p:spPr>
        <p:txBody>
          <a:bodyPr wrap="square" rtlCol="0">
            <a:spAutoFit/>
          </a:bodyPr>
          <a:lstStyle/>
          <a:p>
            <a:r>
              <a:rPr lang="fr-BE" sz="8000" dirty="0" smtClean="0"/>
              <a:t>BUT…</a:t>
            </a:r>
            <a:endParaRPr lang="en-US" sz="8000" dirty="0"/>
          </a:p>
        </p:txBody>
      </p:sp>
      <p:pic>
        <p:nvPicPr>
          <p:cNvPr id="13" name="Image 12"/>
          <p:cNvPicPr>
            <a:picLocks noChangeAspect="1"/>
          </p:cNvPicPr>
          <p:nvPr/>
        </p:nvPicPr>
        <p:blipFill>
          <a:blip r:embed="rId3"/>
          <a:stretch>
            <a:fillRect/>
          </a:stretch>
        </p:blipFill>
        <p:spPr>
          <a:xfrm>
            <a:off x="6732240" y="3025630"/>
            <a:ext cx="2175744" cy="1978447"/>
          </a:xfrm>
          <a:prstGeom prst="rect">
            <a:avLst/>
          </a:prstGeom>
        </p:spPr>
      </p:pic>
    </p:spTree>
    <p:extLst>
      <p:ext uri="{BB962C8B-B14F-4D97-AF65-F5344CB8AC3E}">
        <p14:creationId xmlns:p14="http://schemas.microsoft.com/office/powerpoint/2010/main" val="142578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83568" y="260648"/>
            <a:ext cx="5256584" cy="584775"/>
          </a:xfrm>
          <a:prstGeom prst="rect">
            <a:avLst/>
          </a:prstGeom>
          <a:noFill/>
        </p:spPr>
        <p:txBody>
          <a:bodyPr wrap="square" rtlCol="0">
            <a:spAutoFit/>
          </a:bodyPr>
          <a:lstStyle/>
          <a:p>
            <a:r>
              <a:rPr lang="en-US" sz="3200" i="1" dirty="0" smtClean="0">
                <a:solidFill>
                  <a:schemeClr val="accent1">
                    <a:lumMod val="50000"/>
                  </a:schemeClr>
                </a:solidFill>
              </a:rPr>
              <a:t>Affordable for the society?</a:t>
            </a:r>
            <a:endParaRPr lang="en-US" sz="3200" i="1" dirty="0">
              <a:solidFill>
                <a:schemeClr val="accent1">
                  <a:lumMod val="50000"/>
                </a:schemeClr>
              </a:solidFill>
            </a:endParaRPr>
          </a:p>
        </p:txBody>
      </p:sp>
      <p:sp>
        <p:nvSpPr>
          <p:cNvPr id="4" name="ZoneTexte 3"/>
          <p:cNvSpPr txBox="1"/>
          <p:nvPr/>
        </p:nvSpPr>
        <p:spPr>
          <a:xfrm>
            <a:off x="160104" y="1222300"/>
            <a:ext cx="8804383" cy="2462213"/>
          </a:xfrm>
          <a:prstGeom prst="rect">
            <a:avLst/>
          </a:prstGeom>
          <a:noFill/>
        </p:spPr>
        <p:txBody>
          <a:bodyPr wrap="square" rtlCol="0">
            <a:spAutoFit/>
          </a:bodyPr>
          <a:lstStyle/>
          <a:p>
            <a:r>
              <a:rPr lang="en-US" sz="2800" dirty="0" smtClean="0"/>
              <a:t>Environmental impact?  </a:t>
            </a:r>
            <a:r>
              <a:rPr lang="en-US" dirty="0" smtClean="0"/>
              <a:t>(federal planning office)</a:t>
            </a:r>
          </a:p>
          <a:p>
            <a:endParaRPr lang="en-US" dirty="0" smtClean="0"/>
          </a:p>
          <a:p>
            <a:endParaRPr lang="en-US" dirty="0" smtClean="0"/>
          </a:p>
          <a:p>
            <a:r>
              <a:rPr lang="en-US" dirty="0" smtClean="0">
                <a:sym typeface="Wingdings" panose="05000000000000000000" pitchFamily="2" charset="2"/>
              </a:rPr>
              <a:t> Carbon impact/person/year:  +/- 10 tones CO2/year</a:t>
            </a:r>
            <a:endParaRPr lang="en-US" dirty="0" smtClean="0"/>
          </a:p>
          <a:p>
            <a:endParaRPr lang="en-US" dirty="0" smtClean="0"/>
          </a:p>
          <a:p>
            <a:endParaRPr lang="en-US" dirty="0" smtClean="0"/>
          </a:p>
          <a:p>
            <a:r>
              <a:rPr lang="en-US" dirty="0" smtClean="0"/>
              <a:t>Walloon:      9,5 tones CO2/year	                                                       11,1 tones CO2/year	</a:t>
            </a:r>
            <a:r>
              <a:rPr lang="fr-BE" dirty="0" smtClean="0"/>
              <a:t>							</a:t>
            </a:r>
            <a:endParaRPr lang="en-US" dirty="0"/>
          </a:p>
        </p:txBody>
      </p:sp>
      <p:pic>
        <p:nvPicPr>
          <p:cNvPr id="5" name="Image 4"/>
          <p:cNvPicPr>
            <a:picLocks noChangeAspect="1"/>
          </p:cNvPicPr>
          <p:nvPr/>
        </p:nvPicPr>
        <p:blipFill>
          <a:blip r:embed="rId3"/>
          <a:stretch>
            <a:fillRect/>
          </a:stretch>
        </p:blipFill>
        <p:spPr>
          <a:xfrm>
            <a:off x="6876256" y="291129"/>
            <a:ext cx="1880949" cy="1549752"/>
          </a:xfrm>
          <a:prstGeom prst="rect">
            <a:avLst/>
          </a:prstGeom>
        </p:spPr>
      </p:pic>
      <p:pic>
        <p:nvPicPr>
          <p:cNvPr id="6" name="Image 5"/>
          <p:cNvPicPr>
            <a:picLocks noChangeAspect="1"/>
          </p:cNvPicPr>
          <p:nvPr/>
        </p:nvPicPr>
        <p:blipFill>
          <a:blip r:embed="rId4"/>
          <a:stretch>
            <a:fillRect/>
          </a:stretch>
        </p:blipFill>
        <p:spPr>
          <a:xfrm>
            <a:off x="109546" y="2781803"/>
            <a:ext cx="1027063" cy="1196554"/>
          </a:xfrm>
          <a:prstGeom prst="rect">
            <a:avLst/>
          </a:prstGeom>
        </p:spPr>
      </p:pic>
      <p:pic>
        <p:nvPicPr>
          <p:cNvPr id="7" name="Image 6"/>
          <p:cNvPicPr>
            <a:picLocks noChangeAspect="1"/>
          </p:cNvPicPr>
          <p:nvPr/>
        </p:nvPicPr>
        <p:blipFill>
          <a:blip r:embed="rId5"/>
          <a:stretch>
            <a:fillRect/>
          </a:stretch>
        </p:blipFill>
        <p:spPr>
          <a:xfrm>
            <a:off x="5526063" y="2758025"/>
            <a:ext cx="1080120" cy="1220332"/>
          </a:xfrm>
          <a:prstGeom prst="rect">
            <a:avLst/>
          </a:prstGeom>
        </p:spPr>
      </p:pic>
      <p:pic>
        <p:nvPicPr>
          <p:cNvPr id="3" name="Image 2"/>
          <p:cNvPicPr>
            <a:picLocks noChangeAspect="1"/>
          </p:cNvPicPr>
          <p:nvPr/>
        </p:nvPicPr>
        <p:blipFill>
          <a:blip r:embed="rId6"/>
          <a:stretch>
            <a:fillRect/>
          </a:stretch>
        </p:blipFill>
        <p:spPr>
          <a:xfrm>
            <a:off x="2699792" y="4092222"/>
            <a:ext cx="2065039" cy="2515880"/>
          </a:xfrm>
          <a:prstGeom prst="rect">
            <a:avLst/>
          </a:prstGeom>
        </p:spPr>
      </p:pic>
      <p:pic>
        <p:nvPicPr>
          <p:cNvPr id="10" name="Image 9"/>
          <p:cNvPicPr>
            <a:picLocks noChangeAspect="1"/>
          </p:cNvPicPr>
          <p:nvPr/>
        </p:nvPicPr>
        <p:blipFill>
          <a:blip r:embed="rId7"/>
          <a:stretch>
            <a:fillRect/>
          </a:stretch>
        </p:blipFill>
        <p:spPr>
          <a:xfrm>
            <a:off x="3874390" y="2781803"/>
            <a:ext cx="1088060" cy="1054058"/>
          </a:xfrm>
          <a:prstGeom prst="rect">
            <a:avLst/>
          </a:prstGeom>
        </p:spPr>
      </p:pic>
      <p:pic>
        <p:nvPicPr>
          <p:cNvPr id="11" name="Image 10"/>
          <p:cNvPicPr>
            <a:picLocks noChangeAspect="1"/>
          </p:cNvPicPr>
          <p:nvPr/>
        </p:nvPicPr>
        <p:blipFill>
          <a:blip r:embed="rId8"/>
          <a:stretch>
            <a:fillRect/>
          </a:stretch>
        </p:blipFill>
        <p:spPr>
          <a:xfrm>
            <a:off x="5826557" y="4293096"/>
            <a:ext cx="2962616" cy="1584176"/>
          </a:xfrm>
          <a:prstGeom prst="rect">
            <a:avLst/>
          </a:prstGeom>
        </p:spPr>
      </p:pic>
    </p:spTree>
    <p:extLst>
      <p:ext uri="{BB962C8B-B14F-4D97-AF65-F5344CB8AC3E}">
        <p14:creationId xmlns:p14="http://schemas.microsoft.com/office/powerpoint/2010/main" val="91273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372" y="0"/>
            <a:ext cx="8424936" cy="4955203"/>
          </a:xfrm>
          <a:prstGeom prst="rect">
            <a:avLst/>
          </a:prstGeom>
          <a:noFill/>
        </p:spPr>
        <p:txBody>
          <a:bodyPr wrap="square" rtlCol="0">
            <a:spAutoFit/>
          </a:bodyPr>
          <a:lstStyle/>
          <a:p>
            <a:r>
              <a:rPr lang="fr-BE" sz="3200" b="1" i="1" dirty="0" smtClean="0"/>
              <a:t>Conclusion</a:t>
            </a:r>
          </a:p>
          <a:p>
            <a:endParaRPr lang="fr-BE" sz="3200" dirty="0"/>
          </a:p>
          <a:p>
            <a:pPr marL="457200" indent="-457200">
              <a:buFontTx/>
              <a:buChar char="-"/>
            </a:pPr>
            <a:r>
              <a:rPr lang="en-US" sz="2800" dirty="0" smtClean="0"/>
              <a:t>ART is affordable </a:t>
            </a:r>
            <a:r>
              <a:rPr lang="en-US" sz="2800" dirty="0"/>
              <a:t>for the </a:t>
            </a:r>
            <a:r>
              <a:rPr lang="en-US" sz="2800" dirty="0" smtClean="0"/>
              <a:t>“ordinary” patients but </a:t>
            </a:r>
            <a:r>
              <a:rPr lang="en-US" sz="2800" b="1" dirty="0" smtClean="0"/>
              <a:t>double standards</a:t>
            </a:r>
            <a:r>
              <a:rPr lang="en-US" sz="2800" dirty="0" smtClean="0"/>
              <a:t> remain problematic</a:t>
            </a:r>
          </a:p>
          <a:p>
            <a:endParaRPr lang="en-US" sz="2800" dirty="0" smtClean="0"/>
          </a:p>
          <a:p>
            <a:pPr marL="457200" indent="-457200">
              <a:buFontTx/>
              <a:buChar char="-"/>
            </a:pPr>
            <a:r>
              <a:rPr lang="en-US" sz="2800" dirty="0" smtClean="0"/>
              <a:t>The </a:t>
            </a:r>
            <a:r>
              <a:rPr lang="en-US" sz="2800" b="1" dirty="0"/>
              <a:t>price difference </a:t>
            </a:r>
            <a:r>
              <a:rPr lang="en-US" sz="2800" dirty="0"/>
              <a:t>between hospitals for the 'non-refundable' </a:t>
            </a:r>
            <a:r>
              <a:rPr lang="en-US" sz="2800" dirty="0" smtClean="0"/>
              <a:t>procedures is </a:t>
            </a:r>
            <a:r>
              <a:rPr lang="en-US" sz="2800" dirty="0"/>
              <a:t>significant </a:t>
            </a:r>
            <a:endParaRPr lang="en-US" sz="2800" dirty="0" smtClean="0"/>
          </a:p>
          <a:p>
            <a:endParaRPr lang="en-US" sz="2800" dirty="0" smtClean="0"/>
          </a:p>
          <a:p>
            <a:pPr marL="457200" indent="-457200">
              <a:buFontTx/>
              <a:buChar char="-"/>
            </a:pPr>
            <a:r>
              <a:rPr lang="en-US" sz="2800" dirty="0" smtClean="0"/>
              <a:t>ART contributes </a:t>
            </a:r>
            <a:r>
              <a:rPr lang="en-US" sz="2800" dirty="0"/>
              <a:t>to the </a:t>
            </a:r>
            <a:r>
              <a:rPr lang="en-US" sz="2800" b="1" dirty="0"/>
              <a:t>hospitals' </a:t>
            </a:r>
            <a:r>
              <a:rPr lang="en-US" sz="2800" b="1" dirty="0" smtClean="0"/>
              <a:t>deficit</a:t>
            </a:r>
          </a:p>
          <a:p>
            <a:endParaRPr lang="en-US" sz="2800" dirty="0" smtClean="0"/>
          </a:p>
          <a:p>
            <a:pPr marL="457200" indent="-457200">
              <a:buFontTx/>
              <a:buChar char="-"/>
            </a:pPr>
            <a:r>
              <a:rPr lang="en-US" sz="2800" b="1" dirty="0" smtClean="0"/>
              <a:t>ART is </a:t>
            </a:r>
            <a:r>
              <a:rPr lang="en-US" sz="2800" b="1" dirty="0"/>
              <a:t>a challenge </a:t>
            </a:r>
            <a:r>
              <a:rPr lang="en-US" sz="2800" dirty="0"/>
              <a:t>for the </a:t>
            </a:r>
            <a:r>
              <a:rPr lang="en-US" sz="2800" dirty="0" smtClean="0"/>
              <a:t>society and planet</a:t>
            </a:r>
            <a:endParaRPr lang="en-US" sz="2800" dirty="0"/>
          </a:p>
        </p:txBody>
      </p:sp>
      <p:pic>
        <p:nvPicPr>
          <p:cNvPr id="3" name="Image 2"/>
          <p:cNvPicPr>
            <a:picLocks noChangeAspect="1"/>
          </p:cNvPicPr>
          <p:nvPr/>
        </p:nvPicPr>
        <p:blipFill>
          <a:blip r:embed="rId2"/>
          <a:stretch>
            <a:fillRect/>
          </a:stretch>
        </p:blipFill>
        <p:spPr>
          <a:xfrm>
            <a:off x="7558003" y="4421647"/>
            <a:ext cx="1500852" cy="1114206"/>
          </a:xfrm>
          <a:prstGeom prst="rect">
            <a:avLst/>
          </a:prstGeom>
        </p:spPr>
      </p:pic>
      <p:pic>
        <p:nvPicPr>
          <p:cNvPr id="4" name="Image 3"/>
          <p:cNvPicPr>
            <a:picLocks noChangeAspect="1"/>
          </p:cNvPicPr>
          <p:nvPr/>
        </p:nvPicPr>
        <p:blipFill>
          <a:blip r:embed="rId3"/>
          <a:stretch>
            <a:fillRect/>
          </a:stretch>
        </p:blipFill>
        <p:spPr>
          <a:xfrm>
            <a:off x="7866273" y="2725937"/>
            <a:ext cx="1192582" cy="1138607"/>
          </a:xfrm>
          <a:prstGeom prst="rect">
            <a:avLst/>
          </a:prstGeom>
        </p:spPr>
      </p:pic>
      <p:pic>
        <p:nvPicPr>
          <p:cNvPr id="5" name="Image 4"/>
          <p:cNvPicPr>
            <a:picLocks noChangeAspect="1"/>
          </p:cNvPicPr>
          <p:nvPr/>
        </p:nvPicPr>
        <p:blipFill>
          <a:blip r:embed="rId4"/>
          <a:stretch>
            <a:fillRect/>
          </a:stretch>
        </p:blipFill>
        <p:spPr>
          <a:xfrm>
            <a:off x="7725178" y="1478308"/>
            <a:ext cx="1333677" cy="780233"/>
          </a:xfrm>
          <a:prstGeom prst="rect">
            <a:avLst/>
          </a:prstGeom>
        </p:spPr>
      </p:pic>
    </p:spTree>
    <p:extLst>
      <p:ext uri="{BB962C8B-B14F-4D97-AF65-F5344CB8AC3E}">
        <p14:creationId xmlns:p14="http://schemas.microsoft.com/office/powerpoint/2010/main" val="7288063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51520" y="260648"/>
            <a:ext cx="8640960" cy="1754326"/>
          </a:xfrm>
          <a:prstGeom prst="rect">
            <a:avLst/>
          </a:prstGeom>
          <a:noFill/>
        </p:spPr>
        <p:txBody>
          <a:bodyPr wrap="square" rtlCol="0">
            <a:spAutoFit/>
          </a:bodyPr>
          <a:lstStyle/>
          <a:p>
            <a:r>
              <a:rPr lang="en-US" dirty="0" smtClean="0">
                <a:solidFill>
                  <a:schemeClr val="bg1"/>
                </a:solidFill>
              </a:rPr>
              <a:t>I </a:t>
            </a:r>
            <a:r>
              <a:rPr lang="en-US" dirty="0">
                <a:solidFill>
                  <a:schemeClr val="bg1"/>
                </a:solidFill>
              </a:rPr>
              <a:t>hope that these calculations can be </a:t>
            </a:r>
            <a:r>
              <a:rPr lang="en-US" dirty="0" err="1">
                <a:solidFill>
                  <a:schemeClr val="bg1"/>
                </a:solidFill>
              </a:rPr>
              <a:t>usefull</a:t>
            </a:r>
            <a:r>
              <a:rPr lang="en-US" dirty="0">
                <a:solidFill>
                  <a:schemeClr val="bg1"/>
                </a:solidFill>
              </a:rPr>
              <a:t> to advocate for an improvement, an upgrade of the reimbursements from our government. This is important that hospitals stop losing money every day because they are involved in addressing a real public health issue, as you know, affecting one in six couples. And this issue is only likely to worsen in the context of water pollution, which is currently making headlines."</a:t>
            </a:r>
          </a:p>
          <a:p>
            <a:endParaRPr lang="en-US" dirty="0"/>
          </a:p>
        </p:txBody>
      </p:sp>
    </p:spTree>
    <p:extLst>
      <p:ext uri="{BB962C8B-B14F-4D97-AF65-F5344CB8AC3E}">
        <p14:creationId xmlns:p14="http://schemas.microsoft.com/office/powerpoint/2010/main" val="40252894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p:cNvPicPr>
            <a:picLocks noChangeAspect="1"/>
          </p:cNvPicPr>
          <p:nvPr/>
        </p:nvPicPr>
        <p:blipFill>
          <a:blip r:embed="rId2"/>
          <a:stretch>
            <a:fillRect/>
          </a:stretch>
        </p:blipFill>
        <p:spPr>
          <a:xfrm>
            <a:off x="3619500" y="3943350"/>
            <a:ext cx="5524500" cy="2914650"/>
          </a:xfrm>
          <a:prstGeom prst="rect">
            <a:avLst/>
          </a:prstGeom>
        </p:spPr>
      </p:pic>
      <p:pic>
        <p:nvPicPr>
          <p:cNvPr id="18" name="Image 17"/>
          <p:cNvPicPr>
            <a:picLocks noChangeAspect="1"/>
          </p:cNvPicPr>
          <p:nvPr/>
        </p:nvPicPr>
        <p:blipFill>
          <a:blip r:embed="rId3"/>
          <a:stretch>
            <a:fillRect/>
          </a:stretch>
        </p:blipFill>
        <p:spPr>
          <a:xfrm>
            <a:off x="156739" y="1232089"/>
            <a:ext cx="4788024" cy="2593513"/>
          </a:xfrm>
          <a:prstGeom prst="rect">
            <a:avLst/>
          </a:prstGeom>
        </p:spPr>
      </p:pic>
      <p:sp>
        <p:nvSpPr>
          <p:cNvPr id="2" name="ZoneTexte 1"/>
          <p:cNvSpPr txBox="1"/>
          <p:nvPr/>
        </p:nvSpPr>
        <p:spPr>
          <a:xfrm>
            <a:off x="29551" y="176639"/>
            <a:ext cx="8568952" cy="461665"/>
          </a:xfrm>
          <a:prstGeom prst="rect">
            <a:avLst/>
          </a:prstGeom>
          <a:noFill/>
        </p:spPr>
        <p:txBody>
          <a:bodyPr wrap="square" rtlCol="0">
            <a:spAutoFit/>
          </a:bodyPr>
          <a:lstStyle/>
          <a:p>
            <a:r>
              <a:rPr lang="en-US" sz="2400" b="1" dirty="0" smtClean="0">
                <a:solidFill>
                  <a:srgbClr val="00BF6F"/>
                </a:solidFill>
                <a:sym typeface="Wingdings" panose="05000000000000000000" pitchFamily="2" charset="2"/>
              </a:rPr>
              <a:t> </a:t>
            </a:r>
            <a:r>
              <a:rPr lang="en-US" sz="2400" b="1" dirty="0" smtClean="0">
                <a:solidFill>
                  <a:srgbClr val="00BF6F"/>
                </a:solidFill>
              </a:rPr>
              <a:t>Do </a:t>
            </a:r>
            <a:r>
              <a:rPr lang="en-US" sz="2400" b="1" dirty="0">
                <a:solidFill>
                  <a:srgbClr val="00BF6F"/>
                </a:solidFill>
              </a:rPr>
              <a:t>you charge an annual fee for storage of frozen sperm?</a:t>
            </a:r>
            <a:endParaRPr lang="en-US" sz="2400" b="1" dirty="0">
              <a:solidFill>
                <a:srgbClr val="00BF6F"/>
              </a:solidFill>
            </a:endParaRPr>
          </a:p>
        </p:txBody>
      </p:sp>
      <p:sp>
        <p:nvSpPr>
          <p:cNvPr id="4" name="ZoneTexte 3"/>
          <p:cNvSpPr txBox="1"/>
          <p:nvPr/>
        </p:nvSpPr>
        <p:spPr>
          <a:xfrm>
            <a:off x="179512" y="836712"/>
            <a:ext cx="3312368" cy="369332"/>
          </a:xfrm>
          <a:prstGeom prst="rect">
            <a:avLst/>
          </a:prstGeom>
          <a:noFill/>
        </p:spPr>
        <p:txBody>
          <a:bodyPr wrap="square" rtlCol="0">
            <a:spAutoFit/>
          </a:bodyPr>
          <a:lstStyle/>
          <a:p>
            <a:r>
              <a:rPr lang="en-US" dirty="0" smtClean="0"/>
              <a:t>1 center: no answer</a:t>
            </a:r>
            <a:endParaRPr lang="en-US" dirty="0"/>
          </a:p>
        </p:txBody>
      </p:sp>
      <p:cxnSp>
        <p:nvCxnSpPr>
          <p:cNvPr id="5" name="Connecteur droit avec flèche 4"/>
          <p:cNvCxnSpPr/>
          <p:nvPr/>
        </p:nvCxnSpPr>
        <p:spPr>
          <a:xfrm flipV="1">
            <a:off x="2267744" y="1951966"/>
            <a:ext cx="3600400" cy="1347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ZoneTexte 5"/>
          <p:cNvSpPr txBox="1"/>
          <p:nvPr/>
        </p:nvSpPr>
        <p:spPr>
          <a:xfrm>
            <a:off x="5940152" y="1575376"/>
            <a:ext cx="1800200" cy="646331"/>
          </a:xfrm>
          <a:prstGeom prst="rect">
            <a:avLst/>
          </a:prstGeom>
          <a:noFill/>
        </p:spPr>
        <p:txBody>
          <a:bodyPr wrap="square" rtlCol="0">
            <a:spAutoFit/>
          </a:bodyPr>
          <a:lstStyle/>
          <a:p>
            <a:r>
              <a:rPr lang="fr-BE" dirty="0" smtClean="0"/>
              <a:t>50€/</a:t>
            </a:r>
            <a:r>
              <a:rPr lang="fr-BE" dirty="0" err="1" smtClean="0"/>
              <a:t>year</a:t>
            </a:r>
            <a:endParaRPr lang="fr-BE" dirty="0" smtClean="0"/>
          </a:p>
          <a:p>
            <a:r>
              <a:rPr lang="fr-BE" dirty="0" smtClean="0"/>
              <a:t>250 €/</a:t>
            </a:r>
            <a:r>
              <a:rPr lang="fr-BE" dirty="0" err="1" smtClean="0"/>
              <a:t>year</a:t>
            </a:r>
            <a:endParaRPr lang="en-US" dirty="0"/>
          </a:p>
        </p:txBody>
      </p:sp>
      <p:sp>
        <p:nvSpPr>
          <p:cNvPr id="7" name="ZoneTexte 6"/>
          <p:cNvSpPr txBox="1"/>
          <p:nvPr/>
        </p:nvSpPr>
        <p:spPr>
          <a:xfrm>
            <a:off x="1439652" y="1335300"/>
            <a:ext cx="648072" cy="369332"/>
          </a:xfrm>
          <a:prstGeom prst="rect">
            <a:avLst/>
          </a:prstGeom>
          <a:noFill/>
        </p:spPr>
        <p:txBody>
          <a:bodyPr wrap="square" rtlCol="0">
            <a:spAutoFit/>
          </a:bodyPr>
          <a:lstStyle/>
          <a:p>
            <a:r>
              <a:rPr lang="fr-BE" dirty="0" smtClean="0"/>
              <a:t>2</a:t>
            </a:r>
            <a:endParaRPr lang="en-US" dirty="0"/>
          </a:p>
        </p:txBody>
      </p:sp>
      <p:sp>
        <p:nvSpPr>
          <p:cNvPr id="8" name="ZoneTexte 7"/>
          <p:cNvSpPr txBox="1"/>
          <p:nvPr/>
        </p:nvSpPr>
        <p:spPr>
          <a:xfrm>
            <a:off x="1401566" y="3154036"/>
            <a:ext cx="648072" cy="369332"/>
          </a:xfrm>
          <a:prstGeom prst="rect">
            <a:avLst/>
          </a:prstGeom>
          <a:noFill/>
        </p:spPr>
        <p:txBody>
          <a:bodyPr wrap="square" rtlCol="0">
            <a:spAutoFit/>
          </a:bodyPr>
          <a:lstStyle/>
          <a:p>
            <a:r>
              <a:rPr lang="fr-BE" dirty="0" smtClean="0"/>
              <a:t>2</a:t>
            </a:r>
            <a:endParaRPr lang="en-US" dirty="0"/>
          </a:p>
        </p:txBody>
      </p:sp>
      <p:sp>
        <p:nvSpPr>
          <p:cNvPr id="9" name="ZoneTexte 8"/>
          <p:cNvSpPr txBox="1"/>
          <p:nvPr/>
        </p:nvSpPr>
        <p:spPr>
          <a:xfrm>
            <a:off x="1481394" y="1810709"/>
            <a:ext cx="648072" cy="369332"/>
          </a:xfrm>
          <a:prstGeom prst="rect">
            <a:avLst/>
          </a:prstGeom>
          <a:noFill/>
        </p:spPr>
        <p:txBody>
          <a:bodyPr wrap="square" rtlCol="0">
            <a:spAutoFit/>
          </a:bodyPr>
          <a:lstStyle/>
          <a:p>
            <a:r>
              <a:rPr lang="fr-BE" dirty="0"/>
              <a:t>3</a:t>
            </a:r>
            <a:endParaRPr lang="en-US" dirty="0"/>
          </a:p>
        </p:txBody>
      </p:sp>
      <p:cxnSp>
        <p:nvCxnSpPr>
          <p:cNvPr id="12" name="Connecteur droit avec flèche 11"/>
          <p:cNvCxnSpPr/>
          <p:nvPr/>
        </p:nvCxnSpPr>
        <p:spPr>
          <a:xfrm flipH="1" flipV="1">
            <a:off x="2699792" y="5661248"/>
            <a:ext cx="1368152"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41567" y="5249769"/>
            <a:ext cx="4182409" cy="646331"/>
          </a:xfrm>
          <a:prstGeom prst="rect">
            <a:avLst/>
          </a:prstGeom>
          <a:noFill/>
        </p:spPr>
        <p:txBody>
          <a:bodyPr wrap="square" rtlCol="0">
            <a:spAutoFit/>
          </a:bodyPr>
          <a:lstStyle/>
          <a:p>
            <a:r>
              <a:rPr lang="nl-NL" dirty="0"/>
              <a:t>300 </a:t>
            </a:r>
            <a:r>
              <a:rPr lang="nl-NL" dirty="0" smtClean="0"/>
              <a:t>€/2 </a:t>
            </a:r>
            <a:r>
              <a:rPr lang="nl-NL" dirty="0" err="1" smtClean="0"/>
              <a:t>years</a:t>
            </a:r>
            <a:r>
              <a:rPr lang="nl-NL" dirty="0" smtClean="0"/>
              <a:t>; 500€/5years; 800€/10 </a:t>
            </a:r>
            <a:r>
              <a:rPr lang="nl-NL" dirty="0" err="1" smtClean="0"/>
              <a:t>years</a:t>
            </a:r>
            <a:endParaRPr lang="nl-NL" dirty="0" smtClean="0"/>
          </a:p>
          <a:p>
            <a:r>
              <a:rPr lang="nl-NL" dirty="0" smtClean="0"/>
              <a:t>150€/</a:t>
            </a:r>
            <a:r>
              <a:rPr lang="nl-NL" dirty="0" err="1" smtClean="0"/>
              <a:t>year</a:t>
            </a:r>
            <a:endParaRPr lang="en-US" dirty="0"/>
          </a:p>
        </p:txBody>
      </p:sp>
      <p:sp>
        <p:nvSpPr>
          <p:cNvPr id="16" name="ZoneTexte 15"/>
          <p:cNvSpPr txBox="1"/>
          <p:nvPr/>
        </p:nvSpPr>
        <p:spPr>
          <a:xfrm>
            <a:off x="5544108" y="4049903"/>
            <a:ext cx="648072" cy="369332"/>
          </a:xfrm>
          <a:prstGeom prst="rect">
            <a:avLst/>
          </a:prstGeom>
          <a:noFill/>
        </p:spPr>
        <p:txBody>
          <a:bodyPr wrap="square" rtlCol="0">
            <a:spAutoFit/>
          </a:bodyPr>
          <a:lstStyle/>
          <a:p>
            <a:r>
              <a:rPr lang="fr-BE" dirty="0" smtClean="0"/>
              <a:t>3</a:t>
            </a:r>
            <a:endParaRPr lang="en-US" dirty="0"/>
          </a:p>
        </p:txBody>
      </p:sp>
      <p:sp>
        <p:nvSpPr>
          <p:cNvPr id="17" name="ZoneTexte 16"/>
          <p:cNvSpPr txBox="1"/>
          <p:nvPr/>
        </p:nvSpPr>
        <p:spPr>
          <a:xfrm>
            <a:off x="5544108" y="6079381"/>
            <a:ext cx="648072" cy="369332"/>
          </a:xfrm>
          <a:prstGeom prst="rect">
            <a:avLst/>
          </a:prstGeom>
          <a:noFill/>
        </p:spPr>
        <p:txBody>
          <a:bodyPr wrap="square" rtlCol="0">
            <a:spAutoFit/>
          </a:bodyPr>
          <a:lstStyle/>
          <a:p>
            <a:r>
              <a:rPr lang="fr-BE" dirty="0" smtClean="0"/>
              <a:t>2</a:t>
            </a:r>
            <a:endParaRPr lang="en-US" dirty="0"/>
          </a:p>
        </p:txBody>
      </p:sp>
      <p:sp>
        <p:nvSpPr>
          <p:cNvPr id="20" name="ZoneTexte 19"/>
          <p:cNvSpPr txBox="1"/>
          <p:nvPr/>
        </p:nvSpPr>
        <p:spPr>
          <a:xfrm>
            <a:off x="4874452" y="4545479"/>
            <a:ext cx="648072" cy="369332"/>
          </a:xfrm>
          <a:prstGeom prst="rect">
            <a:avLst/>
          </a:prstGeom>
          <a:noFill/>
        </p:spPr>
        <p:txBody>
          <a:bodyPr wrap="square" rtlCol="0">
            <a:spAutoFit/>
          </a:bodyPr>
          <a:lstStyle/>
          <a:p>
            <a:r>
              <a:rPr lang="fr-BE" dirty="0"/>
              <a:t>1</a:t>
            </a:r>
            <a:endParaRPr lang="en-US" dirty="0"/>
          </a:p>
        </p:txBody>
      </p:sp>
    </p:spTree>
    <p:extLst>
      <p:ext uri="{BB962C8B-B14F-4D97-AF65-F5344CB8AC3E}">
        <p14:creationId xmlns:p14="http://schemas.microsoft.com/office/powerpoint/2010/main" val="6275883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p:cNvPicPr>
            <a:picLocks noChangeAspect="1"/>
          </p:cNvPicPr>
          <p:nvPr/>
        </p:nvPicPr>
        <p:blipFill>
          <a:blip r:embed="rId2"/>
          <a:stretch>
            <a:fillRect/>
          </a:stretch>
        </p:blipFill>
        <p:spPr>
          <a:xfrm>
            <a:off x="107504" y="1296217"/>
            <a:ext cx="4904793" cy="2777715"/>
          </a:xfrm>
          <a:prstGeom prst="rect">
            <a:avLst/>
          </a:prstGeom>
        </p:spPr>
      </p:pic>
      <p:pic>
        <p:nvPicPr>
          <p:cNvPr id="19" name="Image 18"/>
          <p:cNvPicPr>
            <a:picLocks noChangeAspect="1"/>
          </p:cNvPicPr>
          <p:nvPr/>
        </p:nvPicPr>
        <p:blipFill>
          <a:blip r:embed="rId3"/>
          <a:stretch>
            <a:fillRect/>
          </a:stretch>
        </p:blipFill>
        <p:spPr>
          <a:xfrm>
            <a:off x="3635896" y="3779284"/>
            <a:ext cx="5577796" cy="3078715"/>
          </a:xfrm>
          <a:prstGeom prst="rect">
            <a:avLst/>
          </a:prstGeom>
        </p:spPr>
      </p:pic>
      <p:sp>
        <p:nvSpPr>
          <p:cNvPr id="2" name="Rectangle 1"/>
          <p:cNvSpPr/>
          <p:nvPr/>
        </p:nvSpPr>
        <p:spPr>
          <a:xfrm>
            <a:off x="-34508" y="213464"/>
            <a:ext cx="8892480" cy="461665"/>
          </a:xfrm>
          <a:prstGeom prst="rect">
            <a:avLst/>
          </a:prstGeom>
        </p:spPr>
        <p:txBody>
          <a:bodyPr wrap="square">
            <a:spAutoFit/>
          </a:bodyPr>
          <a:lstStyle/>
          <a:p>
            <a:r>
              <a:rPr lang="en-US" sz="2400" b="1" dirty="0" smtClean="0">
                <a:solidFill>
                  <a:srgbClr val="00BF6F"/>
                </a:solidFill>
                <a:latin typeface="Söhne"/>
              </a:rPr>
              <a:t>Do </a:t>
            </a:r>
            <a:r>
              <a:rPr lang="en-US" sz="2400" b="1" dirty="0">
                <a:solidFill>
                  <a:srgbClr val="00BF6F"/>
                </a:solidFill>
                <a:latin typeface="Söhne"/>
              </a:rPr>
              <a:t>you charge an annual fee for storage of frozen eggs?</a:t>
            </a:r>
            <a:endParaRPr lang="en-US" sz="2400" b="1" dirty="0">
              <a:solidFill>
                <a:srgbClr val="00BF6F"/>
              </a:solidFill>
            </a:endParaRPr>
          </a:p>
        </p:txBody>
      </p:sp>
      <p:sp>
        <p:nvSpPr>
          <p:cNvPr id="4" name="ZoneTexte 3"/>
          <p:cNvSpPr txBox="1"/>
          <p:nvPr/>
        </p:nvSpPr>
        <p:spPr>
          <a:xfrm>
            <a:off x="-78333" y="793528"/>
            <a:ext cx="3312368" cy="369332"/>
          </a:xfrm>
          <a:prstGeom prst="rect">
            <a:avLst/>
          </a:prstGeom>
          <a:noFill/>
        </p:spPr>
        <p:txBody>
          <a:bodyPr wrap="square" rtlCol="0">
            <a:spAutoFit/>
          </a:bodyPr>
          <a:lstStyle/>
          <a:p>
            <a:r>
              <a:rPr lang="en-US" dirty="0" smtClean="0"/>
              <a:t>1 center: no answer</a:t>
            </a:r>
            <a:endParaRPr lang="en-US" dirty="0"/>
          </a:p>
        </p:txBody>
      </p:sp>
      <p:cxnSp>
        <p:nvCxnSpPr>
          <p:cNvPr id="5" name="Connecteur droit avec flèche 4"/>
          <p:cNvCxnSpPr/>
          <p:nvPr/>
        </p:nvCxnSpPr>
        <p:spPr>
          <a:xfrm flipV="1">
            <a:off x="2094652" y="1704576"/>
            <a:ext cx="4323453" cy="16820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ZoneTexte 5"/>
          <p:cNvSpPr txBox="1"/>
          <p:nvPr/>
        </p:nvSpPr>
        <p:spPr>
          <a:xfrm>
            <a:off x="6664487" y="1412776"/>
            <a:ext cx="1800200" cy="646331"/>
          </a:xfrm>
          <a:prstGeom prst="rect">
            <a:avLst/>
          </a:prstGeom>
          <a:noFill/>
        </p:spPr>
        <p:txBody>
          <a:bodyPr wrap="square" rtlCol="0">
            <a:spAutoFit/>
          </a:bodyPr>
          <a:lstStyle/>
          <a:p>
            <a:r>
              <a:rPr lang="fr-BE" dirty="0" smtClean="0"/>
              <a:t>Not </a:t>
            </a:r>
            <a:r>
              <a:rPr lang="fr-BE" dirty="0" err="1" smtClean="0"/>
              <a:t>performed</a:t>
            </a:r>
            <a:endParaRPr lang="fr-BE" dirty="0" smtClean="0"/>
          </a:p>
          <a:p>
            <a:r>
              <a:rPr lang="fr-BE" dirty="0" smtClean="0"/>
              <a:t>250 €/</a:t>
            </a:r>
            <a:r>
              <a:rPr lang="fr-BE" dirty="0" err="1" smtClean="0"/>
              <a:t>year</a:t>
            </a:r>
            <a:endParaRPr lang="en-US" dirty="0"/>
          </a:p>
        </p:txBody>
      </p:sp>
      <p:sp>
        <p:nvSpPr>
          <p:cNvPr id="7" name="ZoneTexte 6"/>
          <p:cNvSpPr txBox="1"/>
          <p:nvPr/>
        </p:nvSpPr>
        <p:spPr>
          <a:xfrm>
            <a:off x="1253815" y="1412776"/>
            <a:ext cx="648072" cy="369332"/>
          </a:xfrm>
          <a:prstGeom prst="rect">
            <a:avLst/>
          </a:prstGeom>
          <a:noFill/>
        </p:spPr>
        <p:txBody>
          <a:bodyPr wrap="square" rtlCol="0">
            <a:spAutoFit/>
          </a:bodyPr>
          <a:lstStyle/>
          <a:p>
            <a:r>
              <a:rPr lang="fr-BE" dirty="0" smtClean="0"/>
              <a:t>1</a:t>
            </a:r>
            <a:endParaRPr lang="en-US" dirty="0"/>
          </a:p>
        </p:txBody>
      </p:sp>
      <p:sp>
        <p:nvSpPr>
          <p:cNvPr id="8" name="ZoneTexte 7"/>
          <p:cNvSpPr txBox="1"/>
          <p:nvPr/>
        </p:nvSpPr>
        <p:spPr>
          <a:xfrm>
            <a:off x="1253815" y="1868144"/>
            <a:ext cx="648072" cy="369332"/>
          </a:xfrm>
          <a:prstGeom prst="rect">
            <a:avLst/>
          </a:prstGeom>
          <a:noFill/>
        </p:spPr>
        <p:txBody>
          <a:bodyPr wrap="square" rtlCol="0">
            <a:spAutoFit/>
          </a:bodyPr>
          <a:lstStyle/>
          <a:p>
            <a:r>
              <a:rPr lang="fr-BE" dirty="0"/>
              <a:t>4</a:t>
            </a:r>
            <a:endParaRPr lang="en-US" dirty="0"/>
          </a:p>
        </p:txBody>
      </p:sp>
      <p:sp>
        <p:nvSpPr>
          <p:cNvPr id="9" name="ZoneTexte 8"/>
          <p:cNvSpPr txBox="1"/>
          <p:nvPr/>
        </p:nvSpPr>
        <p:spPr>
          <a:xfrm>
            <a:off x="1277482" y="3201911"/>
            <a:ext cx="648072" cy="369332"/>
          </a:xfrm>
          <a:prstGeom prst="rect">
            <a:avLst/>
          </a:prstGeom>
          <a:noFill/>
        </p:spPr>
        <p:txBody>
          <a:bodyPr wrap="square" rtlCol="0">
            <a:spAutoFit/>
          </a:bodyPr>
          <a:lstStyle/>
          <a:p>
            <a:r>
              <a:rPr lang="fr-BE" dirty="0" smtClean="0"/>
              <a:t>2</a:t>
            </a:r>
            <a:endParaRPr lang="en-US" dirty="0"/>
          </a:p>
        </p:txBody>
      </p:sp>
      <p:sp>
        <p:nvSpPr>
          <p:cNvPr id="12" name="ZoneTexte 11"/>
          <p:cNvSpPr txBox="1"/>
          <p:nvPr/>
        </p:nvSpPr>
        <p:spPr>
          <a:xfrm>
            <a:off x="3448" y="5301207"/>
            <a:ext cx="4182409" cy="646331"/>
          </a:xfrm>
          <a:prstGeom prst="rect">
            <a:avLst/>
          </a:prstGeom>
          <a:noFill/>
        </p:spPr>
        <p:txBody>
          <a:bodyPr wrap="square" rtlCol="0">
            <a:spAutoFit/>
          </a:bodyPr>
          <a:lstStyle/>
          <a:p>
            <a:r>
              <a:rPr lang="nl-NL" dirty="0"/>
              <a:t>300 </a:t>
            </a:r>
            <a:r>
              <a:rPr lang="nl-NL" dirty="0" smtClean="0"/>
              <a:t>€/2 </a:t>
            </a:r>
            <a:r>
              <a:rPr lang="nl-NL" dirty="0" err="1" smtClean="0"/>
              <a:t>years</a:t>
            </a:r>
            <a:r>
              <a:rPr lang="nl-NL" dirty="0" smtClean="0"/>
              <a:t>; 500€/5years; 800€/10 </a:t>
            </a:r>
            <a:r>
              <a:rPr lang="nl-NL" dirty="0" err="1" smtClean="0"/>
              <a:t>years</a:t>
            </a:r>
            <a:endParaRPr lang="nl-NL" dirty="0" smtClean="0"/>
          </a:p>
          <a:p>
            <a:r>
              <a:rPr lang="nl-NL" dirty="0" smtClean="0"/>
              <a:t>150€/</a:t>
            </a:r>
            <a:r>
              <a:rPr lang="nl-NL" dirty="0" err="1" smtClean="0"/>
              <a:t>year</a:t>
            </a:r>
            <a:endParaRPr lang="en-US" dirty="0"/>
          </a:p>
        </p:txBody>
      </p:sp>
      <p:sp>
        <p:nvSpPr>
          <p:cNvPr id="13" name="ZoneTexte 12"/>
          <p:cNvSpPr txBox="1"/>
          <p:nvPr/>
        </p:nvSpPr>
        <p:spPr>
          <a:xfrm>
            <a:off x="5436096" y="3936822"/>
            <a:ext cx="648072" cy="369332"/>
          </a:xfrm>
          <a:prstGeom prst="rect">
            <a:avLst/>
          </a:prstGeom>
          <a:noFill/>
        </p:spPr>
        <p:txBody>
          <a:bodyPr wrap="square" rtlCol="0">
            <a:spAutoFit/>
          </a:bodyPr>
          <a:lstStyle/>
          <a:p>
            <a:r>
              <a:rPr lang="fr-BE" dirty="0" smtClean="0"/>
              <a:t>3</a:t>
            </a:r>
            <a:endParaRPr lang="en-US" dirty="0"/>
          </a:p>
        </p:txBody>
      </p:sp>
      <p:sp>
        <p:nvSpPr>
          <p:cNvPr id="14" name="ZoneTexte 13"/>
          <p:cNvSpPr txBox="1"/>
          <p:nvPr/>
        </p:nvSpPr>
        <p:spPr>
          <a:xfrm>
            <a:off x="5436096" y="6026331"/>
            <a:ext cx="648072" cy="369332"/>
          </a:xfrm>
          <a:prstGeom prst="rect">
            <a:avLst/>
          </a:prstGeom>
          <a:noFill/>
        </p:spPr>
        <p:txBody>
          <a:bodyPr wrap="square" rtlCol="0">
            <a:spAutoFit/>
          </a:bodyPr>
          <a:lstStyle/>
          <a:p>
            <a:r>
              <a:rPr lang="fr-BE" dirty="0" smtClean="0"/>
              <a:t>2</a:t>
            </a:r>
            <a:endParaRPr lang="en-US" dirty="0"/>
          </a:p>
        </p:txBody>
      </p:sp>
      <p:cxnSp>
        <p:nvCxnSpPr>
          <p:cNvPr id="16" name="Connecteur droit avec flèche 15"/>
          <p:cNvCxnSpPr/>
          <p:nvPr/>
        </p:nvCxnSpPr>
        <p:spPr>
          <a:xfrm flipH="1" flipV="1">
            <a:off x="2094652" y="5624372"/>
            <a:ext cx="2477348" cy="6849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4932040" y="4500306"/>
            <a:ext cx="648072" cy="369332"/>
          </a:xfrm>
          <a:prstGeom prst="rect">
            <a:avLst/>
          </a:prstGeom>
          <a:noFill/>
        </p:spPr>
        <p:txBody>
          <a:bodyPr wrap="square" rtlCol="0">
            <a:spAutoFit/>
          </a:bodyPr>
          <a:lstStyle/>
          <a:p>
            <a:r>
              <a:rPr lang="fr-BE" dirty="0"/>
              <a:t>1</a:t>
            </a:r>
            <a:endParaRPr lang="en-US" dirty="0"/>
          </a:p>
        </p:txBody>
      </p:sp>
    </p:spTree>
    <p:extLst>
      <p:ext uri="{BB962C8B-B14F-4D97-AF65-F5344CB8AC3E}">
        <p14:creationId xmlns:p14="http://schemas.microsoft.com/office/powerpoint/2010/main" val="42074253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36110" y="188640"/>
            <a:ext cx="8411099" cy="1077218"/>
          </a:xfrm>
          <a:prstGeom prst="rect">
            <a:avLst/>
          </a:prstGeom>
          <a:noFill/>
        </p:spPr>
        <p:txBody>
          <a:bodyPr wrap="square" rtlCol="0">
            <a:spAutoFit/>
          </a:bodyPr>
          <a:lstStyle/>
          <a:p>
            <a:r>
              <a:rPr lang="en-US" sz="3200" i="1" dirty="0" smtClean="0">
                <a:solidFill>
                  <a:schemeClr val="accent1">
                    <a:lumMod val="50000"/>
                  </a:schemeClr>
                </a:solidFill>
              </a:rPr>
              <a:t>Double standards in ART: </a:t>
            </a:r>
            <a:r>
              <a:rPr lang="fr-BE" sz="3200" i="1" dirty="0">
                <a:solidFill>
                  <a:srgbClr val="162A67"/>
                </a:solidFill>
              </a:rPr>
              <a:t>Oocytes donation</a:t>
            </a:r>
          </a:p>
          <a:p>
            <a:r>
              <a:rPr lang="en-US" sz="3200" i="1" dirty="0" smtClean="0">
                <a:solidFill>
                  <a:schemeClr val="accent1">
                    <a:lumMod val="50000"/>
                  </a:schemeClr>
                </a:solidFill>
              </a:rPr>
              <a:t> </a:t>
            </a:r>
            <a:endParaRPr lang="en-US" sz="3200" i="1" dirty="0">
              <a:solidFill>
                <a:schemeClr val="accent1">
                  <a:lumMod val="50000"/>
                </a:schemeClr>
              </a:solidFill>
            </a:endParaRPr>
          </a:p>
        </p:txBody>
      </p:sp>
      <p:sp>
        <p:nvSpPr>
          <p:cNvPr id="5" name="ZoneTexte 4"/>
          <p:cNvSpPr txBox="1"/>
          <p:nvPr/>
        </p:nvSpPr>
        <p:spPr>
          <a:xfrm>
            <a:off x="251520" y="113730"/>
            <a:ext cx="7992889" cy="646331"/>
          </a:xfrm>
          <a:prstGeom prst="rect">
            <a:avLst/>
          </a:prstGeom>
          <a:noFill/>
          <a:ln>
            <a:solidFill>
              <a:srgbClr val="162A67"/>
            </a:solidFill>
          </a:ln>
        </p:spPr>
        <p:txBody>
          <a:bodyPr wrap="square" rtlCol="0">
            <a:spAutoFit/>
          </a:bodyPr>
          <a:lstStyle/>
          <a:p>
            <a:pPr lvl="1"/>
            <a:endParaRPr lang="fr-BE" dirty="0" smtClean="0"/>
          </a:p>
          <a:p>
            <a:r>
              <a:rPr lang="fr-BE" dirty="0" smtClean="0"/>
              <a:t>           </a:t>
            </a:r>
            <a:endParaRPr lang="en-US" dirty="0"/>
          </a:p>
        </p:txBody>
      </p:sp>
      <p:sp>
        <p:nvSpPr>
          <p:cNvPr id="3" name="ZoneTexte 2"/>
          <p:cNvSpPr txBox="1"/>
          <p:nvPr/>
        </p:nvSpPr>
        <p:spPr>
          <a:xfrm>
            <a:off x="8590" y="980728"/>
            <a:ext cx="8873548" cy="5201424"/>
          </a:xfrm>
          <a:prstGeom prst="rect">
            <a:avLst/>
          </a:prstGeom>
          <a:noFill/>
        </p:spPr>
        <p:txBody>
          <a:bodyPr wrap="square" rtlCol="0">
            <a:spAutoFit/>
          </a:bodyPr>
          <a:lstStyle/>
          <a:p>
            <a:r>
              <a:rPr lang="fr-BE" sz="2200" u="sng" dirty="0" smtClean="0"/>
              <a:t>Oocytes donation and case report:</a:t>
            </a:r>
          </a:p>
          <a:p>
            <a:endParaRPr lang="fr-BE" sz="2200" u="sng" dirty="0" smtClean="0"/>
          </a:p>
          <a:p>
            <a:r>
              <a:rPr lang="en-US" sz="2400" dirty="0"/>
              <a:t>A 42-year-old woman, </a:t>
            </a:r>
            <a:r>
              <a:rPr lang="en-US" sz="2400" dirty="0" smtClean="0"/>
              <a:t>mother </a:t>
            </a:r>
            <a:r>
              <a:rPr lang="en-US" sz="2400" dirty="0"/>
              <a:t>of 2 children, in a blended family with a man who is himself a father of 2 children, </a:t>
            </a:r>
            <a:r>
              <a:rPr lang="en-US" sz="2400" dirty="0" smtClean="0"/>
              <a:t>they do IVF </a:t>
            </a:r>
            <a:r>
              <a:rPr lang="en-US" sz="2400" dirty="0"/>
              <a:t>due to idiopathic infertility </a:t>
            </a:r>
            <a:r>
              <a:rPr lang="en-US" sz="2400" dirty="0" smtClean="0"/>
              <a:t>mainly </a:t>
            </a:r>
            <a:r>
              <a:rPr lang="en-US" sz="2400" dirty="0"/>
              <a:t>related to the woman's age. </a:t>
            </a:r>
            <a:endParaRPr lang="en-US" sz="2400" dirty="0" smtClean="0"/>
          </a:p>
          <a:p>
            <a:r>
              <a:rPr lang="en-US" sz="2400" dirty="0" smtClean="0"/>
              <a:t>They </a:t>
            </a:r>
            <a:r>
              <a:rPr lang="en-US" sz="2400" dirty="0"/>
              <a:t>will pay </a:t>
            </a:r>
            <a:r>
              <a:rPr lang="en-US" sz="2400" dirty="0" smtClean="0"/>
              <a:t>212 € by IVF trials with 1FET.</a:t>
            </a:r>
          </a:p>
          <a:p>
            <a:endParaRPr lang="fr-BE" sz="2400" dirty="0"/>
          </a:p>
          <a:p>
            <a:endParaRPr lang="fr-BE" sz="2400" dirty="0" smtClean="0"/>
          </a:p>
          <a:p>
            <a:endParaRPr lang="en-US" sz="2400" dirty="0" smtClean="0"/>
          </a:p>
          <a:p>
            <a:endParaRPr lang="en-US" sz="2400" dirty="0"/>
          </a:p>
          <a:p>
            <a:endParaRPr lang="en-US" sz="2400" dirty="0" smtClean="0"/>
          </a:p>
          <a:p>
            <a:r>
              <a:rPr lang="en-US" sz="2400" dirty="0" smtClean="0"/>
              <a:t>A </a:t>
            </a:r>
            <a:r>
              <a:rPr lang="en-US" sz="2400" dirty="0"/>
              <a:t>25-year-old woman, known for Turner syndrome, with no children, in a relationship for 4 years, seeking IVF, will pay </a:t>
            </a:r>
            <a:r>
              <a:rPr lang="en-US" sz="2400" dirty="0" smtClean="0"/>
              <a:t>212 </a:t>
            </a:r>
            <a:r>
              <a:rPr lang="en-US" sz="2400" b="1" dirty="0" smtClean="0"/>
              <a:t>+ 3500 € </a:t>
            </a:r>
            <a:r>
              <a:rPr lang="en-US" sz="2400" dirty="0"/>
              <a:t>by IVF </a:t>
            </a:r>
            <a:r>
              <a:rPr lang="en-US" sz="2400" dirty="0" smtClean="0"/>
              <a:t>trials with 1 FET.</a:t>
            </a:r>
            <a:endParaRPr lang="en-US" sz="2000" dirty="0"/>
          </a:p>
        </p:txBody>
      </p:sp>
      <p:pic>
        <p:nvPicPr>
          <p:cNvPr id="4" name="Image 3"/>
          <p:cNvPicPr>
            <a:picLocks noChangeAspect="1"/>
          </p:cNvPicPr>
          <p:nvPr/>
        </p:nvPicPr>
        <p:blipFill>
          <a:blip r:embed="rId3"/>
          <a:stretch>
            <a:fillRect/>
          </a:stretch>
        </p:blipFill>
        <p:spPr>
          <a:xfrm>
            <a:off x="2985623" y="3300599"/>
            <a:ext cx="1565005" cy="1493143"/>
          </a:xfrm>
          <a:prstGeom prst="rect">
            <a:avLst/>
          </a:prstGeom>
        </p:spPr>
      </p:pic>
    </p:spTree>
    <p:extLst>
      <p:ext uri="{BB962C8B-B14F-4D97-AF65-F5344CB8AC3E}">
        <p14:creationId xmlns:p14="http://schemas.microsoft.com/office/powerpoint/2010/main" val="28597060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2" y="260648"/>
            <a:ext cx="8856984" cy="584775"/>
          </a:xfrm>
          <a:prstGeom prst="rect">
            <a:avLst/>
          </a:prstGeom>
          <a:noFill/>
          <a:ln>
            <a:solidFill>
              <a:srgbClr val="162A67"/>
            </a:solidFill>
          </a:ln>
        </p:spPr>
        <p:txBody>
          <a:bodyPr wrap="square" rtlCol="0">
            <a:spAutoFit/>
          </a:bodyPr>
          <a:lstStyle/>
          <a:p>
            <a:r>
              <a:rPr lang="en-US" sz="3200" dirty="0"/>
              <a:t>Other current expenses </a:t>
            </a:r>
            <a:r>
              <a:rPr lang="en-US" sz="3200" dirty="0" smtClean="0"/>
              <a:t>paid </a:t>
            </a:r>
            <a:r>
              <a:rPr lang="en-US" sz="3200" dirty="0"/>
              <a:t>by the patient</a:t>
            </a:r>
            <a:endParaRPr lang="en-US" sz="3200" dirty="0"/>
          </a:p>
        </p:txBody>
      </p:sp>
      <p:sp>
        <p:nvSpPr>
          <p:cNvPr id="3" name="ZoneTexte 2"/>
          <p:cNvSpPr txBox="1"/>
          <p:nvPr/>
        </p:nvSpPr>
        <p:spPr>
          <a:xfrm>
            <a:off x="180827" y="1366261"/>
            <a:ext cx="8280920" cy="4493538"/>
          </a:xfrm>
          <a:prstGeom prst="rect">
            <a:avLst/>
          </a:prstGeom>
          <a:noFill/>
        </p:spPr>
        <p:txBody>
          <a:bodyPr wrap="square" rtlCol="0">
            <a:spAutoFit/>
          </a:bodyPr>
          <a:lstStyle/>
          <a:p>
            <a:pPr marL="285750" indent="-285750">
              <a:buFontTx/>
              <a:buChar char="-"/>
            </a:pPr>
            <a:r>
              <a:rPr lang="en-US" sz="2200" dirty="0" smtClean="0"/>
              <a:t>Sperm freezing</a:t>
            </a:r>
          </a:p>
          <a:p>
            <a:pPr marL="285750" indent="-285750">
              <a:buFontTx/>
              <a:buChar char="-"/>
            </a:pPr>
            <a:r>
              <a:rPr lang="en-US" sz="2200" dirty="0" smtClean="0"/>
              <a:t>sperm (and oocytes) preservation rent fees</a:t>
            </a:r>
          </a:p>
          <a:p>
            <a:pPr marL="285750" indent="-285750">
              <a:buFontTx/>
              <a:buChar char="-"/>
            </a:pPr>
            <a:r>
              <a:rPr lang="en-US" sz="2200" dirty="0" smtClean="0"/>
              <a:t>administrative fees </a:t>
            </a:r>
          </a:p>
          <a:p>
            <a:pPr marL="285750" indent="-285750">
              <a:buFontTx/>
              <a:buChar char="-"/>
            </a:pPr>
            <a:r>
              <a:rPr lang="en-US" sz="2200" dirty="0" smtClean="0"/>
              <a:t>fees for the embryo transfer (outpatient procedure with admission near of the culture room)</a:t>
            </a:r>
          </a:p>
          <a:p>
            <a:endParaRPr lang="en-US" sz="2200" dirty="0" smtClean="0"/>
          </a:p>
          <a:p>
            <a:pPr marL="285750" indent="-285750">
              <a:buFontTx/>
              <a:buChar char="-"/>
            </a:pPr>
            <a:r>
              <a:rPr lang="fr-BE" sz="2200" dirty="0" smtClean="0"/>
              <a:t>Oocytes </a:t>
            </a:r>
            <a:r>
              <a:rPr lang="fr-BE" sz="2200" dirty="0" err="1" smtClean="0"/>
              <a:t>freezing</a:t>
            </a:r>
            <a:r>
              <a:rPr lang="fr-BE" sz="2200" dirty="0" smtClean="0"/>
              <a:t>:  </a:t>
            </a:r>
          </a:p>
          <a:p>
            <a:endParaRPr lang="fr-BE" sz="2200" dirty="0" smtClean="0"/>
          </a:p>
          <a:p>
            <a:pPr marL="742950" lvl="1" indent="-285750">
              <a:buFontTx/>
              <a:buChar char="-"/>
            </a:pPr>
            <a:r>
              <a:rPr lang="en-US" altLang="en-US" sz="2200" dirty="0" smtClean="0">
                <a:solidFill>
                  <a:srgbClr val="000000"/>
                </a:solidFill>
              </a:rPr>
              <a:t>Bilateral </a:t>
            </a:r>
            <a:r>
              <a:rPr lang="en-US" altLang="en-US" sz="2200" dirty="0" err="1" smtClean="0">
                <a:solidFill>
                  <a:srgbClr val="000000"/>
                </a:solidFill>
              </a:rPr>
              <a:t>endometriomas</a:t>
            </a:r>
            <a:r>
              <a:rPr lang="en-US" altLang="en-US" sz="2200" dirty="0" smtClean="0">
                <a:solidFill>
                  <a:srgbClr val="000000"/>
                </a:solidFill>
              </a:rPr>
              <a:t> at 22 years old with an AMH of 4 ng/ml, unilateral </a:t>
            </a:r>
            <a:r>
              <a:rPr lang="en-US" altLang="en-US" sz="2200" dirty="0" err="1" smtClean="0">
                <a:solidFill>
                  <a:srgbClr val="000000"/>
                </a:solidFill>
              </a:rPr>
              <a:t>endometrioma</a:t>
            </a:r>
            <a:r>
              <a:rPr lang="en-US" altLang="en-US" sz="2200" dirty="0" smtClean="0">
                <a:solidFill>
                  <a:srgbClr val="000000"/>
                </a:solidFill>
              </a:rPr>
              <a:t> at 35 years old with an AMH of 0.7 ng/ml….</a:t>
            </a:r>
            <a:endParaRPr lang="fr-BE" sz="2200" dirty="0" smtClean="0"/>
          </a:p>
          <a:p>
            <a:pPr marL="742950" lvl="1" indent="-285750">
              <a:buFontTx/>
              <a:buChar char="-"/>
            </a:pPr>
            <a:endParaRPr lang="en-US" sz="2200" dirty="0" smtClean="0"/>
          </a:p>
          <a:p>
            <a:pPr marL="285750" indent="-285750">
              <a:buFontTx/>
              <a:buChar char="-"/>
            </a:pPr>
            <a:endParaRPr lang="en-US" sz="2200" dirty="0"/>
          </a:p>
        </p:txBody>
      </p:sp>
      <p:sp>
        <p:nvSpPr>
          <p:cNvPr id="7" name="Rectangle 4"/>
          <p:cNvSpPr>
            <a:spLocks noChangeArrowheads="1"/>
          </p:cNvSpPr>
          <p:nvPr/>
        </p:nvSpPr>
        <p:spPr bwMode="auto">
          <a:xfrm>
            <a:off x="0" y="-233065"/>
            <a:ext cx="33054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Söhne"/>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Söhne"/>
              </a:rPr>
              <a:t/>
            </a:r>
            <a:br>
              <a:rPr kumimoji="0" lang="en-US" altLang="en-US" sz="1800" b="0" i="0" u="none" strike="noStrike" cap="none" normalizeH="0" baseline="0" dirty="0" smtClean="0">
                <a:ln>
                  <a:noFill/>
                </a:ln>
                <a:solidFill>
                  <a:srgbClr val="000000"/>
                </a:solidFill>
                <a:effectLst/>
                <a:latin typeface="Söhne"/>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8" name="Image 7"/>
          <p:cNvPicPr>
            <a:picLocks noChangeAspect="1"/>
          </p:cNvPicPr>
          <p:nvPr/>
        </p:nvPicPr>
        <p:blipFill>
          <a:blip r:embed="rId3"/>
          <a:stretch>
            <a:fillRect/>
          </a:stretch>
        </p:blipFill>
        <p:spPr>
          <a:xfrm>
            <a:off x="4255694" y="3274123"/>
            <a:ext cx="704619" cy="677813"/>
          </a:xfrm>
          <a:prstGeom prst="rect">
            <a:avLst/>
          </a:prstGeom>
        </p:spPr>
      </p:pic>
    </p:spTree>
    <p:extLst>
      <p:ext uri="{BB962C8B-B14F-4D97-AF65-F5344CB8AC3E}">
        <p14:creationId xmlns:p14="http://schemas.microsoft.com/office/powerpoint/2010/main" val="186216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23249</TotalTime>
  <Words>3279</Words>
  <Application>Microsoft Office PowerPoint</Application>
  <PresentationFormat>Affichage à l'écran (4:3)</PresentationFormat>
  <Paragraphs>774</Paragraphs>
  <Slides>46</Slides>
  <Notes>41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46</vt:i4>
      </vt:variant>
    </vt:vector>
  </HeadingPairs>
  <TitlesOfParts>
    <vt:vector size="54" baseType="lpstr">
      <vt:lpstr>Arial</vt:lpstr>
      <vt:lpstr>Calibri</vt:lpstr>
      <vt:lpstr>Georgia</vt:lpstr>
      <vt:lpstr>National2</vt:lpstr>
      <vt:lpstr>Söhne</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CHC ASBL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SPRUMONT, Valerie</dc:creator>
  <cp:lastModifiedBy>Annick DELVIGNE</cp:lastModifiedBy>
  <cp:revision>262</cp:revision>
  <dcterms:created xsi:type="dcterms:W3CDTF">2018-11-21T09:37:02Z</dcterms:created>
  <dcterms:modified xsi:type="dcterms:W3CDTF">2023-12-01T07:37:22Z</dcterms:modified>
</cp:coreProperties>
</file>