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webextensions/webextension1.xml" ContentType="application/vnd.ms-office.webextension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webextensions/webextension2.xml" ContentType="application/vnd.ms-office.webextension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webextensions/webextension3.xml" ContentType="application/vnd.ms-office.webextension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39"/>
  </p:notesMasterIdLst>
  <p:sldIdLst>
    <p:sldId id="381" r:id="rId2"/>
    <p:sldId id="263" r:id="rId3"/>
    <p:sldId id="351" r:id="rId4"/>
    <p:sldId id="1161" r:id="rId5"/>
    <p:sldId id="1164" r:id="rId6"/>
    <p:sldId id="1162" r:id="rId7"/>
    <p:sldId id="1163" r:id="rId8"/>
    <p:sldId id="677" r:id="rId9"/>
    <p:sldId id="256" r:id="rId10"/>
    <p:sldId id="1165" r:id="rId11"/>
    <p:sldId id="1167" r:id="rId12"/>
    <p:sldId id="1160" r:id="rId13"/>
    <p:sldId id="363" r:id="rId14"/>
    <p:sldId id="362" r:id="rId15"/>
    <p:sldId id="261" r:id="rId16"/>
    <p:sldId id="1157" r:id="rId17"/>
    <p:sldId id="1158" r:id="rId18"/>
    <p:sldId id="1139" r:id="rId19"/>
    <p:sldId id="1155" r:id="rId20"/>
    <p:sldId id="1172" r:id="rId21"/>
    <p:sldId id="1171" r:id="rId22"/>
    <p:sldId id="1170" r:id="rId23"/>
    <p:sldId id="1169" r:id="rId24"/>
    <p:sldId id="1156" r:id="rId25"/>
    <p:sldId id="1173" r:id="rId26"/>
    <p:sldId id="1176" r:id="rId27"/>
    <p:sldId id="1175" r:id="rId28"/>
    <p:sldId id="1174" r:id="rId29"/>
    <p:sldId id="1159" r:id="rId30"/>
    <p:sldId id="1177" r:id="rId31"/>
    <p:sldId id="1181" r:id="rId32"/>
    <p:sldId id="1179" r:id="rId33"/>
    <p:sldId id="1180" r:id="rId34"/>
    <p:sldId id="1182" r:id="rId35"/>
    <p:sldId id="1183" r:id="rId36"/>
    <p:sldId id="1154" r:id="rId37"/>
    <p:sldId id="963" r:id="rId3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1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798"/>
    <p:restoredTop sz="83536"/>
  </p:normalViewPr>
  <p:slideViewPr>
    <p:cSldViewPr snapToGrid="0" snapToObjects="1">
      <p:cViewPr varScale="1">
        <p:scale>
          <a:sx n="65" d="100"/>
          <a:sy n="65" d="100"/>
        </p:scale>
        <p:origin x="883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8CA040-3AEC-2640-AF17-4905601408F9}" type="datetimeFigureOut">
              <a:rPr lang="en-US" smtClean="0"/>
              <a:t>12/12/2023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B146AF-CD6E-0148-BBEB-D6D39A9A52D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73897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Competitive_inhibition" TargetMode="External"/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err="1"/>
              <a:t>Thank</a:t>
            </a:r>
            <a:r>
              <a:rPr lang="nl-NL" dirty="0"/>
              <a:t> </a:t>
            </a:r>
            <a:r>
              <a:rPr lang="nl-NL" dirty="0" err="1"/>
              <a:t>you</a:t>
            </a:r>
            <a:r>
              <a:rPr lang="nl-NL" baseline="0" dirty="0"/>
              <a:t> </a:t>
            </a:r>
            <a:r>
              <a:rPr lang="nl-NL" baseline="0" dirty="0" err="1"/>
              <a:t>for</a:t>
            </a:r>
            <a:r>
              <a:rPr lang="nl-NL" baseline="0" dirty="0"/>
              <a:t> </a:t>
            </a:r>
            <a:r>
              <a:rPr lang="nl-NL" baseline="0" dirty="0" err="1"/>
              <a:t>the</a:t>
            </a:r>
            <a:r>
              <a:rPr lang="nl-NL" baseline="0" dirty="0"/>
              <a:t> kind </a:t>
            </a:r>
            <a:r>
              <a:rPr lang="nl-NL" baseline="0" dirty="0" err="1"/>
              <a:t>introduction</a:t>
            </a:r>
            <a:r>
              <a:rPr lang="nl-NL" baseline="0" dirty="0"/>
              <a:t>.</a:t>
            </a:r>
          </a:p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8A1BD9-1485-432A-A1B9-E1F7C6F58217}" type="slidenum">
              <a:rPr lang="nl-NL" smtClean="0"/>
              <a:pPr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076120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Image Placeholder 1">
            <a:extLst>
              <a:ext uri="{FF2B5EF4-FFF2-40B4-BE49-F238E27FC236}">
                <a16:creationId xmlns:a16="http://schemas.microsoft.com/office/drawing/2014/main" id="{B691A1F4-9BE3-EACA-9849-79D54B13874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7" name="Notes Placeholder 2">
            <a:extLst>
              <a:ext uri="{FF2B5EF4-FFF2-40B4-BE49-F238E27FC236}">
                <a16:creationId xmlns:a16="http://schemas.microsoft.com/office/drawing/2014/main" id="{215D0DE7-2094-B557-C968-12914214454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nl-NL" altLang="nl-NL" dirty="0">
                <a:latin typeface="Arial" panose="020B0604020202020204" pitchFamily="34" charset="0"/>
              </a:rPr>
              <a:t>The </a:t>
            </a:r>
            <a:r>
              <a:rPr lang="nl-NL" altLang="nl-NL" dirty="0" err="1">
                <a:latin typeface="Arial" panose="020B0604020202020204" pitchFamily="34" charset="0"/>
              </a:rPr>
              <a:t>quack</a:t>
            </a:r>
            <a:r>
              <a:rPr lang="nl-NL" altLang="nl-NL" dirty="0">
                <a:latin typeface="Arial" panose="020B0604020202020204" pitchFamily="34" charset="0"/>
              </a:rPr>
              <a:t>, Jan Steen (1626-1679) Rijksmuseum Amsterdam</a:t>
            </a:r>
            <a:endParaRPr lang="en-US" altLang="nl-NL" dirty="0"/>
          </a:p>
        </p:txBody>
      </p:sp>
      <p:sp>
        <p:nvSpPr>
          <p:cNvPr id="11268" name="Slide Number Placeholder 3">
            <a:extLst>
              <a:ext uri="{FF2B5EF4-FFF2-40B4-BE49-F238E27FC236}">
                <a16:creationId xmlns:a16="http://schemas.microsoft.com/office/drawing/2014/main" id="{8F2A130F-B049-8DFA-447F-5E62364E2EE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1D9B2F7-5393-4811-9705-437BDA7B7F45}" type="slidenum">
              <a:rPr lang="nl-NL" altLang="nl-NL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3</a:t>
            </a:fld>
            <a:endParaRPr lang="nl-NL" altLang="nl-NL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69" name="Slide Image Placeholder 1">
            <a:extLst>
              <a:ext uri="{FF2B5EF4-FFF2-40B4-BE49-F238E27FC236}">
                <a16:creationId xmlns:a16="http://schemas.microsoft.com/office/drawing/2014/main" id="{08E9ABAD-BBAD-AD47-8F94-6F116E16C94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0" name="Notes Placeholder 2">
            <a:extLst>
              <a:ext uri="{FF2B5EF4-FFF2-40B4-BE49-F238E27FC236}">
                <a16:creationId xmlns:a16="http://schemas.microsoft.com/office/drawing/2014/main" id="{FF34D691-3BAE-7542-9543-B68D1EEEAC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 dirty="0"/>
          </a:p>
        </p:txBody>
      </p:sp>
      <p:sp>
        <p:nvSpPr>
          <p:cNvPr id="83971" name="Slide Number Placeholder 3">
            <a:extLst>
              <a:ext uri="{FF2B5EF4-FFF2-40B4-BE49-F238E27FC236}">
                <a16:creationId xmlns:a16="http://schemas.microsoft.com/office/drawing/2014/main" id="{F48DBC42-EA22-B645-B37B-A1EF7AE28BD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2813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defTabSz="912813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defTabSz="912813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defTabSz="912813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defTabSz="912813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94030D25-3E13-2342-A3B5-957B4495DD68}" type="slidenum">
              <a:rPr lang="en-GB" altLang="en-US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4</a:t>
            </a:fld>
            <a:endParaRPr lang="en-GB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31180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69" name="Slide Image Placeholder 1">
            <a:extLst>
              <a:ext uri="{FF2B5EF4-FFF2-40B4-BE49-F238E27FC236}">
                <a16:creationId xmlns:a16="http://schemas.microsoft.com/office/drawing/2014/main" id="{08E9ABAD-BBAD-AD47-8F94-6F116E16C94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0" name="Notes Placeholder 2">
            <a:extLst>
              <a:ext uri="{FF2B5EF4-FFF2-40B4-BE49-F238E27FC236}">
                <a16:creationId xmlns:a16="http://schemas.microsoft.com/office/drawing/2014/main" id="{FF34D691-3BAE-7542-9543-B68D1EEEAC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 dirty="0"/>
          </a:p>
        </p:txBody>
      </p:sp>
      <p:sp>
        <p:nvSpPr>
          <p:cNvPr id="83971" name="Slide Number Placeholder 3">
            <a:extLst>
              <a:ext uri="{FF2B5EF4-FFF2-40B4-BE49-F238E27FC236}">
                <a16:creationId xmlns:a16="http://schemas.microsoft.com/office/drawing/2014/main" id="{F48DBC42-EA22-B645-B37B-A1EF7AE28BD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2813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defTabSz="912813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defTabSz="912813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defTabSz="912813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defTabSz="912813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94030D25-3E13-2342-A3B5-957B4495DD68}" type="slidenum">
              <a:rPr lang="en-GB" altLang="en-US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5</a:t>
            </a:fld>
            <a:endParaRPr lang="en-GB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57645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69" name="Slide Image Placeholder 1">
            <a:extLst>
              <a:ext uri="{FF2B5EF4-FFF2-40B4-BE49-F238E27FC236}">
                <a16:creationId xmlns:a16="http://schemas.microsoft.com/office/drawing/2014/main" id="{08E9ABAD-BBAD-AD47-8F94-6F116E16C94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0" name="Notes Placeholder 2">
            <a:extLst>
              <a:ext uri="{FF2B5EF4-FFF2-40B4-BE49-F238E27FC236}">
                <a16:creationId xmlns:a16="http://schemas.microsoft.com/office/drawing/2014/main" id="{FF34D691-3BAE-7542-9543-B68D1EEEAC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 dirty="0"/>
          </a:p>
        </p:txBody>
      </p:sp>
      <p:sp>
        <p:nvSpPr>
          <p:cNvPr id="83971" name="Slide Number Placeholder 3">
            <a:extLst>
              <a:ext uri="{FF2B5EF4-FFF2-40B4-BE49-F238E27FC236}">
                <a16:creationId xmlns:a16="http://schemas.microsoft.com/office/drawing/2014/main" id="{F48DBC42-EA22-B645-B37B-A1EF7AE28BD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2813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defTabSz="912813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defTabSz="912813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defTabSz="912813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defTabSz="912813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94030D25-3E13-2342-A3B5-957B4495DD68}" type="slidenum">
              <a:rPr lang="en-GB" altLang="en-US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6</a:t>
            </a:fld>
            <a:endParaRPr lang="en-GB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83718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69" name="Slide Image Placeholder 1">
            <a:extLst>
              <a:ext uri="{FF2B5EF4-FFF2-40B4-BE49-F238E27FC236}">
                <a16:creationId xmlns:a16="http://schemas.microsoft.com/office/drawing/2014/main" id="{08E9ABAD-BBAD-AD47-8F94-6F116E16C94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0" name="Notes Placeholder 2">
            <a:extLst>
              <a:ext uri="{FF2B5EF4-FFF2-40B4-BE49-F238E27FC236}">
                <a16:creationId xmlns:a16="http://schemas.microsoft.com/office/drawing/2014/main" id="{FF34D691-3BAE-7542-9543-B68D1EEEAC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 dirty="0"/>
          </a:p>
        </p:txBody>
      </p:sp>
      <p:sp>
        <p:nvSpPr>
          <p:cNvPr id="83971" name="Slide Number Placeholder 3">
            <a:extLst>
              <a:ext uri="{FF2B5EF4-FFF2-40B4-BE49-F238E27FC236}">
                <a16:creationId xmlns:a16="http://schemas.microsoft.com/office/drawing/2014/main" id="{F48DBC42-EA22-B645-B37B-A1EF7AE28BD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2813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defTabSz="912813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defTabSz="912813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defTabSz="912813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defTabSz="912813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94030D25-3E13-2342-A3B5-957B4495DD68}" type="slidenum">
              <a:rPr lang="en-GB" altLang="en-US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8</a:t>
            </a:fld>
            <a:endParaRPr lang="en-GB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70798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>
            <a:extLst>
              <a:ext uri="{FF2B5EF4-FFF2-40B4-BE49-F238E27FC236}">
                <a16:creationId xmlns:a16="http://schemas.microsoft.com/office/drawing/2014/main" id="{FC8EBE7A-2390-4FC7-AFA1-EF552B45596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Notes Placeholder 2">
            <a:extLst>
              <a:ext uri="{FF2B5EF4-FFF2-40B4-BE49-F238E27FC236}">
                <a16:creationId xmlns:a16="http://schemas.microsoft.com/office/drawing/2014/main" id="{71654851-3EAD-CD0A-B4CD-5C7FED1430D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Gonadotropin-releasing hormone (GnRH) is a decapeptide that is a part of the hypothalamic-pituitary-gonadal axis, and being a part of this system makes it vital for human reproduction. Since its discovery by a group of Nobel laureate Andrew V. Schally in 1971 from porcine hypothalamus as one of the earliest hypothalamic releasing hormones, it has been a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center</a:t>
            </a:r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of attention of research scientists because of its central role in reproduction not only in humans but also in all vertebrates.</a:t>
            </a:r>
            <a:r>
              <a:rPr lang="en-GB" b="0" i="0" dirty="0">
                <a:solidFill>
                  <a:srgbClr val="222222"/>
                </a:solidFill>
                <a:effectLst/>
                <a:latin typeface="-apple-system"/>
              </a:rPr>
              <a:t> </a:t>
            </a:r>
            <a:endParaRPr lang="nl-NL" dirty="0"/>
          </a:p>
          <a:p>
            <a:pPr eaLnBrk="1" hangingPunct="1">
              <a:spcBef>
                <a:spcPct val="0"/>
              </a:spcBef>
            </a:pPr>
            <a:r>
              <a:rPr lang="en-US" altLang="en-US" b="1" dirty="0">
                <a:latin typeface="Arial" panose="020B0604020202020204" pitchFamily="34" charset="0"/>
                <a:ea typeface="ヒラギノ角ゴ Pro W3" charset="-128"/>
                <a:cs typeface="Arial" panose="020B0604020202020204" pitchFamily="34" charset="0"/>
              </a:rPr>
              <a:t>This picture shows the</a:t>
            </a:r>
            <a:r>
              <a:rPr lang="en-US" altLang="en-US" dirty="0">
                <a:latin typeface="Arial" panose="020B0604020202020204" pitchFamily="34" charset="0"/>
                <a:ea typeface="ヒラギノ角ゴ Pro W3" charset="-128"/>
                <a:cs typeface="Arial" panose="020B0604020202020204" pitchFamily="34" charset="0"/>
              </a:rPr>
              <a:t> hypothalamic–pituitary–gonadal axis. The gonadotropin-releasing hormone (GnRH) neurons are shown here, they release GnRH that results in pulsatile surge release of gonadotropins in a feedback system</a:t>
            </a:r>
          </a:p>
        </p:txBody>
      </p:sp>
      <p:sp>
        <p:nvSpPr>
          <p:cNvPr id="4100" name="Slide Number Placeholder 3">
            <a:extLst>
              <a:ext uri="{FF2B5EF4-FFF2-40B4-BE49-F238E27FC236}">
                <a16:creationId xmlns:a16="http://schemas.microsoft.com/office/drawing/2014/main" id="{14F2FD75-1AF7-AB14-B930-C60DCAA12F1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fld id="{8AEFE45F-92CC-4CD4-B936-365891854719}" type="slidenum">
              <a:rPr lang="en-US" altLang="en-US"/>
              <a:pPr eaLnBrk="1" hangingPunct="1"/>
              <a:t>9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So lets look at the GnRH agonist. This is from the </a:t>
            </a:r>
            <a:r>
              <a:rPr lang="en-GB" dirty="0" err="1"/>
              <a:t>Wikepedia</a:t>
            </a:r>
            <a:r>
              <a:rPr lang="en-GB" dirty="0"/>
              <a:t> page. It goes under several names ….</a:t>
            </a:r>
          </a:p>
          <a:p>
            <a:r>
              <a:rPr lang="en-GB" dirty="0"/>
              <a:t>This lecture will be about its role in IVF but it has many other applications and will remain an important drug.</a:t>
            </a:r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B146AF-CD6E-0148-BBEB-D6D39A9A52DF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53605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GnRH antagonists </a:t>
            </a:r>
            <a:r>
              <a:rPr lang="en-GB" b="0" i="0" u="none" strike="noStrike" dirty="0">
                <a:solidFill>
                  <a:srgbClr val="3366CC"/>
                </a:solidFill>
                <a:effectLst/>
                <a:latin typeface="Arial" panose="020B0604020202020204" pitchFamily="34" charset="0"/>
                <a:hlinkClick r:id="rId3" tooltip="Competitive inhibition"/>
              </a:rPr>
              <a:t>compete with natural GnRH for binding</a:t>
            </a:r>
            <a:r>
              <a:rPr lang="en-GB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to GnRH receptors, this way they block GnRH action in the body. The antagonist has a direct blocking effect where the agonist works indirect</a:t>
            </a:r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B146AF-CD6E-0148-BBEB-D6D39A9A52D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97072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B146AF-CD6E-0148-BBEB-D6D39A9A52DF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94128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Image Placeholder 1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miter lim="800000"/>
          </a:ln>
        </p:spPr>
      </p:sp>
      <p:sp>
        <p:nvSpPr>
          <p:cNvPr id="6147" name="Notes Placeholder 2"/>
          <p:cNvSpPr>
            <a:spLocks noGrp="1"/>
          </p:cNvSpPr>
          <p:nvPr>
            <p:ph type="body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anchor="t" anchorCtr="0">
            <a:noAutofit/>
          </a:bodyPr>
          <a:lstStyle>
            <a:lvl1pPr marL="0" indent="0" algn="l" defTabSz="4572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200" b="0" i="0" u="none" baseline="0">
                <a:solidFill>
                  <a:schemeClr val="tx1"/>
                </a:solidFill>
                <a:effectLst/>
                <a:latin typeface="Calibri" pitchFamily="34" charset="0"/>
                <a:ea typeface="ＭＳ Ｐゴシック" pitchFamily="34" charset="-128"/>
              </a:defRPr>
            </a:lvl1pPr>
            <a:lvl2pPr marL="457200" indent="0" algn="l" defTabSz="4572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200" b="0" i="0" u="none" baseline="0">
                <a:solidFill>
                  <a:schemeClr val="tx1"/>
                </a:solidFill>
                <a:effectLst/>
                <a:latin typeface="Calibri" pitchFamily="34" charset="0"/>
                <a:ea typeface="ＭＳ Ｐゴシック" pitchFamily="34" charset="-128"/>
              </a:defRPr>
            </a:lvl2pPr>
            <a:lvl3pPr marL="914400" indent="0" algn="l" defTabSz="4572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200" b="0" i="0" u="none" baseline="0">
                <a:solidFill>
                  <a:schemeClr val="tx1"/>
                </a:solidFill>
                <a:effectLst/>
                <a:latin typeface="Calibri" pitchFamily="34" charset="0"/>
                <a:ea typeface="ＭＳ Ｐゴシック" pitchFamily="34" charset="-128"/>
              </a:defRPr>
            </a:lvl3pPr>
            <a:lvl4pPr marL="1371600" indent="0" algn="l" defTabSz="4572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200" b="0" i="0" u="none" baseline="0">
                <a:solidFill>
                  <a:schemeClr val="tx1"/>
                </a:solidFill>
                <a:effectLst/>
                <a:latin typeface="Calibri" pitchFamily="34" charset="0"/>
                <a:ea typeface="ＭＳ Ｐゴシック" pitchFamily="34" charset="-128"/>
              </a:defRPr>
            </a:lvl4pPr>
            <a:lvl5pPr marL="1828800" indent="0" algn="l" defTabSz="4572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200" b="0" i="0" u="none" baseline="0">
                <a:solidFill>
                  <a:schemeClr val="tx1"/>
                </a:solidFill>
                <a:effectLst/>
                <a:latin typeface="Calibri" pitchFamily="34" charset="0"/>
                <a:ea typeface="ＭＳ Ｐゴシック" pitchFamily="34" charset="-128"/>
              </a:defRPr>
            </a:lvl5pPr>
          </a:lstStyle>
          <a:p>
            <a:pPr marL="0" lvl="0" indent="0"/>
            <a:r>
              <a:rPr lang="en-US" altLang="en-US" b="1" dirty="0">
                <a:latin typeface="Arial" pitchFamily="34" charset="0"/>
                <a:ea typeface="Arial" pitchFamily="34" charset="0"/>
              </a:rPr>
              <a:t>Figure 3 </a:t>
            </a:r>
            <a:r>
              <a:rPr lang="en-US" altLang="en-US" dirty="0">
                <a:latin typeface="Arial" pitchFamily="34" charset="0"/>
                <a:ea typeface="Arial" pitchFamily="34" charset="0"/>
              </a:rPr>
              <a:t>Ongoing pregnancy rate per patient population.
</a:t>
            </a:r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b" anchorCtr="0">
            <a:noAutofit/>
          </a:bodyPr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ＭＳ Ｐゴシック" pitchFamily="34" charset="-128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ＭＳ Ｐゴシック" pitchFamily="34" charset="-128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ＭＳ Ｐゴシック" pitchFamily="34" charset="-128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ＭＳ Ｐゴシック" pitchFamily="34" charset="-128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ＭＳ Ｐゴシック" pitchFamily="34" charset="-128"/>
              </a:defRPr>
            </a:lvl5pPr>
          </a:lstStyle>
          <a:p>
            <a:pPr marL="0" lvl="0" indent="0" algn="r" eaLnBrk="1" hangingPunct="1"/>
            <a:fld id="{F8CF88B4-CA16-4C0F-BC97-AB5A099A702C}" type="slidenum">
              <a:rPr lang="en-US" altLang="en-US" sz="1200"/>
              <a:t>15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Image Placeholder 1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miter lim="800000"/>
          </a:ln>
        </p:spPr>
      </p:sp>
      <p:sp>
        <p:nvSpPr>
          <p:cNvPr id="6147" name="Notes Placeholder 2"/>
          <p:cNvSpPr>
            <a:spLocks noGrp="1"/>
          </p:cNvSpPr>
          <p:nvPr>
            <p:ph type="body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anchor="t" anchorCtr="0">
            <a:noAutofit/>
          </a:bodyPr>
          <a:lstStyle>
            <a:lvl1pPr marL="0" indent="0" algn="l" defTabSz="4572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200" b="0" i="0" u="none" baseline="0">
                <a:solidFill>
                  <a:schemeClr val="tx1"/>
                </a:solidFill>
                <a:effectLst/>
                <a:latin typeface="Calibri" pitchFamily="34" charset="0"/>
                <a:ea typeface="ＭＳ Ｐゴシック" pitchFamily="34" charset="-128"/>
              </a:defRPr>
            </a:lvl1pPr>
            <a:lvl2pPr marL="457200" indent="0" algn="l" defTabSz="4572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200" b="0" i="0" u="none" baseline="0">
                <a:solidFill>
                  <a:schemeClr val="tx1"/>
                </a:solidFill>
                <a:effectLst/>
                <a:latin typeface="Calibri" pitchFamily="34" charset="0"/>
                <a:ea typeface="ＭＳ Ｐゴシック" pitchFamily="34" charset="-128"/>
              </a:defRPr>
            </a:lvl2pPr>
            <a:lvl3pPr marL="914400" indent="0" algn="l" defTabSz="4572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200" b="0" i="0" u="none" baseline="0">
                <a:solidFill>
                  <a:schemeClr val="tx1"/>
                </a:solidFill>
                <a:effectLst/>
                <a:latin typeface="Calibri" pitchFamily="34" charset="0"/>
                <a:ea typeface="ＭＳ Ｐゴシック" pitchFamily="34" charset="-128"/>
              </a:defRPr>
            </a:lvl3pPr>
            <a:lvl4pPr marL="1371600" indent="0" algn="l" defTabSz="4572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200" b="0" i="0" u="none" baseline="0">
                <a:solidFill>
                  <a:schemeClr val="tx1"/>
                </a:solidFill>
                <a:effectLst/>
                <a:latin typeface="Calibri" pitchFamily="34" charset="0"/>
                <a:ea typeface="ＭＳ Ｐゴシック" pitchFamily="34" charset="-128"/>
              </a:defRPr>
            </a:lvl4pPr>
            <a:lvl5pPr marL="1828800" indent="0" algn="l" defTabSz="4572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200" b="0" i="0" u="none" baseline="0">
                <a:solidFill>
                  <a:schemeClr val="tx1"/>
                </a:solidFill>
                <a:effectLst/>
                <a:latin typeface="Calibri" pitchFamily="34" charset="0"/>
                <a:ea typeface="ＭＳ Ｐゴシック" pitchFamily="34" charset="-128"/>
              </a:defRPr>
            </a:lvl5pPr>
          </a:lstStyle>
          <a:p>
            <a:pPr marL="0" lvl="0" indent="0"/>
            <a:r>
              <a:rPr lang="en-US" altLang="en-US" b="1" dirty="0">
                <a:latin typeface="Arial" pitchFamily="34" charset="0"/>
                <a:ea typeface="Arial" pitchFamily="34" charset="0"/>
              </a:rPr>
              <a:t>Figure 3 </a:t>
            </a:r>
            <a:r>
              <a:rPr lang="en-US" altLang="en-US" dirty="0">
                <a:latin typeface="Arial" pitchFamily="34" charset="0"/>
                <a:ea typeface="Arial" pitchFamily="34" charset="0"/>
              </a:rPr>
              <a:t>Ongoing pregnancy rate per patient population.
</a:t>
            </a:r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b" anchorCtr="0">
            <a:noAutofit/>
          </a:bodyPr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ＭＳ Ｐゴシック" pitchFamily="34" charset="-128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ＭＳ Ｐゴシック" pitchFamily="34" charset="-128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ＭＳ Ｐゴシック" pitchFamily="34" charset="-128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ＭＳ Ｐゴシック" pitchFamily="34" charset="-128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ＭＳ Ｐゴシック" pitchFamily="34" charset="-128"/>
              </a:defRPr>
            </a:lvl5pPr>
          </a:lstStyle>
          <a:p>
            <a:pPr marL="0" lvl="0" indent="0" algn="r" eaLnBrk="1" hangingPunct="1"/>
            <a:fld id="{F8CF88B4-CA16-4C0F-BC97-AB5A099A702C}" type="slidenum">
              <a:rPr lang="en-US" altLang="en-US" sz="1200"/>
              <a:t>16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64341099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07963" y="806450"/>
            <a:ext cx="7164387" cy="4030663"/>
          </a:xfrm>
          <a:ln/>
        </p:spPr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 dirty="0"/>
          </a:p>
        </p:txBody>
      </p:sp>
    </p:spTree>
    <p:extLst>
      <p:ext uri="{BB962C8B-B14F-4D97-AF65-F5344CB8AC3E}">
        <p14:creationId xmlns:p14="http://schemas.microsoft.com/office/powerpoint/2010/main" val="26498019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07963" y="806450"/>
            <a:ext cx="7164387" cy="4030663"/>
          </a:xfrm>
          <a:ln/>
        </p:spPr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 dirty="0"/>
          </a:p>
        </p:txBody>
      </p:sp>
    </p:spTree>
    <p:extLst>
      <p:ext uri="{BB962C8B-B14F-4D97-AF65-F5344CB8AC3E}">
        <p14:creationId xmlns:p14="http://schemas.microsoft.com/office/powerpoint/2010/main" val="176893453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0" i="0" dirty="0">
                <a:solidFill>
                  <a:srgbClr val="333333"/>
                </a:solidFill>
                <a:effectLst/>
                <a:latin typeface="Cambria" panose="02040503050406030204" pitchFamily="18" charset="0"/>
              </a:rPr>
              <a:t>This meta-analysis showed lower ongoing pregnancy rates (OPRs) following controlled ovarian stimulation (COS) using a flexible GnRH antagonist protocol or pretreatment with an oral contraceptive pill (OCP) compared with COS using a fixed protocol or no OCP pretreatment, respectively.</a:t>
            </a:r>
          </a:p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B146AF-CD6E-0148-BBEB-D6D39A9A52DF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496619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0" i="0" dirty="0">
                <a:solidFill>
                  <a:srgbClr val="333333"/>
                </a:solidFill>
                <a:effectLst/>
                <a:latin typeface="Cambria" panose="02040503050406030204" pitchFamily="18" charset="0"/>
              </a:rPr>
              <a:t>This meta-analysis showed lower ongoing pregnancy rates (OPRs) following controlled ovarian stimulation (COS) using a flexible GnRH antagonist protocol or pretreatment with an oral contraceptive pill (OCP) compared with COS using a fixed protocol or no OCP pretreatment, respectively.</a:t>
            </a:r>
          </a:p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B146AF-CD6E-0148-BBEB-D6D39A9A52DF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01667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The trial by </a:t>
            </a:r>
            <a:r>
              <a:rPr lang="en-GB" dirty="0" err="1"/>
              <a:t>Toftagel</a:t>
            </a:r>
            <a:r>
              <a:rPr lang="en-GB" dirty="0"/>
              <a:t> used antagonist in a fixed protocol and was the largest trial.</a:t>
            </a:r>
            <a:endParaRPr lang="nl-NL" dirty="0"/>
          </a:p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B146AF-CD6E-0148-BBEB-D6D39A9A52DF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26786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Image Placeholder 1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miter lim="800000"/>
          </a:ln>
        </p:spPr>
      </p:sp>
      <p:sp>
        <p:nvSpPr>
          <p:cNvPr id="6147" name="Notes Placeholder 2"/>
          <p:cNvSpPr>
            <a:spLocks noGrp="1"/>
          </p:cNvSpPr>
          <p:nvPr>
            <p:ph type="body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anchor="t" anchorCtr="0">
            <a:noAutofit/>
          </a:bodyPr>
          <a:lstStyle>
            <a:lvl1pPr marL="0" indent="0" algn="l" defTabSz="4572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200" b="0" i="0" u="none" baseline="0">
                <a:solidFill>
                  <a:schemeClr val="tx1"/>
                </a:solidFill>
                <a:effectLst/>
                <a:latin typeface="Calibri" pitchFamily="34" charset="0"/>
                <a:ea typeface="ＭＳ Ｐゴシック" pitchFamily="34" charset="-128"/>
              </a:defRPr>
            </a:lvl1pPr>
            <a:lvl2pPr marL="457200" indent="0" algn="l" defTabSz="4572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200" b="0" i="0" u="none" baseline="0">
                <a:solidFill>
                  <a:schemeClr val="tx1"/>
                </a:solidFill>
                <a:effectLst/>
                <a:latin typeface="Calibri" pitchFamily="34" charset="0"/>
                <a:ea typeface="ＭＳ Ｐゴシック" pitchFamily="34" charset="-128"/>
              </a:defRPr>
            </a:lvl2pPr>
            <a:lvl3pPr marL="914400" indent="0" algn="l" defTabSz="4572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200" b="0" i="0" u="none" baseline="0">
                <a:solidFill>
                  <a:schemeClr val="tx1"/>
                </a:solidFill>
                <a:effectLst/>
                <a:latin typeface="Calibri" pitchFamily="34" charset="0"/>
                <a:ea typeface="ＭＳ Ｐゴシック" pitchFamily="34" charset="-128"/>
              </a:defRPr>
            </a:lvl3pPr>
            <a:lvl4pPr marL="1371600" indent="0" algn="l" defTabSz="4572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200" b="0" i="0" u="none" baseline="0">
                <a:solidFill>
                  <a:schemeClr val="tx1"/>
                </a:solidFill>
                <a:effectLst/>
                <a:latin typeface="Calibri" pitchFamily="34" charset="0"/>
                <a:ea typeface="ＭＳ Ｐゴシック" pitchFamily="34" charset="-128"/>
              </a:defRPr>
            </a:lvl4pPr>
            <a:lvl5pPr marL="1828800" indent="0" algn="l" defTabSz="4572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200" b="0" i="0" u="none" baseline="0">
                <a:solidFill>
                  <a:schemeClr val="tx1"/>
                </a:solidFill>
                <a:effectLst/>
                <a:latin typeface="Calibri" pitchFamily="34" charset="0"/>
                <a:ea typeface="ＭＳ Ｐゴシック" pitchFamily="34" charset="-128"/>
              </a:defRPr>
            </a:lvl5pPr>
          </a:lstStyle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The trial by </a:t>
            </a:r>
            <a:r>
              <a:rPr lang="en-GB" dirty="0" err="1"/>
              <a:t>Toftagel</a:t>
            </a:r>
            <a:r>
              <a:rPr lang="en-GB" dirty="0"/>
              <a:t> used antagonist in a fixed protocol</a:t>
            </a:r>
            <a:endParaRPr lang="nl-NL" dirty="0"/>
          </a:p>
          <a:p>
            <a:pPr marL="0" lvl="0" indent="0"/>
            <a:r>
              <a:rPr lang="en-US" altLang="en-US" b="1" dirty="0">
                <a:latin typeface="Arial" pitchFamily="34" charset="0"/>
                <a:ea typeface="Arial" pitchFamily="34" charset="0"/>
              </a:rPr>
              <a:t>Figure 2 </a:t>
            </a:r>
            <a:r>
              <a:rPr lang="en-US" altLang="en-US" dirty="0">
                <a:latin typeface="Arial" pitchFamily="34" charset="0"/>
                <a:ea typeface="Arial" pitchFamily="34" charset="0"/>
              </a:rPr>
              <a:t>Cumulative live birth rates (CLBRs) in the two treatment groups GnRH-antagonist versus GnRH-agonist, including all first deliveries during a minimum of 2-year follow-up. A competing risk method has been used to test for difference between the treatment groups, Gray's test P = 0.18.
Cumulative reproductive outcome from one complete cycle including fresh and frozen–thawed embryo transfer till first live birth in women treated either withe GnRH-antagonist or GnRH-agonist treatment.
</a:t>
            </a:r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b" anchorCtr="0">
            <a:noAutofit/>
          </a:bodyPr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ＭＳ Ｐゴシック" pitchFamily="34" charset="-128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ＭＳ Ｐゴシック" pitchFamily="34" charset="-128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ＭＳ Ｐゴシック" pitchFamily="34" charset="-128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ＭＳ Ｐゴシック" pitchFamily="34" charset="-128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ＭＳ Ｐゴシック" pitchFamily="34" charset="-128"/>
              </a:defRPr>
            </a:lvl5pPr>
          </a:lstStyle>
          <a:p>
            <a:pPr marL="0" lvl="0" indent="0" algn="r" eaLnBrk="1" hangingPunct="1"/>
            <a:fld id="{58588E9D-77F1-41EB-AD18-6B27C7D8DDFA}" type="slidenum">
              <a:rPr lang="en-US" altLang="en-US" sz="1200"/>
              <a:t>22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The trial by </a:t>
            </a:r>
            <a:r>
              <a:rPr lang="en-GB" dirty="0" err="1"/>
              <a:t>Toftagel</a:t>
            </a:r>
            <a:r>
              <a:rPr lang="en-GB" dirty="0"/>
              <a:t> used antagonist in a fixed protocol</a:t>
            </a:r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B146AF-CD6E-0148-BBEB-D6D39A9A52DF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593077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B146AF-CD6E-0148-BBEB-D6D39A9A52DF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355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B146AF-CD6E-0148-BBEB-D6D39A9A52DF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475840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69" name="Slide Image Placeholder 1">
            <a:extLst>
              <a:ext uri="{FF2B5EF4-FFF2-40B4-BE49-F238E27FC236}">
                <a16:creationId xmlns:a16="http://schemas.microsoft.com/office/drawing/2014/main" id="{08E9ABAD-BBAD-AD47-8F94-6F116E16C94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0" name="Notes Placeholder 2">
            <a:extLst>
              <a:ext uri="{FF2B5EF4-FFF2-40B4-BE49-F238E27FC236}">
                <a16:creationId xmlns:a16="http://schemas.microsoft.com/office/drawing/2014/main" id="{FF34D691-3BAE-7542-9543-B68D1EEEAC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 dirty="0"/>
          </a:p>
        </p:txBody>
      </p:sp>
      <p:sp>
        <p:nvSpPr>
          <p:cNvPr id="83971" name="Slide Number Placeholder 3">
            <a:extLst>
              <a:ext uri="{FF2B5EF4-FFF2-40B4-BE49-F238E27FC236}">
                <a16:creationId xmlns:a16="http://schemas.microsoft.com/office/drawing/2014/main" id="{F48DBC42-EA22-B645-B37B-A1EF7AE28BD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2813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defTabSz="912813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defTabSz="912813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defTabSz="912813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defTabSz="912813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94030D25-3E13-2342-A3B5-957B4495DD68}" type="slidenum">
              <a:rPr lang="en-GB" altLang="en-US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27</a:t>
            </a:fld>
            <a:endParaRPr lang="en-GB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609780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>
            <a:extLst>
              <a:ext uri="{FF2B5EF4-FFF2-40B4-BE49-F238E27FC236}">
                <a16:creationId xmlns:a16="http://schemas.microsoft.com/office/drawing/2014/main" id="{FC8EBE7A-2390-4FC7-AFA1-EF552B45596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Notes Placeholder 2">
            <a:extLst>
              <a:ext uri="{FF2B5EF4-FFF2-40B4-BE49-F238E27FC236}">
                <a16:creationId xmlns:a16="http://schemas.microsoft.com/office/drawing/2014/main" id="{71654851-3EAD-CD0A-B4CD-5C7FED1430D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en-US" dirty="0">
              <a:latin typeface="Arial" panose="020B0604020202020204" pitchFamily="34" charset="0"/>
              <a:ea typeface="ヒラギノ角ゴ Pro W3" charset="-128"/>
              <a:cs typeface="Arial" panose="020B0604020202020204" pitchFamily="34" charset="0"/>
            </a:endParaRPr>
          </a:p>
        </p:txBody>
      </p:sp>
      <p:sp>
        <p:nvSpPr>
          <p:cNvPr id="4100" name="Slide Number Placeholder 3">
            <a:extLst>
              <a:ext uri="{FF2B5EF4-FFF2-40B4-BE49-F238E27FC236}">
                <a16:creationId xmlns:a16="http://schemas.microsoft.com/office/drawing/2014/main" id="{14F2FD75-1AF7-AB14-B930-C60DCAA12F1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fld id="{8AEFE45F-92CC-4CD4-B936-365891854719}" type="slidenum">
              <a:rPr lang="en-US" altLang="en-US"/>
              <a:pPr eaLnBrk="1" hangingPunct="1"/>
              <a:t>28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4064152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Image Placeholder 1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miter lim="800000"/>
          </a:ln>
        </p:spPr>
      </p:sp>
      <p:sp>
        <p:nvSpPr>
          <p:cNvPr id="6147" name="Notes Placeholder 2"/>
          <p:cNvSpPr>
            <a:spLocks noGrp="1"/>
          </p:cNvSpPr>
          <p:nvPr>
            <p:ph type="body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anchor="t" anchorCtr="0">
            <a:noAutofit/>
          </a:bodyPr>
          <a:lstStyle>
            <a:lvl1pPr marL="0" indent="0" algn="l" defTabSz="4572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200" b="0" i="0" u="none" baseline="0">
                <a:solidFill>
                  <a:schemeClr val="tx1"/>
                </a:solidFill>
                <a:effectLst/>
                <a:latin typeface="Calibri" pitchFamily="34" charset="0"/>
                <a:ea typeface="ＭＳ Ｐゴシック" pitchFamily="34" charset="-128"/>
              </a:defRPr>
            </a:lvl1pPr>
            <a:lvl2pPr marL="457200" indent="0" algn="l" defTabSz="4572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200" b="0" i="0" u="none" baseline="0">
                <a:solidFill>
                  <a:schemeClr val="tx1"/>
                </a:solidFill>
                <a:effectLst/>
                <a:latin typeface="Calibri" pitchFamily="34" charset="0"/>
                <a:ea typeface="ＭＳ Ｐゴシック" pitchFamily="34" charset="-128"/>
              </a:defRPr>
            </a:lvl2pPr>
            <a:lvl3pPr marL="914400" indent="0" algn="l" defTabSz="4572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200" b="0" i="0" u="none" baseline="0">
                <a:solidFill>
                  <a:schemeClr val="tx1"/>
                </a:solidFill>
                <a:effectLst/>
                <a:latin typeface="Calibri" pitchFamily="34" charset="0"/>
                <a:ea typeface="ＭＳ Ｐゴシック" pitchFamily="34" charset="-128"/>
              </a:defRPr>
            </a:lvl3pPr>
            <a:lvl4pPr marL="1371600" indent="0" algn="l" defTabSz="4572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200" b="0" i="0" u="none" baseline="0">
                <a:solidFill>
                  <a:schemeClr val="tx1"/>
                </a:solidFill>
                <a:effectLst/>
                <a:latin typeface="Calibri" pitchFamily="34" charset="0"/>
                <a:ea typeface="ＭＳ Ｐゴシック" pitchFamily="34" charset="-128"/>
              </a:defRPr>
            </a:lvl4pPr>
            <a:lvl5pPr marL="1828800" indent="0" algn="l" defTabSz="4572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200" b="0" i="0" u="none" baseline="0">
                <a:solidFill>
                  <a:schemeClr val="tx1"/>
                </a:solidFill>
                <a:effectLst/>
                <a:latin typeface="Calibri" pitchFamily="34" charset="0"/>
                <a:ea typeface="ＭＳ Ｐゴシック" pitchFamily="34" charset="-128"/>
              </a:defRPr>
            </a:lvl5pPr>
          </a:lstStyle>
          <a:p>
            <a:pPr marL="0" lvl="0" indent="0"/>
            <a:r>
              <a:rPr lang="en-US" altLang="en-US" dirty="0">
                <a:latin typeface="Arial" pitchFamily="34" charset="0"/>
                <a:ea typeface="Arial" pitchFamily="34" charset="0"/>
              </a:rPr>
              <a:t>Progestins versus GnRH antagonists: response to ovarian stimulation.
</a:t>
            </a:r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b" anchorCtr="0">
            <a:noAutofit/>
          </a:bodyPr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ＭＳ Ｐゴシック" pitchFamily="34" charset="-128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ＭＳ Ｐゴシック" pitchFamily="34" charset="-128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ＭＳ Ｐゴシック" pitchFamily="34" charset="-128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ＭＳ Ｐゴシック" pitchFamily="34" charset="-128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ＭＳ Ｐゴシック" pitchFamily="34" charset="-128"/>
              </a:defRPr>
            </a:lvl5pPr>
          </a:lstStyle>
          <a:p>
            <a:pPr marL="0" lvl="0" indent="0" algn="r" eaLnBrk="1" hangingPunct="1"/>
            <a:fld id="{12A2C637-8917-4BF2-AF38-9A1333506095}" type="slidenum">
              <a:rPr lang="en-US" altLang="en-US" sz="1200"/>
              <a:t>30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Image Placeholder 1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miter lim="800000"/>
          </a:ln>
        </p:spPr>
      </p:sp>
      <p:sp>
        <p:nvSpPr>
          <p:cNvPr id="6147" name="Notes Placeholder 2"/>
          <p:cNvSpPr>
            <a:spLocks noGrp="1"/>
          </p:cNvSpPr>
          <p:nvPr>
            <p:ph type="body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anchor="t" anchorCtr="0">
            <a:noAutofit/>
          </a:bodyPr>
          <a:lstStyle>
            <a:lvl1pPr marL="0" indent="0" algn="l" defTabSz="4572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200" b="0" i="0" u="none" baseline="0">
                <a:solidFill>
                  <a:schemeClr val="tx1"/>
                </a:solidFill>
                <a:effectLst/>
                <a:latin typeface="Calibri" pitchFamily="34" charset="0"/>
                <a:ea typeface="ＭＳ Ｐゴシック" pitchFamily="34" charset="-128"/>
              </a:defRPr>
            </a:lvl1pPr>
            <a:lvl2pPr marL="457200" indent="0" algn="l" defTabSz="4572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200" b="0" i="0" u="none" baseline="0">
                <a:solidFill>
                  <a:schemeClr val="tx1"/>
                </a:solidFill>
                <a:effectLst/>
                <a:latin typeface="Calibri" pitchFamily="34" charset="0"/>
                <a:ea typeface="ＭＳ Ｐゴシック" pitchFamily="34" charset="-128"/>
              </a:defRPr>
            </a:lvl2pPr>
            <a:lvl3pPr marL="914400" indent="0" algn="l" defTabSz="4572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200" b="0" i="0" u="none" baseline="0">
                <a:solidFill>
                  <a:schemeClr val="tx1"/>
                </a:solidFill>
                <a:effectLst/>
                <a:latin typeface="Calibri" pitchFamily="34" charset="0"/>
                <a:ea typeface="ＭＳ Ｐゴシック" pitchFamily="34" charset="-128"/>
              </a:defRPr>
            </a:lvl3pPr>
            <a:lvl4pPr marL="1371600" indent="0" algn="l" defTabSz="4572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200" b="0" i="0" u="none" baseline="0">
                <a:solidFill>
                  <a:schemeClr val="tx1"/>
                </a:solidFill>
                <a:effectLst/>
                <a:latin typeface="Calibri" pitchFamily="34" charset="0"/>
                <a:ea typeface="ＭＳ Ｐゴシック" pitchFamily="34" charset="-128"/>
              </a:defRPr>
            </a:lvl4pPr>
            <a:lvl5pPr marL="1828800" indent="0" algn="l" defTabSz="4572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200" b="0" i="0" u="none" baseline="0">
                <a:solidFill>
                  <a:schemeClr val="tx1"/>
                </a:solidFill>
                <a:effectLst/>
                <a:latin typeface="Calibri" pitchFamily="34" charset="0"/>
                <a:ea typeface="ＭＳ Ｐゴシック" pitchFamily="34" charset="-128"/>
              </a:defRPr>
            </a:lvl5pPr>
          </a:lstStyle>
          <a:p>
            <a:pPr marL="0" lvl="0" indent="0"/>
            <a:r>
              <a:rPr lang="en-US" altLang="en-US" dirty="0">
                <a:latin typeface="Arial" pitchFamily="34" charset="0"/>
                <a:ea typeface="Arial" pitchFamily="34" charset="0"/>
              </a:rPr>
              <a:t>Progestins versus GnRH antagonists: response to ovarian stimulation.
</a:t>
            </a:r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b" anchorCtr="0">
            <a:noAutofit/>
          </a:bodyPr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ＭＳ Ｐゴシック" pitchFamily="34" charset="-128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ＭＳ Ｐゴシック" pitchFamily="34" charset="-128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ＭＳ Ｐゴシック" pitchFamily="34" charset="-128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ＭＳ Ｐゴシック" pitchFamily="34" charset="-128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ＭＳ Ｐゴシック" pitchFamily="34" charset="-128"/>
              </a:defRPr>
            </a:lvl5pPr>
          </a:lstStyle>
          <a:p>
            <a:pPr marL="0" lvl="0" indent="0" algn="r" eaLnBrk="1" hangingPunct="1"/>
            <a:fld id="{12A2C637-8917-4BF2-AF38-9A1333506095}" type="slidenum">
              <a:rPr lang="en-US" altLang="en-US" sz="1200"/>
              <a:t>31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290882855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Image Placeholder 1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miter lim="800000"/>
          </a:ln>
        </p:spPr>
      </p:sp>
      <p:sp>
        <p:nvSpPr>
          <p:cNvPr id="6147" name="Notes Placeholder 2"/>
          <p:cNvSpPr>
            <a:spLocks noGrp="1"/>
          </p:cNvSpPr>
          <p:nvPr>
            <p:ph type="body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anchor="t" anchorCtr="0">
            <a:noAutofit/>
          </a:bodyPr>
          <a:lstStyle>
            <a:lvl1pPr marL="0" indent="0" algn="l" defTabSz="4572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200" b="0" i="0" u="none" baseline="0">
                <a:solidFill>
                  <a:schemeClr val="tx1"/>
                </a:solidFill>
                <a:effectLst/>
                <a:latin typeface="Calibri" pitchFamily="34" charset="0"/>
                <a:ea typeface="ＭＳ Ｐゴシック" pitchFamily="34" charset="-128"/>
              </a:defRPr>
            </a:lvl1pPr>
            <a:lvl2pPr marL="457200" indent="0" algn="l" defTabSz="4572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200" b="0" i="0" u="none" baseline="0">
                <a:solidFill>
                  <a:schemeClr val="tx1"/>
                </a:solidFill>
                <a:effectLst/>
                <a:latin typeface="Calibri" pitchFamily="34" charset="0"/>
                <a:ea typeface="ＭＳ Ｐゴシック" pitchFamily="34" charset="-128"/>
              </a:defRPr>
            </a:lvl2pPr>
            <a:lvl3pPr marL="914400" indent="0" algn="l" defTabSz="4572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200" b="0" i="0" u="none" baseline="0">
                <a:solidFill>
                  <a:schemeClr val="tx1"/>
                </a:solidFill>
                <a:effectLst/>
                <a:latin typeface="Calibri" pitchFamily="34" charset="0"/>
                <a:ea typeface="ＭＳ Ｐゴシック" pitchFamily="34" charset="-128"/>
              </a:defRPr>
            </a:lvl3pPr>
            <a:lvl4pPr marL="1371600" indent="0" algn="l" defTabSz="4572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200" b="0" i="0" u="none" baseline="0">
                <a:solidFill>
                  <a:schemeClr val="tx1"/>
                </a:solidFill>
                <a:effectLst/>
                <a:latin typeface="Calibri" pitchFamily="34" charset="0"/>
                <a:ea typeface="ＭＳ Ｐゴシック" pitchFamily="34" charset="-128"/>
              </a:defRPr>
            </a:lvl4pPr>
            <a:lvl5pPr marL="1828800" indent="0" algn="l" defTabSz="4572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200" b="0" i="0" u="none" baseline="0">
                <a:solidFill>
                  <a:schemeClr val="tx1"/>
                </a:solidFill>
                <a:effectLst/>
                <a:latin typeface="Calibri" pitchFamily="34" charset="0"/>
                <a:ea typeface="ＭＳ Ｐゴシック" pitchFamily="34" charset="-128"/>
              </a:defRPr>
            </a:lvl5pPr>
          </a:lstStyle>
          <a:p>
            <a:pPr marL="0" lvl="0" indent="0"/>
            <a:r>
              <a:rPr lang="en-US" altLang="en-US" dirty="0">
                <a:latin typeface="Arial" pitchFamily="34" charset="0"/>
                <a:ea typeface="Arial" pitchFamily="34" charset="0"/>
              </a:rPr>
              <a:t>Progestins versus GnRH antagonists: response to ovarian stimulation.
</a:t>
            </a:r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b" anchorCtr="0">
            <a:noAutofit/>
          </a:bodyPr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ＭＳ Ｐゴシック" pitchFamily="34" charset="-128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ＭＳ Ｐゴシック" pitchFamily="34" charset="-128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ＭＳ Ｐゴシック" pitchFamily="34" charset="-128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ＭＳ Ｐゴシック" pitchFamily="34" charset="-128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ＭＳ Ｐゴシック" pitchFamily="34" charset="-128"/>
              </a:defRPr>
            </a:lvl5pPr>
          </a:lstStyle>
          <a:p>
            <a:pPr marL="0" lvl="0" indent="0" algn="r" eaLnBrk="1" hangingPunct="1"/>
            <a:fld id="{12A2C637-8917-4BF2-AF38-9A1333506095}" type="slidenum">
              <a:rPr lang="en-US" altLang="en-US" sz="1200"/>
              <a:t>32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304761415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Image Placeholder 1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miter lim="800000"/>
          </a:ln>
        </p:spPr>
      </p:sp>
      <p:sp>
        <p:nvSpPr>
          <p:cNvPr id="6147" name="Notes Placeholder 2"/>
          <p:cNvSpPr>
            <a:spLocks noGrp="1"/>
          </p:cNvSpPr>
          <p:nvPr>
            <p:ph type="body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anchor="t" anchorCtr="0">
            <a:noAutofit/>
          </a:bodyPr>
          <a:lstStyle>
            <a:lvl1pPr marL="0" indent="0" algn="l" defTabSz="4572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200" b="0" i="0" u="none" baseline="0">
                <a:solidFill>
                  <a:schemeClr val="tx1"/>
                </a:solidFill>
                <a:effectLst/>
                <a:latin typeface="Calibri" pitchFamily="34" charset="0"/>
                <a:ea typeface="ＭＳ Ｐゴシック" pitchFamily="34" charset="-128"/>
              </a:defRPr>
            </a:lvl1pPr>
            <a:lvl2pPr marL="457200" indent="0" algn="l" defTabSz="4572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200" b="0" i="0" u="none" baseline="0">
                <a:solidFill>
                  <a:schemeClr val="tx1"/>
                </a:solidFill>
                <a:effectLst/>
                <a:latin typeface="Calibri" pitchFamily="34" charset="0"/>
                <a:ea typeface="ＭＳ Ｐゴシック" pitchFamily="34" charset="-128"/>
              </a:defRPr>
            </a:lvl2pPr>
            <a:lvl3pPr marL="914400" indent="0" algn="l" defTabSz="4572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200" b="0" i="0" u="none" baseline="0">
                <a:solidFill>
                  <a:schemeClr val="tx1"/>
                </a:solidFill>
                <a:effectLst/>
                <a:latin typeface="Calibri" pitchFamily="34" charset="0"/>
                <a:ea typeface="ＭＳ Ｐゴシック" pitchFamily="34" charset="-128"/>
              </a:defRPr>
            </a:lvl3pPr>
            <a:lvl4pPr marL="1371600" indent="0" algn="l" defTabSz="4572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200" b="0" i="0" u="none" baseline="0">
                <a:solidFill>
                  <a:schemeClr val="tx1"/>
                </a:solidFill>
                <a:effectLst/>
                <a:latin typeface="Calibri" pitchFamily="34" charset="0"/>
                <a:ea typeface="ＭＳ Ｐゴシック" pitchFamily="34" charset="-128"/>
              </a:defRPr>
            </a:lvl4pPr>
            <a:lvl5pPr marL="1828800" indent="0" algn="l" defTabSz="4572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200" b="0" i="0" u="none" baseline="0">
                <a:solidFill>
                  <a:schemeClr val="tx1"/>
                </a:solidFill>
                <a:effectLst/>
                <a:latin typeface="Calibri" pitchFamily="34" charset="0"/>
                <a:ea typeface="ＭＳ Ｐゴシック" pitchFamily="34" charset="-128"/>
              </a:defRPr>
            </a:lvl5pPr>
          </a:lstStyle>
          <a:p>
            <a:pPr marL="0" lvl="0" indent="0"/>
            <a:r>
              <a:rPr lang="en-US" altLang="en-US" dirty="0">
                <a:latin typeface="Arial" pitchFamily="34" charset="0"/>
                <a:ea typeface="Arial" pitchFamily="34" charset="0"/>
              </a:rPr>
              <a:t>Progestins versus GnRH antagonists: response to ovarian stimulation.
</a:t>
            </a:r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b" anchorCtr="0">
            <a:noAutofit/>
          </a:bodyPr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ＭＳ Ｐゴシック" pitchFamily="34" charset="-128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ＭＳ Ｐゴシック" pitchFamily="34" charset="-128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ＭＳ Ｐゴシック" pitchFamily="34" charset="-128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ＭＳ Ｐゴシック" pitchFamily="34" charset="-128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ＭＳ Ｐゴシック" pitchFamily="34" charset="-128"/>
              </a:defRPr>
            </a:lvl5pPr>
          </a:lstStyle>
          <a:p>
            <a:pPr marL="0" lvl="0" indent="0" algn="r" eaLnBrk="1" hangingPunct="1"/>
            <a:fld id="{12A2C637-8917-4BF2-AF38-9A1333506095}" type="slidenum">
              <a:rPr lang="en-US" altLang="en-US" sz="1200"/>
              <a:t>33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373152469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Image Placeholder 1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miter lim="800000"/>
          </a:ln>
        </p:spPr>
      </p:sp>
      <p:sp>
        <p:nvSpPr>
          <p:cNvPr id="6147" name="Notes Placeholder 2"/>
          <p:cNvSpPr>
            <a:spLocks noGrp="1"/>
          </p:cNvSpPr>
          <p:nvPr>
            <p:ph type="body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anchor="t" anchorCtr="0">
            <a:noAutofit/>
          </a:bodyPr>
          <a:lstStyle>
            <a:lvl1pPr marL="0" indent="0" algn="l" defTabSz="4572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200" b="0" i="0" u="none" baseline="0">
                <a:solidFill>
                  <a:schemeClr val="tx1"/>
                </a:solidFill>
                <a:effectLst/>
                <a:latin typeface="Calibri" pitchFamily="34" charset="0"/>
                <a:ea typeface="ＭＳ Ｐゴシック" pitchFamily="34" charset="-128"/>
              </a:defRPr>
            </a:lvl1pPr>
            <a:lvl2pPr marL="457200" indent="0" algn="l" defTabSz="4572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200" b="0" i="0" u="none" baseline="0">
                <a:solidFill>
                  <a:schemeClr val="tx1"/>
                </a:solidFill>
                <a:effectLst/>
                <a:latin typeface="Calibri" pitchFamily="34" charset="0"/>
                <a:ea typeface="ＭＳ Ｐゴシック" pitchFamily="34" charset="-128"/>
              </a:defRPr>
            </a:lvl2pPr>
            <a:lvl3pPr marL="914400" indent="0" algn="l" defTabSz="4572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200" b="0" i="0" u="none" baseline="0">
                <a:solidFill>
                  <a:schemeClr val="tx1"/>
                </a:solidFill>
                <a:effectLst/>
                <a:latin typeface="Calibri" pitchFamily="34" charset="0"/>
                <a:ea typeface="ＭＳ Ｐゴシック" pitchFamily="34" charset="-128"/>
              </a:defRPr>
            </a:lvl3pPr>
            <a:lvl4pPr marL="1371600" indent="0" algn="l" defTabSz="4572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200" b="0" i="0" u="none" baseline="0">
                <a:solidFill>
                  <a:schemeClr val="tx1"/>
                </a:solidFill>
                <a:effectLst/>
                <a:latin typeface="Calibri" pitchFamily="34" charset="0"/>
                <a:ea typeface="ＭＳ Ｐゴシック" pitchFamily="34" charset="-128"/>
              </a:defRPr>
            </a:lvl4pPr>
            <a:lvl5pPr marL="1828800" indent="0" algn="l" defTabSz="4572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200" b="0" i="0" u="none" baseline="0">
                <a:solidFill>
                  <a:schemeClr val="tx1"/>
                </a:solidFill>
                <a:effectLst/>
                <a:latin typeface="Calibri" pitchFamily="34" charset="0"/>
                <a:ea typeface="ＭＳ Ｐゴシック" pitchFamily="34" charset="-128"/>
              </a:defRPr>
            </a:lvl5pPr>
          </a:lstStyle>
          <a:p>
            <a:pPr marL="0" lvl="0" indent="0"/>
            <a:r>
              <a:rPr lang="en-US" altLang="en-US" dirty="0">
                <a:latin typeface="Arial" pitchFamily="34" charset="0"/>
                <a:ea typeface="Arial" pitchFamily="34" charset="0"/>
              </a:rPr>
              <a:t>Progestins versus GnRH antagonists: response to ovarian stimulation.
</a:t>
            </a:r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b" anchorCtr="0">
            <a:noAutofit/>
          </a:bodyPr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ＭＳ Ｐゴシック" pitchFamily="34" charset="-128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ＭＳ Ｐゴシック" pitchFamily="34" charset="-128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ＭＳ Ｐゴシック" pitchFamily="34" charset="-128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ＭＳ Ｐゴシック" pitchFamily="34" charset="-128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ＭＳ Ｐゴシック" pitchFamily="34" charset="-128"/>
              </a:defRPr>
            </a:lvl5pPr>
          </a:lstStyle>
          <a:p>
            <a:pPr marL="0" lvl="0" indent="0" algn="r" eaLnBrk="1" hangingPunct="1"/>
            <a:fld id="{12A2C637-8917-4BF2-AF38-9A1333506095}" type="slidenum">
              <a:rPr lang="en-US" altLang="en-US" sz="1200"/>
              <a:t>34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420220125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Image Placeholder 1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miter lim="800000"/>
          </a:ln>
        </p:spPr>
      </p:sp>
      <p:sp>
        <p:nvSpPr>
          <p:cNvPr id="6147" name="Notes Placeholder 2"/>
          <p:cNvSpPr>
            <a:spLocks noGrp="1"/>
          </p:cNvSpPr>
          <p:nvPr>
            <p:ph type="body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anchor="t" anchorCtr="0">
            <a:noAutofit/>
          </a:bodyPr>
          <a:lstStyle>
            <a:lvl1pPr marL="0" indent="0" algn="l" defTabSz="4572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200" b="0" i="0" u="none" baseline="0">
                <a:solidFill>
                  <a:schemeClr val="tx1"/>
                </a:solidFill>
                <a:effectLst/>
                <a:latin typeface="Calibri" pitchFamily="34" charset="0"/>
                <a:ea typeface="ＭＳ Ｐゴシック" pitchFamily="34" charset="-128"/>
              </a:defRPr>
            </a:lvl1pPr>
            <a:lvl2pPr marL="457200" indent="0" algn="l" defTabSz="4572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200" b="0" i="0" u="none" baseline="0">
                <a:solidFill>
                  <a:schemeClr val="tx1"/>
                </a:solidFill>
                <a:effectLst/>
                <a:latin typeface="Calibri" pitchFamily="34" charset="0"/>
                <a:ea typeface="ＭＳ Ｐゴシック" pitchFamily="34" charset="-128"/>
              </a:defRPr>
            </a:lvl2pPr>
            <a:lvl3pPr marL="914400" indent="0" algn="l" defTabSz="4572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200" b="0" i="0" u="none" baseline="0">
                <a:solidFill>
                  <a:schemeClr val="tx1"/>
                </a:solidFill>
                <a:effectLst/>
                <a:latin typeface="Calibri" pitchFamily="34" charset="0"/>
                <a:ea typeface="ＭＳ Ｐゴシック" pitchFamily="34" charset="-128"/>
              </a:defRPr>
            </a:lvl3pPr>
            <a:lvl4pPr marL="1371600" indent="0" algn="l" defTabSz="4572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200" b="0" i="0" u="none" baseline="0">
                <a:solidFill>
                  <a:schemeClr val="tx1"/>
                </a:solidFill>
                <a:effectLst/>
                <a:latin typeface="Calibri" pitchFamily="34" charset="0"/>
                <a:ea typeface="ＭＳ Ｐゴシック" pitchFamily="34" charset="-128"/>
              </a:defRPr>
            </a:lvl4pPr>
            <a:lvl5pPr marL="1828800" indent="0" algn="l" defTabSz="4572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200" b="0" i="0" u="none" baseline="0">
                <a:solidFill>
                  <a:schemeClr val="tx1"/>
                </a:solidFill>
                <a:effectLst/>
                <a:latin typeface="Calibri" pitchFamily="34" charset="0"/>
                <a:ea typeface="ＭＳ Ｐゴシック" pitchFamily="34" charset="-128"/>
              </a:defRPr>
            </a:lvl5pPr>
          </a:lstStyle>
          <a:p>
            <a:pPr marL="0" lvl="0" indent="0"/>
            <a:r>
              <a:rPr lang="en-US" altLang="en-US" dirty="0">
                <a:latin typeface="Arial" pitchFamily="34" charset="0"/>
                <a:ea typeface="Arial" pitchFamily="34" charset="0"/>
              </a:rPr>
              <a:t>Progestins versus GnRH antagonists: response to ovarian stimulation.
</a:t>
            </a:r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b" anchorCtr="0">
            <a:noAutofit/>
          </a:bodyPr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ＭＳ Ｐゴシック" pitchFamily="34" charset="-128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ＭＳ Ｐゴシック" pitchFamily="34" charset="-128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ＭＳ Ｐゴシック" pitchFamily="34" charset="-128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ＭＳ Ｐゴシック" pitchFamily="34" charset="-128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ＭＳ Ｐゴシック" pitchFamily="34" charset="-128"/>
              </a:defRPr>
            </a:lvl5pPr>
          </a:lstStyle>
          <a:p>
            <a:pPr marL="0" lvl="0" indent="0" algn="r" eaLnBrk="1" hangingPunct="1"/>
            <a:fld id="{12A2C637-8917-4BF2-AF38-9A1333506095}" type="slidenum">
              <a:rPr lang="en-US" altLang="en-US" sz="1200"/>
              <a:t>35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348404960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05C578-7B1E-A441-A0A8-F980F64F889E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494576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05C578-7B1E-A441-A0A8-F980F64F889E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46160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97F7A1-9F4B-344E-925A-671CB847D9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05F2DBC-F1A0-9F40-B044-F4A11A73295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77ADF6-7095-9142-BC8F-27390AB380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327144-8ABD-9A42-9D1D-0C9D373167CD}" type="datetime1">
              <a:rPr lang="en-NZ" smtClean="0"/>
              <a:t>12/12/2023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909E8-3039-CD4F-89AC-470578A89F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ESHRE Milan 2022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008CFE-F175-8E4F-B82D-8001A584DD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28645-E443-764A-B5C8-5A029BDEA68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46522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6DA32D-D9FC-4546-803B-A5C66B1A2B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6FA117-9E63-344F-89D1-BDC8E4C76A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E163D9-CA92-6447-AD52-6D3FB63D21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73F8A-66A4-C349-8A4F-EFF53508D2FC}" type="datetime1">
              <a:rPr lang="en-NZ" smtClean="0"/>
              <a:t>12/12/2023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A856FE-BED6-2447-9789-831A7E06BC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ESHRE Milan 2022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2E74AA-7DEA-7B48-B200-989AF22684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28645-E443-764A-B5C8-5A029BDEA68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62064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3204A9-C7E7-164C-AC9B-42BA825BB0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F0CC27-756E-2C4D-9AC1-AB9536EE52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A4F868-291A-B44D-953C-E695C33716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DDA43-1F50-2548-A997-170093F506C4}" type="datetime1">
              <a:rPr lang="en-NZ" smtClean="0"/>
              <a:t>12/12/2023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3476CC-DA32-1D49-BBB1-A0BF633C10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ESHRE Milan 2022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0E5532-4E8E-D14A-ABF6-D36680607E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28645-E443-764A-B5C8-5A029BDEA68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9072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846BF8-E32C-C24C-B641-8AAD6A9A0A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A84D93-4064-7643-9828-4E38642F865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9EB5D6-98BD-BF4A-BC4E-7259B6607F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530657E-E4B2-D64D-B211-AC3A5F4F5F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F4625-55F0-734A-AE89-B51F8532E4FB}" type="datetime1">
              <a:rPr lang="en-NZ" smtClean="0"/>
              <a:t>12/12/2023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472BE0D-388F-1346-8C1B-F80B7EDA7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ESHRE Milan 2022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09B2E5-3B98-5D4A-B6B4-C593075175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28645-E443-764A-B5C8-5A029BDEA68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50990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A4FBF7-C6B9-3345-8FAC-B5C2C0008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4581FC-520E-EA47-A348-8920BE48B7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BA0A626-4A26-DA48-BABA-EA9FB0632B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196B205-AF8C-664B-9AC6-7880D0C44FF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FA279EB-6C63-FE4A-BDA5-DFD7F9E974C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462D470-815C-9646-B37C-E83876943B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D7CA2-1E0B-B44D-9DD6-1C17FE3D58CE}" type="datetime1">
              <a:rPr lang="en-NZ" smtClean="0"/>
              <a:t>12/12/2023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4AB3962-A5AC-A54B-9C06-CBE2AFDA87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ESHRE Milan 2022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778F67B-EEE9-874E-9F62-85DFE017CE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28645-E443-764A-B5C8-5A029BDEA68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2945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D4F5E5-DAA2-7740-8CCF-98D628C15E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4985898-22B8-3542-B947-AF590B0B94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8CC859-1A38-6E42-B93F-D24756FBC1BD}" type="datetime1">
              <a:rPr lang="en-NZ" smtClean="0"/>
              <a:t>12/12/2023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CB463CA-6E79-2543-A050-6FBCF48F8A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ESHRE Milan 2022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C220A31-2F24-6A40-A5E9-60B51AB52F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28645-E443-764A-B5C8-5A029BDEA68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10144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33DAA72-9707-3A40-8D79-2ADA8836CC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1852F-90BF-8B44-BB60-A068B1AB30D5}" type="datetime1">
              <a:rPr lang="en-NZ" smtClean="0"/>
              <a:t>12/12/2023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357F726-6752-1E47-BCE8-56448604B5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ESHRE Milan 2022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0BDC89-308C-2848-B6CC-942DBA0841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28645-E443-764A-B5C8-5A029BDEA68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35158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7013B3-77DE-E641-86FB-15BD9E27D7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220913-172D-DB4D-B0F3-85A3DF0077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2D1474-7F9F-F14D-A68D-2968C2B177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B15FB5-E3D9-F148-8052-9178277B39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B45AD-8DFD-2A46-8EBD-163536A253C3}" type="datetime1">
              <a:rPr lang="en-NZ" smtClean="0"/>
              <a:t>12/12/2023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842A46-BCB8-584B-9DE9-304672B90A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ESHRE Milan 2022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37D2821-A86C-EA4C-9B05-9BAC06AA5B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28645-E443-764A-B5C8-5A029BDEA68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72915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1242B7-37F4-7045-8B5F-C2BD431978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D4C2B77-EA3C-5043-BB00-9168563E167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A6C4E6-AE45-5D47-8730-DDFCE338F2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3EF2BA6-876E-1241-9375-C6EEFB0601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D3C7A-0A91-5C4C-89FE-199218E8B5E0}" type="datetime1">
              <a:rPr lang="en-NZ" smtClean="0"/>
              <a:t>12/12/2023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BA28AA7-8458-8E43-9E4B-F401373B82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ESHRE Milan 2022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CAC86E7-FA31-CF43-82CA-499B4E8F1C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28645-E443-764A-B5C8-5A029BDEA68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8286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DED748-BAC0-F34E-9329-7939623F3F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3B83397-2B78-9643-B636-736577E9B6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B493FD-ED06-8044-8097-634D3E6501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F5B25-71CB-3C48-8B78-A8F034A480C8}" type="datetime1">
              <a:rPr lang="en-NZ" smtClean="0"/>
              <a:t>12/12/2023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289C8E-15F6-0C48-81CD-102677A160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ESHRE Milan 2022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F9C6A5-B2BA-9D40-AD4C-ADF829E21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28645-E443-764A-B5C8-5A029BDEA68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45765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C1ABB4D-23B2-7445-8B03-B1EA144411A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5FD073B-9333-7848-B948-08B8CCA5CEF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201EF0-E1F1-F248-9E5F-ABDC9D0495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917CF-966B-0843-A223-6DFB334F5E6B}" type="datetime1">
              <a:rPr lang="en-NZ" smtClean="0"/>
              <a:t>12/12/2023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9CF64F-1D24-BB49-BCC8-9A7B0E6ABD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ESHRE Milan 2022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EF3EA9-8376-1845-B267-A3EC672A32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28645-E443-764A-B5C8-5A029BDEA68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31069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/>
          <p:cNvSpPr>
            <a:spLocks noGrp="1"/>
          </p:cNvSpPr>
          <p:nvPr>
            <p:ph idx="1"/>
          </p:nvPr>
        </p:nvSpPr>
        <p:spPr>
          <a:xfrm>
            <a:off x="134391" y="151189"/>
            <a:ext cx="11905431" cy="65545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914853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pagina - onderzo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hoek 10">
            <a:extLst>
              <a:ext uri="{FF2B5EF4-FFF2-40B4-BE49-F238E27FC236}">
                <a16:creationId xmlns:a16="http://schemas.microsoft.com/office/drawing/2014/main" id="{333C430D-E413-4705-BF87-59067A65F4AD}"/>
              </a:ext>
            </a:extLst>
          </p:cNvPr>
          <p:cNvSpPr/>
          <p:nvPr userDrawn="1"/>
        </p:nvSpPr>
        <p:spPr>
          <a:xfrm>
            <a:off x="0" y="603738"/>
            <a:ext cx="12192000" cy="2825262"/>
          </a:xfrm>
          <a:prstGeom prst="rect">
            <a:avLst/>
          </a:prstGeom>
          <a:solidFill>
            <a:srgbClr val="009C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4900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B1D3611-1177-48EA-A067-CEF0CDB4249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53143" y="1057048"/>
            <a:ext cx="10776857" cy="1152751"/>
          </a:xfrm>
        </p:spPr>
        <p:txBody>
          <a:bodyPr anchor="b">
            <a:normAutofit/>
          </a:bodyPr>
          <a:lstStyle>
            <a:lvl1pPr algn="l">
              <a:defRPr sz="5000" b="1">
                <a:solidFill>
                  <a:schemeClr val="bg1"/>
                </a:solidFill>
                <a:latin typeface="Trebuchet MS" panose="020B0603020202020204" pitchFamily="34" charset="0"/>
              </a:defRPr>
            </a:lvl1pPr>
          </a:lstStyle>
          <a:p>
            <a:r>
              <a:rPr lang="nl-NL" dirty="0"/>
              <a:t>Hier de titel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3AC4A8E8-3E90-4C49-8DE9-AAB8EE45904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74915" y="2340429"/>
            <a:ext cx="10776857" cy="65314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3800" b="0">
                <a:solidFill>
                  <a:schemeClr val="bg1"/>
                </a:solidFill>
                <a:latin typeface="Trebuchet MS" panose="020B0603020202020204" pitchFamily="34" charset="0"/>
              </a:defRPr>
            </a:lvl1pPr>
            <a:lvl2pPr marL="457209" indent="0" algn="ctr">
              <a:buNone/>
              <a:defRPr sz="2000"/>
            </a:lvl2pPr>
            <a:lvl3pPr marL="914418" indent="0" algn="ctr">
              <a:buNone/>
              <a:defRPr sz="1800"/>
            </a:lvl3pPr>
            <a:lvl4pPr marL="1371627" indent="0" algn="ctr">
              <a:buNone/>
              <a:defRPr sz="1600"/>
            </a:lvl4pPr>
            <a:lvl5pPr marL="1828837" indent="0" algn="ctr">
              <a:buNone/>
              <a:defRPr sz="1600"/>
            </a:lvl5pPr>
            <a:lvl6pPr marL="2286046" indent="0" algn="ctr">
              <a:buNone/>
              <a:defRPr sz="1600"/>
            </a:lvl6pPr>
            <a:lvl7pPr marL="2743255" indent="0" algn="ctr">
              <a:buNone/>
              <a:defRPr sz="1600"/>
            </a:lvl7pPr>
            <a:lvl8pPr marL="3200464" indent="0" algn="ctr">
              <a:buNone/>
              <a:defRPr sz="1600"/>
            </a:lvl8pPr>
            <a:lvl9pPr marL="3657673" indent="0" algn="ctr">
              <a:buNone/>
              <a:defRPr sz="1600"/>
            </a:lvl9pPr>
          </a:lstStyle>
          <a:p>
            <a:r>
              <a:rPr lang="nl-NL" dirty="0"/>
              <a:t>Hier de subtitel</a:t>
            </a:r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2E896DCE-6314-4456-ADEB-F5C25B82E6A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2763" y="0"/>
            <a:ext cx="3563547" cy="992580"/>
          </a:xfrm>
          <a:prstGeom prst="rect">
            <a:avLst/>
          </a:prstGeom>
        </p:spPr>
      </p:pic>
      <p:sp>
        <p:nvSpPr>
          <p:cNvPr id="15" name="Tijdelijke aanduiding voor afbeelding 14">
            <a:extLst>
              <a:ext uri="{FF2B5EF4-FFF2-40B4-BE49-F238E27FC236}">
                <a16:creationId xmlns:a16="http://schemas.microsoft.com/office/drawing/2014/main" id="{2DCE008E-4AC9-41CA-AD71-DCFAAF3FCE8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3429000"/>
            <a:ext cx="12192000" cy="342900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471070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5AF004F-ADA5-BA4C-96BD-76B2F3D445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392D29-7D8F-3A45-AF94-16071443A6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D7FC4E-AF88-924C-9FF4-3D6802CD5B8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FA0CE5-4136-D14B-9331-115078F55F03}" type="datetime1">
              <a:rPr lang="en-NZ" smtClean="0"/>
              <a:t>12/12/2023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81A9AE-557E-5347-8DB1-840C3091E8F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ESHRE Milan 2022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2DC9C8-69C5-0F4C-B75B-08F936249E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428645-E443-764A-B5C8-5A029BDEA68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79629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3" r:id="rId12"/>
    <p:sldLayoutId id="2147483664" r:id="rId13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7" Type="http://schemas.openxmlformats.org/officeDocument/2006/relationships/image" Target="../media/image8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jpg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microsoft.com/office/2011/relationships/webextension" Target="../webextensions/webextension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doi.org/10.1093/humupd/dmac040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doi.org/10.1093/humupd/dmac040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093/humrep/dew358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016/j.rbmo.2019.05.010" TargetMode="External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093/humupd/dmaa040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33.xml.rels><?xml version="1.0" encoding="UTF-8" standalone="yes"?>
<Relationships xmlns="http://schemas.openxmlformats.org/package/2006/relationships"><Relationship Id="rId3" Type="http://schemas.microsoft.com/office/2011/relationships/webextension" Target="../webextensions/webextension2.xm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png"/></Relationships>
</file>

<file path=ppt/slides/_rels/slide35.xml.rels><?xml version="1.0" encoding="UTF-8" standalone="yes"?>
<Relationships xmlns="http://schemas.openxmlformats.org/package/2006/relationships"><Relationship Id="rId3" Type="http://schemas.microsoft.com/office/2011/relationships/webextension" Target="../webextensions/webextension3.xm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ctrTitle"/>
          </p:nvPr>
        </p:nvSpPr>
        <p:spPr>
          <a:xfrm>
            <a:off x="1534160" y="885009"/>
            <a:ext cx="8671560" cy="2983423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altLang="nl-NL" sz="4800" dirty="0">
                <a:latin typeface="Arial" charset="0"/>
                <a:cs typeface="+mn-cs"/>
              </a:rPr>
              <a:t>Is there still an indication for GnRH-agonist in IVF</a:t>
            </a:r>
            <a:r>
              <a:rPr lang="nl-NL" altLang="nl-NL" sz="4800" kern="0" dirty="0">
                <a:latin typeface="+mj-lt"/>
                <a:cs typeface="+mn-cs"/>
              </a:rPr>
              <a:t>?</a:t>
            </a:r>
            <a:br>
              <a:rPr lang="nl-NL" sz="3600" dirty="0">
                <a:latin typeface="+mn-lt"/>
              </a:rPr>
            </a:br>
            <a:endParaRPr lang="nl-NL" sz="3600" dirty="0">
              <a:latin typeface="+mn-lt"/>
            </a:endParaRPr>
          </a:p>
        </p:txBody>
      </p:sp>
      <p:sp>
        <p:nvSpPr>
          <p:cNvPr id="8" name="Rechthoek 7"/>
          <p:cNvSpPr/>
          <p:nvPr/>
        </p:nvSpPr>
        <p:spPr>
          <a:xfrm>
            <a:off x="997298" y="4056997"/>
            <a:ext cx="10672052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altLang="nl-NL" sz="4400" dirty="0">
                <a:solidFill>
                  <a:srgbClr val="002060"/>
                </a:solidFill>
              </a:rPr>
              <a:t>Madelon van Wely</a:t>
            </a:r>
            <a:endParaRPr lang="nl-NL" altLang="nl-NL" sz="1100" i="1" dirty="0">
              <a:solidFill>
                <a:srgbClr val="002060"/>
              </a:solidFill>
            </a:endParaRPr>
          </a:p>
          <a:p>
            <a:endParaRPr lang="nl-NL" altLang="nl-NL" sz="4400" i="1" dirty="0">
              <a:solidFill>
                <a:srgbClr val="002060"/>
              </a:solidFill>
            </a:endParaRPr>
          </a:p>
        </p:txBody>
      </p:sp>
      <p:sp>
        <p:nvSpPr>
          <p:cNvPr id="9" name="Rechthoek 8"/>
          <p:cNvSpPr/>
          <p:nvPr/>
        </p:nvSpPr>
        <p:spPr>
          <a:xfrm>
            <a:off x="1079974" y="6336532"/>
            <a:ext cx="1079198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altLang="nl-NL" sz="1200" dirty="0" err="1">
                <a:solidFill>
                  <a:srgbClr val="00373E"/>
                </a:solidFill>
              </a:rPr>
              <a:t>Belgian</a:t>
            </a:r>
            <a:r>
              <a:rPr lang="nl-NL" altLang="nl-NL" sz="1200" dirty="0">
                <a:solidFill>
                  <a:srgbClr val="00373E"/>
                </a:solidFill>
              </a:rPr>
              <a:t> Society </a:t>
            </a:r>
            <a:r>
              <a:rPr lang="nl-NL" altLang="nl-NL" sz="1200" dirty="0" err="1">
                <a:solidFill>
                  <a:srgbClr val="00373E"/>
                </a:solidFill>
              </a:rPr>
              <a:t>Reproductive</a:t>
            </a:r>
            <a:r>
              <a:rPr lang="nl-NL" altLang="nl-NL" sz="1200" dirty="0">
                <a:solidFill>
                  <a:srgbClr val="00373E"/>
                </a:solidFill>
              </a:rPr>
              <a:t> </a:t>
            </a:r>
            <a:r>
              <a:rPr lang="nl-NL" altLang="nl-NL" sz="1200" dirty="0" err="1">
                <a:solidFill>
                  <a:srgbClr val="00373E"/>
                </a:solidFill>
              </a:rPr>
              <a:t>Medicine</a:t>
            </a:r>
            <a:r>
              <a:rPr lang="nl-NL" altLang="nl-NL" sz="1200" dirty="0">
                <a:solidFill>
                  <a:srgbClr val="00373E"/>
                </a:solidFill>
              </a:rPr>
              <a:t>, Mons. 1-2 December</a:t>
            </a:r>
          </a:p>
        </p:txBody>
      </p:sp>
    </p:spTree>
    <p:extLst>
      <p:ext uri="{BB962C8B-B14F-4D97-AF65-F5344CB8AC3E}">
        <p14:creationId xmlns:p14="http://schemas.microsoft.com/office/powerpoint/2010/main" val="1830914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8" b="763"/>
          <a:stretch/>
        </p:blipFill>
        <p:spPr>
          <a:xfrm>
            <a:off x="8348979" y="-37864"/>
            <a:ext cx="2029786" cy="685514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843" y="314203"/>
            <a:ext cx="3400697" cy="77651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1024" y="3352041"/>
            <a:ext cx="2295799" cy="308857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659" y="5467475"/>
            <a:ext cx="4265806" cy="138767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419" y="4051970"/>
            <a:ext cx="3338286" cy="187778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221F288-2C39-0B9E-D33A-38F14D81699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04305" y="419560"/>
            <a:ext cx="3419096" cy="81603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8F44598-D19B-CBE6-6B7F-F4AB8B03502F}"/>
              </a:ext>
            </a:extLst>
          </p:cNvPr>
          <p:cNvSpPr txBox="1">
            <a:spLocks/>
          </p:cNvSpPr>
          <p:nvPr/>
        </p:nvSpPr>
        <p:spPr>
          <a:xfrm>
            <a:off x="838200" y="1431925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>
                <a:solidFill>
                  <a:srgbClr val="002060"/>
                </a:solidFill>
                <a:latin typeface="+mn-lt"/>
                <a:cs typeface="Verdana"/>
              </a:rPr>
              <a:t>Disclosure statement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1F20B7E3-1732-8FC6-1483-05A0750113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9160" y="2008505"/>
            <a:ext cx="10515600" cy="4351338"/>
          </a:xfrm>
        </p:spPr>
        <p:txBody>
          <a:bodyPr>
            <a:normAutofit/>
          </a:bodyPr>
          <a:lstStyle/>
          <a:p>
            <a:r>
              <a:rPr lang="en-NZ" sz="2000" dirty="0">
                <a:ea typeface="MS PGothic" charset="0"/>
              </a:rPr>
              <a:t>No commercial conflicts of interest</a:t>
            </a:r>
          </a:p>
          <a:p>
            <a:pPr lvl="1"/>
            <a:r>
              <a:rPr lang="en-NZ" sz="2000" dirty="0">
                <a:ea typeface="MS PGothic" charset="0"/>
              </a:rPr>
              <a:t>No travel grants</a:t>
            </a:r>
          </a:p>
          <a:p>
            <a:pPr lvl="1"/>
            <a:r>
              <a:rPr lang="en-NZ" sz="2000" dirty="0">
                <a:ea typeface="MS PGothic" charset="0"/>
              </a:rPr>
              <a:t>No consultancies</a:t>
            </a:r>
          </a:p>
          <a:p>
            <a:pPr marL="0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5094972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4E107221-E7C8-1633-118A-6D605C72DAD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nl-NL" altLang="nl-NL">
              <a:effectLst/>
            </a:endParaRPr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CCBE2803-2CAF-14FB-9273-C5CFFF9BF9D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l-NL" altLang="nl-NL">
              <a:effectLst/>
            </a:endParaRPr>
          </a:p>
        </p:txBody>
      </p:sp>
      <p:pic>
        <p:nvPicPr>
          <p:cNvPr id="10244" name="Picture 4">
            <a:extLst>
              <a:ext uri="{FF2B5EF4-FFF2-40B4-BE49-F238E27FC236}">
                <a16:creationId xmlns:a16="http://schemas.microsoft.com/office/drawing/2014/main" id="{6CF95EFB-875A-B71B-9413-25D62B56D2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2313" y="271463"/>
            <a:ext cx="8064500" cy="5900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B5DFA6C-FADC-5D37-59FF-2EB769BFF508}"/>
              </a:ext>
            </a:extLst>
          </p:cNvPr>
          <p:cNvSpPr txBox="1"/>
          <p:nvPr/>
        </p:nvSpPr>
        <p:spPr>
          <a:xfrm>
            <a:off x="2948684" y="6328881"/>
            <a:ext cx="6878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altLang="nl-NL" dirty="0">
                <a:latin typeface="Arial" panose="020B0604020202020204" pitchFamily="34" charset="0"/>
              </a:rPr>
              <a:t>De Kwakzalver, Jan Steen (1626-1679) Rijksmuseum Amsterdam</a:t>
            </a:r>
            <a:endParaRPr lang="en-US" altLang="nl-NL" dirty="0"/>
          </a:p>
          <a:p>
            <a:endParaRPr lang="nl-NL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itle 1">
            <a:extLst>
              <a:ext uri="{FF2B5EF4-FFF2-40B4-BE49-F238E27FC236}">
                <a16:creationId xmlns:a16="http://schemas.microsoft.com/office/drawing/2014/main" id="{43BE6B0F-3DE6-9241-ABF1-DE08147FE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sz="4000" b="1" dirty="0">
                <a:solidFill>
                  <a:srgbClr val="002060"/>
                </a:solidFill>
                <a:latin typeface="+mn-lt"/>
                <a:cs typeface="Verdana"/>
              </a:rPr>
              <a:t>Decision-making</a:t>
            </a:r>
          </a:p>
        </p:txBody>
      </p:sp>
      <p:sp>
        <p:nvSpPr>
          <p:cNvPr id="82948" name="TextBox 2">
            <a:extLst>
              <a:ext uri="{FF2B5EF4-FFF2-40B4-BE49-F238E27FC236}">
                <a16:creationId xmlns:a16="http://schemas.microsoft.com/office/drawing/2014/main" id="{EE2BECB8-D6B1-7B41-B903-153D5D0740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11294" y="4285461"/>
            <a:ext cx="1223412" cy="3222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1138"/>
              </a:spcBef>
              <a:buClr>
                <a:schemeClr val="bg2"/>
              </a:buClr>
              <a:buFont typeface="Arial" panose="020B0604020202020204" pitchFamily="34" charset="0"/>
              <a:defRPr sz="2000">
                <a:solidFill>
                  <a:schemeClr val="tx2"/>
                </a:solidFill>
                <a:latin typeface="Source Sans Pro" pitchFamily="-8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ts val="1138"/>
              </a:spcBef>
              <a:buClr>
                <a:schemeClr val="bg2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Source Sans Pro" pitchFamily="-8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ts val="563"/>
              </a:spcBef>
              <a:buClr>
                <a:schemeClr val="bg2"/>
              </a:buClr>
              <a:buFont typeface="Source Sans Pro" pitchFamily="-84" charset="0"/>
              <a:buChar char="–"/>
              <a:defRPr>
                <a:solidFill>
                  <a:schemeClr val="tx2"/>
                </a:solidFill>
                <a:latin typeface="Source Sans Pro" pitchFamily="-8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ts val="563"/>
              </a:spcBef>
              <a:buClr>
                <a:schemeClr val="bg2"/>
              </a:buClr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Source Sans Pro" pitchFamily="-8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ts val="563"/>
              </a:spcBef>
              <a:buClr>
                <a:schemeClr val="bg2"/>
              </a:buClr>
              <a:buFont typeface="Source Sans Pro" pitchFamily="-84" charset="0"/>
              <a:buChar char="–"/>
              <a:defRPr>
                <a:solidFill>
                  <a:schemeClr val="tx2"/>
                </a:solidFill>
                <a:latin typeface="Source Sans Pro" pitchFamily="-8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ts val="563"/>
              </a:spcBef>
              <a:spcAft>
                <a:spcPct val="0"/>
              </a:spcAft>
              <a:buClr>
                <a:schemeClr val="bg2"/>
              </a:buClr>
              <a:buFont typeface="Source Sans Pro" pitchFamily="-84" charset="0"/>
              <a:buChar char="–"/>
              <a:defRPr>
                <a:solidFill>
                  <a:schemeClr val="tx2"/>
                </a:solidFill>
                <a:latin typeface="Source Sans Pro" pitchFamily="-8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ts val="563"/>
              </a:spcBef>
              <a:spcAft>
                <a:spcPct val="0"/>
              </a:spcAft>
              <a:buClr>
                <a:schemeClr val="bg2"/>
              </a:buClr>
              <a:buFont typeface="Source Sans Pro" pitchFamily="-84" charset="0"/>
              <a:buChar char="–"/>
              <a:defRPr>
                <a:solidFill>
                  <a:schemeClr val="tx2"/>
                </a:solidFill>
                <a:latin typeface="Source Sans Pro" pitchFamily="-8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ts val="563"/>
              </a:spcBef>
              <a:spcAft>
                <a:spcPct val="0"/>
              </a:spcAft>
              <a:buClr>
                <a:schemeClr val="bg2"/>
              </a:buClr>
              <a:buFont typeface="Source Sans Pro" pitchFamily="-84" charset="0"/>
              <a:buChar char="–"/>
              <a:defRPr>
                <a:solidFill>
                  <a:schemeClr val="tx2"/>
                </a:solidFill>
                <a:latin typeface="Source Sans Pro" pitchFamily="-8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ts val="563"/>
              </a:spcBef>
              <a:spcAft>
                <a:spcPct val="0"/>
              </a:spcAft>
              <a:buClr>
                <a:schemeClr val="bg2"/>
              </a:buClr>
              <a:buFont typeface="Source Sans Pro" pitchFamily="-84" charset="0"/>
              <a:buChar char="–"/>
              <a:defRPr>
                <a:solidFill>
                  <a:schemeClr val="tx2"/>
                </a:solidFill>
                <a:latin typeface="Source Sans Pro" pitchFamily="-8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83000"/>
              </a:lnSpc>
              <a:spcBef>
                <a:spcPct val="0"/>
              </a:spcBef>
              <a:buClr>
                <a:srgbClr val="000000"/>
              </a:buClr>
            </a:pPr>
            <a:r>
              <a:rPr lang="en-US" altLang="en-US" sz="1800" b="1" dirty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Evidence</a:t>
            </a:r>
          </a:p>
        </p:txBody>
      </p:sp>
      <p:sp>
        <p:nvSpPr>
          <p:cNvPr id="9" name="TextBox 2">
            <a:extLst>
              <a:ext uri="{FF2B5EF4-FFF2-40B4-BE49-F238E27FC236}">
                <a16:creationId xmlns:a16="http://schemas.microsoft.com/office/drawing/2014/main" id="{6E31B675-9B2A-FA4E-808B-252D747455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36544" y="5365359"/>
            <a:ext cx="1645002" cy="5522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1138"/>
              </a:spcBef>
              <a:buClr>
                <a:schemeClr val="bg2"/>
              </a:buClr>
              <a:buFont typeface="Arial" panose="020B0604020202020204" pitchFamily="34" charset="0"/>
              <a:defRPr sz="2000">
                <a:solidFill>
                  <a:schemeClr val="tx2"/>
                </a:solidFill>
                <a:latin typeface="Source Sans Pro" pitchFamily="-8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ts val="1138"/>
              </a:spcBef>
              <a:buClr>
                <a:schemeClr val="bg2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Source Sans Pro" pitchFamily="-8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ts val="563"/>
              </a:spcBef>
              <a:buClr>
                <a:schemeClr val="bg2"/>
              </a:buClr>
              <a:buFont typeface="Source Sans Pro" pitchFamily="-84" charset="0"/>
              <a:buChar char="–"/>
              <a:defRPr>
                <a:solidFill>
                  <a:schemeClr val="tx2"/>
                </a:solidFill>
                <a:latin typeface="Source Sans Pro" pitchFamily="-8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ts val="563"/>
              </a:spcBef>
              <a:buClr>
                <a:schemeClr val="bg2"/>
              </a:buClr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Source Sans Pro" pitchFamily="-8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ts val="563"/>
              </a:spcBef>
              <a:buClr>
                <a:schemeClr val="bg2"/>
              </a:buClr>
              <a:buFont typeface="Source Sans Pro" pitchFamily="-84" charset="0"/>
              <a:buChar char="–"/>
              <a:defRPr>
                <a:solidFill>
                  <a:schemeClr val="tx2"/>
                </a:solidFill>
                <a:latin typeface="Source Sans Pro" pitchFamily="-8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ts val="563"/>
              </a:spcBef>
              <a:spcAft>
                <a:spcPct val="0"/>
              </a:spcAft>
              <a:buClr>
                <a:schemeClr val="bg2"/>
              </a:buClr>
              <a:buFont typeface="Source Sans Pro" pitchFamily="-84" charset="0"/>
              <a:buChar char="–"/>
              <a:defRPr>
                <a:solidFill>
                  <a:schemeClr val="tx2"/>
                </a:solidFill>
                <a:latin typeface="Source Sans Pro" pitchFamily="-8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ts val="563"/>
              </a:spcBef>
              <a:spcAft>
                <a:spcPct val="0"/>
              </a:spcAft>
              <a:buClr>
                <a:schemeClr val="bg2"/>
              </a:buClr>
              <a:buFont typeface="Source Sans Pro" pitchFamily="-84" charset="0"/>
              <a:buChar char="–"/>
              <a:defRPr>
                <a:solidFill>
                  <a:schemeClr val="tx2"/>
                </a:solidFill>
                <a:latin typeface="Source Sans Pro" pitchFamily="-8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ts val="563"/>
              </a:spcBef>
              <a:spcAft>
                <a:spcPct val="0"/>
              </a:spcAft>
              <a:buClr>
                <a:schemeClr val="bg2"/>
              </a:buClr>
              <a:buFont typeface="Source Sans Pro" pitchFamily="-84" charset="0"/>
              <a:buChar char="–"/>
              <a:defRPr>
                <a:solidFill>
                  <a:schemeClr val="tx2"/>
                </a:solidFill>
                <a:latin typeface="Source Sans Pro" pitchFamily="-8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ts val="563"/>
              </a:spcBef>
              <a:spcAft>
                <a:spcPct val="0"/>
              </a:spcAft>
              <a:buClr>
                <a:schemeClr val="bg2"/>
              </a:buClr>
              <a:buFont typeface="Source Sans Pro" pitchFamily="-84" charset="0"/>
              <a:buChar char="–"/>
              <a:defRPr>
                <a:solidFill>
                  <a:schemeClr val="tx2"/>
                </a:solidFill>
                <a:latin typeface="Source Sans Pro" pitchFamily="-8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83000"/>
              </a:lnSpc>
              <a:spcBef>
                <a:spcPct val="0"/>
              </a:spcBef>
              <a:buClr>
                <a:srgbClr val="000000"/>
              </a:buClr>
            </a:pPr>
            <a:r>
              <a:rPr lang="en-US" altLang="en-US" sz="1800" b="1" dirty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Clinical </a:t>
            </a:r>
          </a:p>
          <a:p>
            <a:pPr eaLnBrk="1" hangingPunct="1">
              <a:lnSpc>
                <a:spcPct val="83000"/>
              </a:lnSpc>
              <a:spcBef>
                <a:spcPct val="0"/>
              </a:spcBef>
              <a:buClr>
                <a:srgbClr val="000000"/>
              </a:buClr>
            </a:pPr>
            <a:r>
              <a:rPr lang="en-US" altLang="en-US" sz="1800" b="1" dirty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effectiveness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B9E60EB-EE8C-4677-410B-4A02BE713FB6}"/>
              </a:ext>
            </a:extLst>
          </p:cNvPr>
          <p:cNvSpPr txBox="1"/>
          <p:nvPr/>
        </p:nvSpPr>
        <p:spPr>
          <a:xfrm>
            <a:off x="1550827" y="2209172"/>
            <a:ext cx="6280694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solidFill>
                  <a:srgbClr val="002060"/>
                </a:solidFill>
              </a:rPr>
              <a:t>Effectiveness</a:t>
            </a:r>
          </a:p>
          <a:p>
            <a:r>
              <a:rPr lang="en-GB" sz="3600" dirty="0">
                <a:solidFill>
                  <a:srgbClr val="002060"/>
                </a:solidFill>
              </a:rPr>
              <a:t>	Safety</a:t>
            </a:r>
          </a:p>
          <a:p>
            <a:r>
              <a:rPr lang="en-GB" sz="3600" dirty="0">
                <a:solidFill>
                  <a:srgbClr val="002060"/>
                </a:solidFill>
              </a:rPr>
              <a:t>		Burden</a:t>
            </a:r>
          </a:p>
          <a:p>
            <a:r>
              <a:rPr lang="en-GB" sz="3600" dirty="0">
                <a:solidFill>
                  <a:srgbClr val="002060"/>
                </a:solidFill>
              </a:rPr>
              <a:t>			Costs</a:t>
            </a:r>
          </a:p>
          <a:p>
            <a:r>
              <a:rPr lang="en-GB" sz="3600" dirty="0">
                <a:solidFill>
                  <a:srgbClr val="002060"/>
                </a:solidFill>
              </a:rPr>
              <a:t>				Environment</a:t>
            </a:r>
            <a:endParaRPr lang="nl-NL" sz="3600" dirty="0">
              <a:solidFill>
                <a:srgbClr val="002060"/>
              </a:solidFill>
            </a:endParaRPr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B085765D-BC18-176A-EAF0-B761E14A7146}"/>
              </a:ext>
            </a:extLst>
          </p:cNvPr>
          <p:cNvSpPr txBox="1">
            <a:spLocks/>
          </p:cNvSpPr>
          <p:nvPr/>
        </p:nvSpPr>
        <p:spPr>
          <a:xfrm>
            <a:off x="9651537" y="656149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BSRM 2023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64A99F7-1A0D-DC05-9B07-6A8618D514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9860" y="1925393"/>
            <a:ext cx="827425" cy="87235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EF10227-4E27-FE61-0AB4-C63AE6179D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24582" y="2700665"/>
            <a:ext cx="1005673" cy="84608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22081F7-8B31-8896-978A-C468E19064B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9276" y="2984938"/>
            <a:ext cx="995362" cy="995362"/>
          </a:xfrm>
          <a:prstGeom prst="rect">
            <a:avLst/>
          </a:prstGeom>
        </p:spPr>
      </p:pic>
      <p:pic>
        <p:nvPicPr>
          <p:cNvPr id="21506" name="Picture 2" descr="Syringe Injection Icon Vector Filled Flat Sign Solid Pictogram Isolated On  White Symbol Logo Illustration Pixel Perfect Eps 10 Stockvectorkunst en  meer beelden van Inenting - iStock">
            <a:extLst>
              <a:ext uri="{FF2B5EF4-FFF2-40B4-BE49-F238E27FC236}">
                <a16:creationId xmlns:a16="http://schemas.microsoft.com/office/drawing/2014/main" id="{95DE025D-A39A-0EE8-4A38-997CDC5A59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4351" y="2975576"/>
            <a:ext cx="1035762" cy="1035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10" name="Picture 6" descr="Euro Sales Growth Icon Stock Vector by ©ahasoft 91685656">
            <a:extLst>
              <a:ext uri="{FF2B5EF4-FFF2-40B4-BE49-F238E27FC236}">
                <a16:creationId xmlns:a16="http://schemas.microsoft.com/office/drawing/2014/main" id="{D1959341-EDA8-0E36-7795-628877169C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0287" y="3908851"/>
            <a:ext cx="753219" cy="753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14" name="Picture 10" descr="wolk van co2-gas. co2 gratis icoon. kooldioxide-formulesymbool, geen smog,  geen vervuilingsconcept, milieuconcept. Zero waste 5081057 Vectorkunst bij  Vecteezy">
            <a:extLst>
              <a:ext uri="{FF2B5EF4-FFF2-40B4-BE49-F238E27FC236}">
                <a16:creationId xmlns:a16="http://schemas.microsoft.com/office/drawing/2014/main" id="{1820D9A1-6299-203E-D80F-4EC9559BF9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7201" y="4285461"/>
            <a:ext cx="987480" cy="987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18" name="Picture 14" descr="tijdbeheer lijn icoon. efficiëntie productiviteit klok controle lineaire  pictogram. optimalisatie proces business werk project tijdschema overzicht  pictogram. bewerkbare streek. geïsoleerde vectorillustratie 10594621  Vectorkunst bij Vecteezy">
            <a:extLst>
              <a:ext uri="{FF2B5EF4-FFF2-40B4-BE49-F238E27FC236}">
                <a16:creationId xmlns:a16="http://schemas.microsoft.com/office/drawing/2014/main" id="{0EC6BA38-7804-DD4E-227E-A1F0A8B00C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9529" y="3046439"/>
            <a:ext cx="1000618" cy="1000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20" name="Picture 16" descr="4.700+ Plasticvrij Illustraties, royalty-free vector illustraties en  clip-art - iStock">
            <a:extLst>
              <a:ext uri="{FF2B5EF4-FFF2-40B4-BE49-F238E27FC236}">
                <a16:creationId xmlns:a16="http://schemas.microsoft.com/office/drawing/2014/main" id="{8C40DED6-9769-CD7F-A89E-A17EA285AD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88684" y="4388069"/>
            <a:ext cx="638011" cy="638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8326796"/>
      </p:ext>
    </p:extLst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itle 1">
            <a:extLst>
              <a:ext uri="{FF2B5EF4-FFF2-40B4-BE49-F238E27FC236}">
                <a16:creationId xmlns:a16="http://schemas.microsoft.com/office/drawing/2014/main" id="{43BE6B0F-3DE6-9241-ABF1-DE08147FE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sz="4000" b="1" dirty="0">
                <a:solidFill>
                  <a:srgbClr val="002060"/>
                </a:solidFill>
                <a:latin typeface="+mn-lt"/>
                <a:cs typeface="Verdana"/>
              </a:rPr>
              <a:t>Decision-making</a:t>
            </a:r>
          </a:p>
        </p:txBody>
      </p:sp>
      <p:sp>
        <p:nvSpPr>
          <p:cNvPr id="82948" name="TextBox 2">
            <a:extLst>
              <a:ext uri="{FF2B5EF4-FFF2-40B4-BE49-F238E27FC236}">
                <a16:creationId xmlns:a16="http://schemas.microsoft.com/office/drawing/2014/main" id="{EE2BECB8-D6B1-7B41-B903-153D5D0740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11294" y="4285461"/>
            <a:ext cx="1223412" cy="3222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1138"/>
              </a:spcBef>
              <a:buClr>
                <a:schemeClr val="bg2"/>
              </a:buClr>
              <a:buFont typeface="Arial" panose="020B0604020202020204" pitchFamily="34" charset="0"/>
              <a:defRPr sz="2000">
                <a:solidFill>
                  <a:schemeClr val="tx2"/>
                </a:solidFill>
                <a:latin typeface="Source Sans Pro" pitchFamily="-8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ts val="1138"/>
              </a:spcBef>
              <a:buClr>
                <a:schemeClr val="bg2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Source Sans Pro" pitchFamily="-8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ts val="563"/>
              </a:spcBef>
              <a:buClr>
                <a:schemeClr val="bg2"/>
              </a:buClr>
              <a:buFont typeface="Source Sans Pro" pitchFamily="-84" charset="0"/>
              <a:buChar char="–"/>
              <a:defRPr>
                <a:solidFill>
                  <a:schemeClr val="tx2"/>
                </a:solidFill>
                <a:latin typeface="Source Sans Pro" pitchFamily="-8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ts val="563"/>
              </a:spcBef>
              <a:buClr>
                <a:schemeClr val="bg2"/>
              </a:buClr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Source Sans Pro" pitchFamily="-8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ts val="563"/>
              </a:spcBef>
              <a:buClr>
                <a:schemeClr val="bg2"/>
              </a:buClr>
              <a:buFont typeface="Source Sans Pro" pitchFamily="-84" charset="0"/>
              <a:buChar char="–"/>
              <a:defRPr>
                <a:solidFill>
                  <a:schemeClr val="tx2"/>
                </a:solidFill>
                <a:latin typeface="Source Sans Pro" pitchFamily="-8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ts val="563"/>
              </a:spcBef>
              <a:spcAft>
                <a:spcPct val="0"/>
              </a:spcAft>
              <a:buClr>
                <a:schemeClr val="bg2"/>
              </a:buClr>
              <a:buFont typeface="Source Sans Pro" pitchFamily="-84" charset="0"/>
              <a:buChar char="–"/>
              <a:defRPr>
                <a:solidFill>
                  <a:schemeClr val="tx2"/>
                </a:solidFill>
                <a:latin typeface="Source Sans Pro" pitchFamily="-8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ts val="563"/>
              </a:spcBef>
              <a:spcAft>
                <a:spcPct val="0"/>
              </a:spcAft>
              <a:buClr>
                <a:schemeClr val="bg2"/>
              </a:buClr>
              <a:buFont typeface="Source Sans Pro" pitchFamily="-84" charset="0"/>
              <a:buChar char="–"/>
              <a:defRPr>
                <a:solidFill>
                  <a:schemeClr val="tx2"/>
                </a:solidFill>
                <a:latin typeface="Source Sans Pro" pitchFamily="-8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ts val="563"/>
              </a:spcBef>
              <a:spcAft>
                <a:spcPct val="0"/>
              </a:spcAft>
              <a:buClr>
                <a:schemeClr val="bg2"/>
              </a:buClr>
              <a:buFont typeface="Source Sans Pro" pitchFamily="-84" charset="0"/>
              <a:buChar char="–"/>
              <a:defRPr>
                <a:solidFill>
                  <a:schemeClr val="tx2"/>
                </a:solidFill>
                <a:latin typeface="Source Sans Pro" pitchFamily="-8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ts val="563"/>
              </a:spcBef>
              <a:spcAft>
                <a:spcPct val="0"/>
              </a:spcAft>
              <a:buClr>
                <a:schemeClr val="bg2"/>
              </a:buClr>
              <a:buFont typeface="Source Sans Pro" pitchFamily="-84" charset="0"/>
              <a:buChar char="–"/>
              <a:defRPr>
                <a:solidFill>
                  <a:schemeClr val="tx2"/>
                </a:solidFill>
                <a:latin typeface="Source Sans Pro" pitchFamily="-8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83000"/>
              </a:lnSpc>
              <a:spcBef>
                <a:spcPct val="0"/>
              </a:spcBef>
              <a:buClr>
                <a:srgbClr val="000000"/>
              </a:buClr>
            </a:pPr>
            <a:r>
              <a:rPr lang="en-US" altLang="en-US" sz="1800" b="1" dirty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Evidence</a:t>
            </a:r>
          </a:p>
        </p:txBody>
      </p:sp>
      <p:sp>
        <p:nvSpPr>
          <p:cNvPr id="9" name="TextBox 2">
            <a:extLst>
              <a:ext uri="{FF2B5EF4-FFF2-40B4-BE49-F238E27FC236}">
                <a16:creationId xmlns:a16="http://schemas.microsoft.com/office/drawing/2014/main" id="{6E31B675-9B2A-FA4E-808B-252D747455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36544" y="5365359"/>
            <a:ext cx="1645002" cy="5522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1138"/>
              </a:spcBef>
              <a:buClr>
                <a:schemeClr val="bg2"/>
              </a:buClr>
              <a:buFont typeface="Arial" panose="020B0604020202020204" pitchFamily="34" charset="0"/>
              <a:defRPr sz="2000">
                <a:solidFill>
                  <a:schemeClr val="tx2"/>
                </a:solidFill>
                <a:latin typeface="Source Sans Pro" pitchFamily="-8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ts val="1138"/>
              </a:spcBef>
              <a:buClr>
                <a:schemeClr val="bg2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Source Sans Pro" pitchFamily="-8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ts val="563"/>
              </a:spcBef>
              <a:buClr>
                <a:schemeClr val="bg2"/>
              </a:buClr>
              <a:buFont typeface="Source Sans Pro" pitchFamily="-84" charset="0"/>
              <a:buChar char="–"/>
              <a:defRPr>
                <a:solidFill>
                  <a:schemeClr val="tx2"/>
                </a:solidFill>
                <a:latin typeface="Source Sans Pro" pitchFamily="-8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ts val="563"/>
              </a:spcBef>
              <a:buClr>
                <a:schemeClr val="bg2"/>
              </a:buClr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Source Sans Pro" pitchFamily="-8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ts val="563"/>
              </a:spcBef>
              <a:buClr>
                <a:schemeClr val="bg2"/>
              </a:buClr>
              <a:buFont typeface="Source Sans Pro" pitchFamily="-84" charset="0"/>
              <a:buChar char="–"/>
              <a:defRPr>
                <a:solidFill>
                  <a:schemeClr val="tx2"/>
                </a:solidFill>
                <a:latin typeface="Source Sans Pro" pitchFamily="-8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ts val="563"/>
              </a:spcBef>
              <a:spcAft>
                <a:spcPct val="0"/>
              </a:spcAft>
              <a:buClr>
                <a:schemeClr val="bg2"/>
              </a:buClr>
              <a:buFont typeface="Source Sans Pro" pitchFamily="-84" charset="0"/>
              <a:buChar char="–"/>
              <a:defRPr>
                <a:solidFill>
                  <a:schemeClr val="tx2"/>
                </a:solidFill>
                <a:latin typeface="Source Sans Pro" pitchFamily="-8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ts val="563"/>
              </a:spcBef>
              <a:spcAft>
                <a:spcPct val="0"/>
              </a:spcAft>
              <a:buClr>
                <a:schemeClr val="bg2"/>
              </a:buClr>
              <a:buFont typeface="Source Sans Pro" pitchFamily="-84" charset="0"/>
              <a:buChar char="–"/>
              <a:defRPr>
                <a:solidFill>
                  <a:schemeClr val="tx2"/>
                </a:solidFill>
                <a:latin typeface="Source Sans Pro" pitchFamily="-8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ts val="563"/>
              </a:spcBef>
              <a:spcAft>
                <a:spcPct val="0"/>
              </a:spcAft>
              <a:buClr>
                <a:schemeClr val="bg2"/>
              </a:buClr>
              <a:buFont typeface="Source Sans Pro" pitchFamily="-84" charset="0"/>
              <a:buChar char="–"/>
              <a:defRPr>
                <a:solidFill>
                  <a:schemeClr val="tx2"/>
                </a:solidFill>
                <a:latin typeface="Source Sans Pro" pitchFamily="-8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ts val="563"/>
              </a:spcBef>
              <a:spcAft>
                <a:spcPct val="0"/>
              </a:spcAft>
              <a:buClr>
                <a:schemeClr val="bg2"/>
              </a:buClr>
              <a:buFont typeface="Source Sans Pro" pitchFamily="-84" charset="0"/>
              <a:buChar char="–"/>
              <a:defRPr>
                <a:solidFill>
                  <a:schemeClr val="tx2"/>
                </a:solidFill>
                <a:latin typeface="Source Sans Pro" pitchFamily="-8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83000"/>
              </a:lnSpc>
              <a:spcBef>
                <a:spcPct val="0"/>
              </a:spcBef>
              <a:buClr>
                <a:srgbClr val="000000"/>
              </a:buClr>
            </a:pPr>
            <a:r>
              <a:rPr lang="en-US" altLang="en-US" sz="1800" b="1" dirty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Clinical </a:t>
            </a:r>
          </a:p>
          <a:p>
            <a:pPr eaLnBrk="1" hangingPunct="1">
              <a:lnSpc>
                <a:spcPct val="83000"/>
              </a:lnSpc>
              <a:spcBef>
                <a:spcPct val="0"/>
              </a:spcBef>
              <a:buClr>
                <a:srgbClr val="000000"/>
              </a:buClr>
            </a:pPr>
            <a:r>
              <a:rPr lang="en-US" altLang="en-US" sz="1800" b="1" dirty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effectiveness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B9E60EB-EE8C-4677-410B-4A02BE713FB6}"/>
              </a:ext>
            </a:extLst>
          </p:cNvPr>
          <p:cNvSpPr txBox="1"/>
          <p:nvPr/>
        </p:nvSpPr>
        <p:spPr>
          <a:xfrm>
            <a:off x="1550827" y="2209172"/>
            <a:ext cx="6280694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solidFill>
                  <a:srgbClr val="002060"/>
                </a:solidFill>
              </a:rPr>
              <a:t>Effectiveness</a:t>
            </a:r>
          </a:p>
          <a:p>
            <a:r>
              <a:rPr lang="en-GB" sz="3600" dirty="0">
                <a:solidFill>
                  <a:srgbClr val="002060"/>
                </a:solidFill>
              </a:rPr>
              <a:t>	Safety</a:t>
            </a:r>
          </a:p>
          <a:p>
            <a:r>
              <a:rPr lang="en-GB" sz="3600" dirty="0">
                <a:solidFill>
                  <a:srgbClr val="002060"/>
                </a:solidFill>
              </a:rPr>
              <a:t>		Burden</a:t>
            </a:r>
          </a:p>
          <a:p>
            <a:r>
              <a:rPr lang="en-GB" sz="3600" dirty="0">
                <a:solidFill>
                  <a:srgbClr val="002060"/>
                </a:solidFill>
              </a:rPr>
              <a:t>			Costs</a:t>
            </a:r>
          </a:p>
          <a:p>
            <a:r>
              <a:rPr lang="en-GB" sz="3600" dirty="0">
                <a:solidFill>
                  <a:srgbClr val="002060"/>
                </a:solidFill>
              </a:rPr>
              <a:t>				Environment</a:t>
            </a:r>
            <a:endParaRPr lang="nl-NL" sz="3600" dirty="0">
              <a:solidFill>
                <a:srgbClr val="002060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E6A7360-74D4-C866-834D-5C546B0C74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6345" y="661064"/>
            <a:ext cx="2647969" cy="4991136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74A73AE-971D-F74D-8037-B5F21BDCBBAD}"/>
              </a:ext>
            </a:extLst>
          </p:cNvPr>
          <p:cNvSpPr txBox="1">
            <a:spLocks/>
          </p:cNvSpPr>
          <p:nvPr/>
        </p:nvSpPr>
        <p:spPr>
          <a:xfrm>
            <a:off x="9651537" y="656149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BSRM 2023</a:t>
            </a:r>
          </a:p>
        </p:txBody>
      </p:sp>
    </p:spTree>
    <p:extLst>
      <p:ext uri="{BB962C8B-B14F-4D97-AF65-F5344CB8AC3E}">
        <p14:creationId xmlns:p14="http://schemas.microsoft.com/office/powerpoint/2010/main" val="2863279771"/>
      </p:ext>
    </p:extLst>
  </p:cSld>
  <p:clrMapOvr>
    <a:masterClrMapping/>
  </p:clrMapOvr>
  <p:transition spd="slow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8" name="TextBox 2">
            <a:extLst>
              <a:ext uri="{FF2B5EF4-FFF2-40B4-BE49-F238E27FC236}">
                <a16:creationId xmlns:a16="http://schemas.microsoft.com/office/drawing/2014/main" id="{EE2BECB8-D6B1-7B41-B903-153D5D0740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11294" y="4285461"/>
            <a:ext cx="1223412" cy="3222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1138"/>
              </a:spcBef>
              <a:buClr>
                <a:schemeClr val="bg2"/>
              </a:buClr>
              <a:buFont typeface="Arial" panose="020B0604020202020204" pitchFamily="34" charset="0"/>
              <a:defRPr sz="2000">
                <a:solidFill>
                  <a:schemeClr val="tx2"/>
                </a:solidFill>
                <a:latin typeface="Source Sans Pro" pitchFamily="-8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ts val="1138"/>
              </a:spcBef>
              <a:buClr>
                <a:schemeClr val="bg2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Source Sans Pro" pitchFamily="-8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ts val="563"/>
              </a:spcBef>
              <a:buClr>
                <a:schemeClr val="bg2"/>
              </a:buClr>
              <a:buFont typeface="Source Sans Pro" pitchFamily="-84" charset="0"/>
              <a:buChar char="–"/>
              <a:defRPr>
                <a:solidFill>
                  <a:schemeClr val="tx2"/>
                </a:solidFill>
                <a:latin typeface="Source Sans Pro" pitchFamily="-8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ts val="563"/>
              </a:spcBef>
              <a:buClr>
                <a:schemeClr val="bg2"/>
              </a:buClr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Source Sans Pro" pitchFamily="-8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ts val="563"/>
              </a:spcBef>
              <a:buClr>
                <a:schemeClr val="bg2"/>
              </a:buClr>
              <a:buFont typeface="Source Sans Pro" pitchFamily="-84" charset="0"/>
              <a:buChar char="–"/>
              <a:defRPr>
                <a:solidFill>
                  <a:schemeClr val="tx2"/>
                </a:solidFill>
                <a:latin typeface="Source Sans Pro" pitchFamily="-8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ts val="563"/>
              </a:spcBef>
              <a:spcAft>
                <a:spcPct val="0"/>
              </a:spcAft>
              <a:buClr>
                <a:schemeClr val="bg2"/>
              </a:buClr>
              <a:buFont typeface="Source Sans Pro" pitchFamily="-84" charset="0"/>
              <a:buChar char="–"/>
              <a:defRPr>
                <a:solidFill>
                  <a:schemeClr val="tx2"/>
                </a:solidFill>
                <a:latin typeface="Source Sans Pro" pitchFamily="-8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ts val="563"/>
              </a:spcBef>
              <a:spcAft>
                <a:spcPct val="0"/>
              </a:spcAft>
              <a:buClr>
                <a:schemeClr val="bg2"/>
              </a:buClr>
              <a:buFont typeface="Source Sans Pro" pitchFamily="-84" charset="0"/>
              <a:buChar char="–"/>
              <a:defRPr>
                <a:solidFill>
                  <a:schemeClr val="tx2"/>
                </a:solidFill>
                <a:latin typeface="Source Sans Pro" pitchFamily="-8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ts val="563"/>
              </a:spcBef>
              <a:spcAft>
                <a:spcPct val="0"/>
              </a:spcAft>
              <a:buClr>
                <a:schemeClr val="bg2"/>
              </a:buClr>
              <a:buFont typeface="Source Sans Pro" pitchFamily="-84" charset="0"/>
              <a:buChar char="–"/>
              <a:defRPr>
                <a:solidFill>
                  <a:schemeClr val="tx2"/>
                </a:solidFill>
                <a:latin typeface="Source Sans Pro" pitchFamily="-8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ts val="563"/>
              </a:spcBef>
              <a:spcAft>
                <a:spcPct val="0"/>
              </a:spcAft>
              <a:buClr>
                <a:schemeClr val="bg2"/>
              </a:buClr>
              <a:buFont typeface="Source Sans Pro" pitchFamily="-84" charset="0"/>
              <a:buChar char="–"/>
              <a:defRPr>
                <a:solidFill>
                  <a:schemeClr val="tx2"/>
                </a:solidFill>
                <a:latin typeface="Source Sans Pro" pitchFamily="-8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83000"/>
              </a:lnSpc>
              <a:spcBef>
                <a:spcPct val="0"/>
              </a:spcBef>
              <a:buClr>
                <a:srgbClr val="000000"/>
              </a:buClr>
            </a:pPr>
            <a:r>
              <a:rPr lang="en-US" altLang="en-US" sz="1800" b="1" dirty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Evidence</a:t>
            </a:r>
          </a:p>
        </p:txBody>
      </p:sp>
      <p:sp>
        <p:nvSpPr>
          <p:cNvPr id="9" name="TextBox 2">
            <a:extLst>
              <a:ext uri="{FF2B5EF4-FFF2-40B4-BE49-F238E27FC236}">
                <a16:creationId xmlns:a16="http://schemas.microsoft.com/office/drawing/2014/main" id="{6E31B675-9B2A-FA4E-808B-252D747455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36544" y="5365359"/>
            <a:ext cx="1645002" cy="5522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1138"/>
              </a:spcBef>
              <a:buClr>
                <a:schemeClr val="bg2"/>
              </a:buClr>
              <a:buFont typeface="Arial" panose="020B0604020202020204" pitchFamily="34" charset="0"/>
              <a:defRPr sz="2000">
                <a:solidFill>
                  <a:schemeClr val="tx2"/>
                </a:solidFill>
                <a:latin typeface="Source Sans Pro" pitchFamily="-8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ts val="1138"/>
              </a:spcBef>
              <a:buClr>
                <a:schemeClr val="bg2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Source Sans Pro" pitchFamily="-8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ts val="563"/>
              </a:spcBef>
              <a:buClr>
                <a:schemeClr val="bg2"/>
              </a:buClr>
              <a:buFont typeface="Source Sans Pro" pitchFamily="-84" charset="0"/>
              <a:buChar char="–"/>
              <a:defRPr>
                <a:solidFill>
                  <a:schemeClr val="tx2"/>
                </a:solidFill>
                <a:latin typeface="Source Sans Pro" pitchFamily="-8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ts val="563"/>
              </a:spcBef>
              <a:buClr>
                <a:schemeClr val="bg2"/>
              </a:buClr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Source Sans Pro" pitchFamily="-8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ts val="563"/>
              </a:spcBef>
              <a:buClr>
                <a:schemeClr val="bg2"/>
              </a:buClr>
              <a:buFont typeface="Source Sans Pro" pitchFamily="-84" charset="0"/>
              <a:buChar char="–"/>
              <a:defRPr>
                <a:solidFill>
                  <a:schemeClr val="tx2"/>
                </a:solidFill>
                <a:latin typeface="Source Sans Pro" pitchFamily="-8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ts val="563"/>
              </a:spcBef>
              <a:spcAft>
                <a:spcPct val="0"/>
              </a:spcAft>
              <a:buClr>
                <a:schemeClr val="bg2"/>
              </a:buClr>
              <a:buFont typeface="Source Sans Pro" pitchFamily="-84" charset="0"/>
              <a:buChar char="–"/>
              <a:defRPr>
                <a:solidFill>
                  <a:schemeClr val="tx2"/>
                </a:solidFill>
                <a:latin typeface="Source Sans Pro" pitchFamily="-8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ts val="563"/>
              </a:spcBef>
              <a:spcAft>
                <a:spcPct val="0"/>
              </a:spcAft>
              <a:buClr>
                <a:schemeClr val="bg2"/>
              </a:buClr>
              <a:buFont typeface="Source Sans Pro" pitchFamily="-84" charset="0"/>
              <a:buChar char="–"/>
              <a:defRPr>
                <a:solidFill>
                  <a:schemeClr val="tx2"/>
                </a:solidFill>
                <a:latin typeface="Source Sans Pro" pitchFamily="-8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ts val="563"/>
              </a:spcBef>
              <a:spcAft>
                <a:spcPct val="0"/>
              </a:spcAft>
              <a:buClr>
                <a:schemeClr val="bg2"/>
              </a:buClr>
              <a:buFont typeface="Source Sans Pro" pitchFamily="-84" charset="0"/>
              <a:buChar char="–"/>
              <a:defRPr>
                <a:solidFill>
                  <a:schemeClr val="tx2"/>
                </a:solidFill>
                <a:latin typeface="Source Sans Pro" pitchFamily="-8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ts val="563"/>
              </a:spcBef>
              <a:spcAft>
                <a:spcPct val="0"/>
              </a:spcAft>
              <a:buClr>
                <a:schemeClr val="bg2"/>
              </a:buClr>
              <a:buFont typeface="Source Sans Pro" pitchFamily="-84" charset="0"/>
              <a:buChar char="–"/>
              <a:defRPr>
                <a:solidFill>
                  <a:schemeClr val="tx2"/>
                </a:solidFill>
                <a:latin typeface="Source Sans Pro" pitchFamily="-8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83000"/>
              </a:lnSpc>
              <a:spcBef>
                <a:spcPct val="0"/>
              </a:spcBef>
              <a:buClr>
                <a:srgbClr val="000000"/>
              </a:buClr>
            </a:pPr>
            <a:r>
              <a:rPr lang="en-US" altLang="en-US" sz="1800" b="1" dirty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Clinical </a:t>
            </a:r>
          </a:p>
          <a:p>
            <a:pPr eaLnBrk="1" hangingPunct="1">
              <a:lnSpc>
                <a:spcPct val="83000"/>
              </a:lnSpc>
              <a:spcBef>
                <a:spcPct val="0"/>
              </a:spcBef>
              <a:buClr>
                <a:srgbClr val="000000"/>
              </a:buClr>
            </a:pPr>
            <a:r>
              <a:rPr lang="en-US" altLang="en-US" sz="1800" b="1" dirty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effectiveness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6187A99-C078-2D65-77EC-56B1209E7C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612" y="554114"/>
            <a:ext cx="12192000" cy="5150595"/>
          </a:xfrm>
          <a:prstGeom prst="rect">
            <a:avLst/>
          </a:prstGeom>
        </p:spPr>
      </p:pic>
      <p:sp>
        <p:nvSpPr>
          <p:cNvPr id="18" name="Footer Placeholder 3">
            <a:extLst>
              <a:ext uri="{FF2B5EF4-FFF2-40B4-BE49-F238E27FC236}">
                <a16:creationId xmlns:a16="http://schemas.microsoft.com/office/drawing/2014/main" id="{07519797-4A89-B236-60B0-AC2B9965C95B}"/>
              </a:ext>
            </a:extLst>
          </p:cNvPr>
          <p:cNvSpPr txBox="1">
            <a:spLocks/>
          </p:cNvSpPr>
          <p:nvPr/>
        </p:nvSpPr>
        <p:spPr>
          <a:xfrm>
            <a:off x="9651537" y="656149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BSRM 2023</a:t>
            </a:r>
          </a:p>
        </p:txBody>
      </p:sp>
    </p:spTree>
    <p:extLst>
      <p:ext uri="{BB962C8B-B14F-4D97-AF65-F5344CB8AC3E}">
        <p14:creationId xmlns:p14="http://schemas.microsoft.com/office/powerpoint/2010/main" val="3362878991"/>
      </p:ext>
    </p:extLst>
  </p:cSld>
  <p:clrMapOvr>
    <a:masterClrMapping/>
  </p:clrMapOvr>
  <p:transition spd="slow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we="http://schemas.microsoft.com/office/webextensions/webextension/2010/11" xmlns:pca="http://schemas.microsoft.com/office/powerpoint/2013/contentapp" Requires="we pca">
          <p:graphicFrame>
            <p:nvGraphicFramePr>
              <p:cNvPr id="4" name="Add-in 3">
                <a:extLst>
                  <a:ext uri="{FF2B5EF4-FFF2-40B4-BE49-F238E27FC236}">
                    <a16:creationId xmlns:a16="http://schemas.microsoft.com/office/drawing/2014/main" id="{477E8E6A-BCA4-FF87-D8D5-A19B42D35FE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352749017"/>
                  </p:ext>
                </p:extLst>
              </p:nvPr>
            </p:nvGraphicFramePr>
            <p:xfrm>
              <a:off x="1192925" y="357351"/>
              <a:ext cx="10294882" cy="5933090"/>
            </p:xfrm>
            <a:graphic>
              <a:graphicData uri="http://schemas.microsoft.com/office/webextensions/webextension/2010/11">
                <we:webextensionref xmlns:we="http://schemas.microsoft.com/office/webextensions/webextension/2010/11" xmlns:r="http://schemas.openxmlformats.org/officeDocument/2006/relationships" r:id="rId2"/>
              </a:graphicData>
            </a:graphic>
          </p:graphicFrame>
        </mc:Choice>
        <mc:Fallback>
          <p:pic>
            <p:nvPicPr>
              <p:cNvPr id="4" name="Add-in 3">
                <a:extLst>
                  <a:ext uri="{FF2B5EF4-FFF2-40B4-BE49-F238E27FC236}">
                    <a16:creationId xmlns:a16="http://schemas.microsoft.com/office/drawing/2014/main" id="{477E8E6A-BCA4-FF87-D8D5-A19B42D35FE1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192925" y="357351"/>
                <a:ext cx="10294882" cy="593309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EE9B1138-5C60-BA86-153A-047CAD542EC6}"/>
              </a:ext>
            </a:extLst>
          </p:cNvPr>
          <p:cNvSpPr txBox="1">
            <a:spLocks/>
          </p:cNvSpPr>
          <p:nvPr/>
        </p:nvSpPr>
        <p:spPr>
          <a:xfrm>
            <a:off x="9651537" y="656149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BSRM 2023</a:t>
            </a:r>
          </a:p>
        </p:txBody>
      </p:sp>
    </p:spTree>
    <p:extLst>
      <p:ext uri="{BB962C8B-B14F-4D97-AF65-F5344CB8AC3E}">
        <p14:creationId xmlns:p14="http://schemas.microsoft.com/office/powerpoint/2010/main" val="19587667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itle 1">
            <a:extLst>
              <a:ext uri="{FF2B5EF4-FFF2-40B4-BE49-F238E27FC236}">
                <a16:creationId xmlns:a16="http://schemas.microsoft.com/office/drawing/2014/main" id="{43BE6B0F-3DE6-9241-ABF1-DE08147FE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sz="4000" b="1" dirty="0">
                <a:solidFill>
                  <a:srgbClr val="002060"/>
                </a:solidFill>
                <a:latin typeface="+mn-lt"/>
                <a:cs typeface="Verdana"/>
              </a:rPr>
              <a:t>Decision-making</a:t>
            </a:r>
          </a:p>
        </p:txBody>
      </p:sp>
      <p:sp>
        <p:nvSpPr>
          <p:cNvPr id="82948" name="TextBox 2">
            <a:extLst>
              <a:ext uri="{FF2B5EF4-FFF2-40B4-BE49-F238E27FC236}">
                <a16:creationId xmlns:a16="http://schemas.microsoft.com/office/drawing/2014/main" id="{EE2BECB8-D6B1-7B41-B903-153D5D0740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11294" y="4285461"/>
            <a:ext cx="1223412" cy="3222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1138"/>
              </a:spcBef>
              <a:buClr>
                <a:schemeClr val="bg2"/>
              </a:buClr>
              <a:buFont typeface="Arial" panose="020B0604020202020204" pitchFamily="34" charset="0"/>
              <a:defRPr sz="2000">
                <a:solidFill>
                  <a:schemeClr val="tx2"/>
                </a:solidFill>
                <a:latin typeface="Source Sans Pro" pitchFamily="-8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ts val="1138"/>
              </a:spcBef>
              <a:buClr>
                <a:schemeClr val="bg2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Source Sans Pro" pitchFamily="-8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ts val="563"/>
              </a:spcBef>
              <a:buClr>
                <a:schemeClr val="bg2"/>
              </a:buClr>
              <a:buFont typeface="Source Sans Pro" pitchFamily="-84" charset="0"/>
              <a:buChar char="–"/>
              <a:defRPr>
                <a:solidFill>
                  <a:schemeClr val="tx2"/>
                </a:solidFill>
                <a:latin typeface="Source Sans Pro" pitchFamily="-8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ts val="563"/>
              </a:spcBef>
              <a:buClr>
                <a:schemeClr val="bg2"/>
              </a:buClr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Source Sans Pro" pitchFamily="-8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ts val="563"/>
              </a:spcBef>
              <a:buClr>
                <a:schemeClr val="bg2"/>
              </a:buClr>
              <a:buFont typeface="Source Sans Pro" pitchFamily="-84" charset="0"/>
              <a:buChar char="–"/>
              <a:defRPr>
                <a:solidFill>
                  <a:schemeClr val="tx2"/>
                </a:solidFill>
                <a:latin typeface="Source Sans Pro" pitchFamily="-8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ts val="563"/>
              </a:spcBef>
              <a:spcAft>
                <a:spcPct val="0"/>
              </a:spcAft>
              <a:buClr>
                <a:schemeClr val="bg2"/>
              </a:buClr>
              <a:buFont typeface="Source Sans Pro" pitchFamily="-84" charset="0"/>
              <a:buChar char="–"/>
              <a:defRPr>
                <a:solidFill>
                  <a:schemeClr val="tx2"/>
                </a:solidFill>
                <a:latin typeface="Source Sans Pro" pitchFamily="-8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ts val="563"/>
              </a:spcBef>
              <a:spcAft>
                <a:spcPct val="0"/>
              </a:spcAft>
              <a:buClr>
                <a:schemeClr val="bg2"/>
              </a:buClr>
              <a:buFont typeface="Source Sans Pro" pitchFamily="-84" charset="0"/>
              <a:buChar char="–"/>
              <a:defRPr>
                <a:solidFill>
                  <a:schemeClr val="tx2"/>
                </a:solidFill>
                <a:latin typeface="Source Sans Pro" pitchFamily="-8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ts val="563"/>
              </a:spcBef>
              <a:spcAft>
                <a:spcPct val="0"/>
              </a:spcAft>
              <a:buClr>
                <a:schemeClr val="bg2"/>
              </a:buClr>
              <a:buFont typeface="Source Sans Pro" pitchFamily="-84" charset="0"/>
              <a:buChar char="–"/>
              <a:defRPr>
                <a:solidFill>
                  <a:schemeClr val="tx2"/>
                </a:solidFill>
                <a:latin typeface="Source Sans Pro" pitchFamily="-8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ts val="563"/>
              </a:spcBef>
              <a:spcAft>
                <a:spcPct val="0"/>
              </a:spcAft>
              <a:buClr>
                <a:schemeClr val="bg2"/>
              </a:buClr>
              <a:buFont typeface="Source Sans Pro" pitchFamily="-84" charset="0"/>
              <a:buChar char="–"/>
              <a:defRPr>
                <a:solidFill>
                  <a:schemeClr val="tx2"/>
                </a:solidFill>
                <a:latin typeface="Source Sans Pro" pitchFamily="-8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83000"/>
              </a:lnSpc>
              <a:spcBef>
                <a:spcPct val="0"/>
              </a:spcBef>
              <a:buClr>
                <a:srgbClr val="000000"/>
              </a:buClr>
            </a:pPr>
            <a:r>
              <a:rPr lang="en-US" altLang="en-US" sz="1800" b="1" dirty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Evidence</a:t>
            </a:r>
          </a:p>
        </p:txBody>
      </p:sp>
      <p:sp>
        <p:nvSpPr>
          <p:cNvPr id="9" name="TextBox 2">
            <a:extLst>
              <a:ext uri="{FF2B5EF4-FFF2-40B4-BE49-F238E27FC236}">
                <a16:creationId xmlns:a16="http://schemas.microsoft.com/office/drawing/2014/main" id="{6E31B675-9B2A-FA4E-808B-252D747455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36544" y="5365359"/>
            <a:ext cx="1645002" cy="5522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1138"/>
              </a:spcBef>
              <a:buClr>
                <a:schemeClr val="bg2"/>
              </a:buClr>
              <a:buFont typeface="Arial" panose="020B0604020202020204" pitchFamily="34" charset="0"/>
              <a:defRPr sz="2000">
                <a:solidFill>
                  <a:schemeClr val="tx2"/>
                </a:solidFill>
                <a:latin typeface="Source Sans Pro" pitchFamily="-8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ts val="1138"/>
              </a:spcBef>
              <a:buClr>
                <a:schemeClr val="bg2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Source Sans Pro" pitchFamily="-8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ts val="563"/>
              </a:spcBef>
              <a:buClr>
                <a:schemeClr val="bg2"/>
              </a:buClr>
              <a:buFont typeface="Source Sans Pro" pitchFamily="-84" charset="0"/>
              <a:buChar char="–"/>
              <a:defRPr>
                <a:solidFill>
                  <a:schemeClr val="tx2"/>
                </a:solidFill>
                <a:latin typeface="Source Sans Pro" pitchFamily="-8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ts val="563"/>
              </a:spcBef>
              <a:buClr>
                <a:schemeClr val="bg2"/>
              </a:buClr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Source Sans Pro" pitchFamily="-8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ts val="563"/>
              </a:spcBef>
              <a:buClr>
                <a:schemeClr val="bg2"/>
              </a:buClr>
              <a:buFont typeface="Source Sans Pro" pitchFamily="-84" charset="0"/>
              <a:buChar char="–"/>
              <a:defRPr>
                <a:solidFill>
                  <a:schemeClr val="tx2"/>
                </a:solidFill>
                <a:latin typeface="Source Sans Pro" pitchFamily="-8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ts val="563"/>
              </a:spcBef>
              <a:spcAft>
                <a:spcPct val="0"/>
              </a:spcAft>
              <a:buClr>
                <a:schemeClr val="bg2"/>
              </a:buClr>
              <a:buFont typeface="Source Sans Pro" pitchFamily="-84" charset="0"/>
              <a:buChar char="–"/>
              <a:defRPr>
                <a:solidFill>
                  <a:schemeClr val="tx2"/>
                </a:solidFill>
                <a:latin typeface="Source Sans Pro" pitchFamily="-8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ts val="563"/>
              </a:spcBef>
              <a:spcAft>
                <a:spcPct val="0"/>
              </a:spcAft>
              <a:buClr>
                <a:schemeClr val="bg2"/>
              </a:buClr>
              <a:buFont typeface="Source Sans Pro" pitchFamily="-84" charset="0"/>
              <a:buChar char="–"/>
              <a:defRPr>
                <a:solidFill>
                  <a:schemeClr val="tx2"/>
                </a:solidFill>
                <a:latin typeface="Source Sans Pro" pitchFamily="-8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ts val="563"/>
              </a:spcBef>
              <a:spcAft>
                <a:spcPct val="0"/>
              </a:spcAft>
              <a:buClr>
                <a:schemeClr val="bg2"/>
              </a:buClr>
              <a:buFont typeface="Source Sans Pro" pitchFamily="-84" charset="0"/>
              <a:buChar char="–"/>
              <a:defRPr>
                <a:solidFill>
                  <a:schemeClr val="tx2"/>
                </a:solidFill>
                <a:latin typeface="Source Sans Pro" pitchFamily="-8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ts val="563"/>
              </a:spcBef>
              <a:spcAft>
                <a:spcPct val="0"/>
              </a:spcAft>
              <a:buClr>
                <a:schemeClr val="bg2"/>
              </a:buClr>
              <a:buFont typeface="Source Sans Pro" pitchFamily="-84" charset="0"/>
              <a:buChar char="–"/>
              <a:defRPr>
                <a:solidFill>
                  <a:schemeClr val="tx2"/>
                </a:solidFill>
                <a:latin typeface="Source Sans Pro" pitchFamily="-8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83000"/>
              </a:lnSpc>
              <a:spcBef>
                <a:spcPct val="0"/>
              </a:spcBef>
              <a:buClr>
                <a:srgbClr val="000000"/>
              </a:buClr>
            </a:pPr>
            <a:r>
              <a:rPr lang="en-US" altLang="en-US" sz="1800" b="1" dirty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Clinical </a:t>
            </a:r>
          </a:p>
          <a:p>
            <a:pPr eaLnBrk="1" hangingPunct="1">
              <a:lnSpc>
                <a:spcPct val="83000"/>
              </a:lnSpc>
              <a:spcBef>
                <a:spcPct val="0"/>
              </a:spcBef>
              <a:buClr>
                <a:srgbClr val="000000"/>
              </a:buClr>
            </a:pPr>
            <a:r>
              <a:rPr lang="en-US" altLang="en-US" sz="1800" b="1" dirty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effectiveness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B9E60EB-EE8C-4677-410B-4A02BE713FB6}"/>
              </a:ext>
            </a:extLst>
          </p:cNvPr>
          <p:cNvSpPr txBox="1"/>
          <p:nvPr/>
        </p:nvSpPr>
        <p:spPr>
          <a:xfrm>
            <a:off x="965200" y="2265680"/>
            <a:ext cx="6280694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solidFill>
                  <a:srgbClr val="002060"/>
                </a:solidFill>
              </a:rPr>
              <a:t>Effectiveness</a:t>
            </a:r>
          </a:p>
          <a:p>
            <a:r>
              <a:rPr lang="en-GB" sz="3600" dirty="0">
                <a:solidFill>
                  <a:srgbClr val="002060"/>
                </a:solidFill>
              </a:rPr>
              <a:t>	Safety</a:t>
            </a:r>
          </a:p>
          <a:p>
            <a:r>
              <a:rPr lang="en-GB" sz="3600" dirty="0">
                <a:solidFill>
                  <a:srgbClr val="002060"/>
                </a:solidFill>
              </a:rPr>
              <a:t>		Burden</a:t>
            </a:r>
          </a:p>
          <a:p>
            <a:r>
              <a:rPr lang="en-GB" sz="3600" dirty="0">
                <a:solidFill>
                  <a:srgbClr val="002060"/>
                </a:solidFill>
              </a:rPr>
              <a:t>			Costs</a:t>
            </a:r>
          </a:p>
          <a:p>
            <a:r>
              <a:rPr lang="en-GB" sz="3600" dirty="0">
                <a:solidFill>
                  <a:srgbClr val="002060"/>
                </a:solidFill>
              </a:rPr>
              <a:t>				</a:t>
            </a:r>
            <a:r>
              <a:rPr lang="en-GB" sz="36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Environment</a:t>
            </a:r>
            <a:endParaRPr lang="nl-NL" sz="3600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B854037-BE1D-68C8-2009-D6AF77031E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0577" y="780253"/>
            <a:ext cx="5590258" cy="382747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BD97C29-685C-1CAB-B79B-A9037DE93B4C}"/>
              </a:ext>
            </a:extLst>
          </p:cNvPr>
          <p:cNvSpPr txBox="1"/>
          <p:nvPr/>
        </p:nvSpPr>
        <p:spPr>
          <a:xfrm>
            <a:off x="1303410" y="6131560"/>
            <a:ext cx="82521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i="1" dirty="0"/>
              <a:t>Driving factors in decision-making of patients seeking medically assistance for involuntary childlessness. A systematic review. HRU </a:t>
            </a:r>
            <a:endParaRPr lang="nl-NL" sz="1200" i="1" dirty="0"/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AABF2448-7E52-FF08-516F-42E2FA928F61}"/>
              </a:ext>
            </a:extLst>
          </p:cNvPr>
          <p:cNvSpPr txBox="1">
            <a:spLocks/>
          </p:cNvSpPr>
          <p:nvPr/>
        </p:nvSpPr>
        <p:spPr>
          <a:xfrm>
            <a:off x="9651537" y="656149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BSRM 2023</a:t>
            </a:r>
          </a:p>
        </p:txBody>
      </p:sp>
    </p:spTree>
    <p:extLst>
      <p:ext uri="{BB962C8B-B14F-4D97-AF65-F5344CB8AC3E}">
        <p14:creationId xmlns:p14="http://schemas.microsoft.com/office/powerpoint/2010/main" val="3438835931"/>
      </p:ext>
    </p:extLst>
  </p:cSld>
  <p:clrMapOvr>
    <a:masterClrMapping/>
  </p:clrMapOvr>
  <p:transition spd="slow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 Box 16">
            <a:extLst>
              <a:ext uri="{FF2B5EF4-FFF2-40B4-BE49-F238E27FC236}">
                <a16:creationId xmlns:a16="http://schemas.microsoft.com/office/drawing/2014/main" id="{3BAEBDCF-E1BC-85F8-17C2-AC27668330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2184115" y="3691153"/>
            <a:ext cx="83820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The hypothalamic–pituitary–gonadal axis</a:t>
            </a:r>
          </a:p>
        </p:txBody>
      </p:sp>
      <p:sp>
        <p:nvSpPr>
          <p:cNvPr id="2051" name="Text Box 15">
            <a:extLst>
              <a:ext uri="{FF2B5EF4-FFF2-40B4-BE49-F238E27FC236}">
                <a16:creationId xmlns:a16="http://schemas.microsoft.com/office/drawing/2014/main" id="{68A8A716-733D-3DDB-7A7B-9811C607D9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9800" y="6302375"/>
            <a:ext cx="77724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900">
                <a:latin typeface="Arial" panose="020B0604020202020204" pitchFamily="34" charset="0"/>
                <a:cs typeface="Arial" panose="020B0604020202020204" pitchFamily="34" charset="0"/>
              </a:rPr>
              <a:t>Herbison, A. E. </a:t>
            </a:r>
            <a:r>
              <a:rPr lang="en-GB" altLang="en-US" sz="900">
                <a:latin typeface="Arial" panose="020B0604020202020204" pitchFamily="34" charset="0"/>
                <a:cs typeface="Arial" panose="020B0604020202020204" pitchFamily="34" charset="0"/>
              </a:rPr>
              <a:t>(2016) </a:t>
            </a:r>
            <a:r>
              <a:rPr lang="en-US" altLang="en-US" sz="900">
                <a:latin typeface="Arial" panose="020B0604020202020204" pitchFamily="34" charset="0"/>
                <a:cs typeface="Arial" panose="020B0604020202020204" pitchFamily="34" charset="0"/>
              </a:rPr>
              <a:t>Control of puberty onset and fertility by gonadotropin-releasing hormone neurons</a:t>
            </a:r>
          </a:p>
          <a:p>
            <a:pPr algn="ctr" eaLnBrk="1" hangingPunct="1"/>
            <a:r>
              <a:rPr lang="en-US" altLang="en-US" sz="900" i="1">
                <a:latin typeface="Arial" panose="020B0604020202020204" pitchFamily="34" charset="0"/>
                <a:cs typeface="Arial" panose="020B0604020202020204" pitchFamily="34" charset="0"/>
              </a:rPr>
              <a:t>Nat. Rev. Endocrinol.</a:t>
            </a:r>
            <a:r>
              <a:rPr lang="en-US" altLang="en-US" sz="900">
                <a:latin typeface="Arial" panose="020B0604020202020204" pitchFamily="34" charset="0"/>
                <a:cs typeface="Arial" panose="020B0604020202020204" pitchFamily="34" charset="0"/>
              </a:rPr>
              <a:t> doi:10.1038/nrendo.2016.70</a:t>
            </a:r>
          </a:p>
        </p:txBody>
      </p:sp>
      <p:pic>
        <p:nvPicPr>
          <p:cNvPr id="2052" name="Picture 4" descr="nrendo.2016.70-f1.jpg">
            <a:extLst>
              <a:ext uri="{FF2B5EF4-FFF2-40B4-BE49-F238E27FC236}">
                <a16:creationId xmlns:a16="http://schemas.microsoft.com/office/drawing/2014/main" id="{D08C5473-4168-A057-9FCB-38FAF0B24A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8789" y="1287464"/>
            <a:ext cx="3654425" cy="432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E3FB9941-1DFD-4C32-BB08-857F78647FFC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02749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  <a:defRPr/>
            </a:pPr>
            <a:r>
              <a:rPr lang="en-US" sz="4000" b="1" dirty="0">
                <a:solidFill>
                  <a:srgbClr val="002060"/>
                </a:solidFill>
                <a:latin typeface="+mn-lt"/>
                <a:cs typeface="Verdana"/>
              </a:rPr>
              <a:t>GnRH hormone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D51B877-74F6-BBD9-22FF-9603F71B1FBC}"/>
              </a:ext>
            </a:extLst>
          </p:cNvPr>
          <p:cNvSpPr txBox="1">
            <a:spLocks/>
          </p:cNvSpPr>
          <p:nvPr/>
        </p:nvSpPr>
        <p:spPr>
          <a:xfrm>
            <a:off x="9651537" y="656149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BSRM 2023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2765436-0701-078F-A4D1-32CD34C407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90273" y="315817"/>
            <a:ext cx="3001454" cy="582236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9AF718C-F698-6C8E-4539-207F031A7155}"/>
              </a:ext>
            </a:extLst>
          </p:cNvPr>
          <p:cNvSpPr txBox="1"/>
          <p:nvPr/>
        </p:nvSpPr>
        <p:spPr>
          <a:xfrm>
            <a:off x="7291755" y="2213520"/>
            <a:ext cx="463061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0" i="0" dirty="0">
                <a:solidFill>
                  <a:srgbClr val="040C28"/>
                </a:solidFill>
                <a:effectLst/>
              </a:rPr>
              <a:t>GnRH was discovered in 1971</a:t>
            </a:r>
            <a:endParaRPr lang="en-GB" dirty="0">
              <a:solidFill>
                <a:srgbClr val="202124"/>
              </a:solidFill>
            </a:endParaRPr>
          </a:p>
          <a:p>
            <a:r>
              <a:rPr lang="en-GB" b="0" i="0" dirty="0">
                <a:solidFill>
                  <a:srgbClr val="202124"/>
                </a:solidFill>
                <a:effectLst/>
              </a:rPr>
              <a:t>GnRH agonist medical use 1980s</a:t>
            </a:r>
          </a:p>
          <a:p>
            <a:endParaRPr lang="en-GB" dirty="0">
              <a:solidFill>
                <a:srgbClr val="202124"/>
              </a:solidFill>
            </a:endParaRPr>
          </a:p>
          <a:p>
            <a:r>
              <a:rPr lang="en-GB" b="0" i="0" dirty="0">
                <a:solidFill>
                  <a:srgbClr val="202124"/>
                </a:solidFill>
                <a:effectLst/>
              </a:rPr>
              <a:t>Down-regulation - artificial menopause</a:t>
            </a:r>
          </a:p>
          <a:p>
            <a:endParaRPr lang="en-GB" dirty="0">
              <a:solidFill>
                <a:srgbClr val="202124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040C28"/>
                </a:solidFill>
                <a:effectLst/>
                <a:latin typeface="Google Sans"/>
              </a:rPr>
              <a:t>Avoid a premature (LH) surge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40C28"/>
                </a:solidFill>
                <a:latin typeface="Google Sans"/>
              </a:rPr>
              <a:t>F</a:t>
            </a:r>
            <a:r>
              <a:rPr lang="en-US" b="0" i="0" dirty="0">
                <a:solidFill>
                  <a:srgbClr val="040C28"/>
                </a:solidFill>
                <a:effectLst/>
                <a:latin typeface="Google Sans"/>
              </a:rPr>
              <a:t>avor follicle development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040C28"/>
                </a:solidFill>
                <a:effectLst/>
                <a:latin typeface="Google Sans"/>
              </a:rPr>
              <a:t>Synchronize growth of follicles and endometrium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202124"/>
                </a:solidFill>
                <a:effectLst/>
                <a:latin typeface="Google Sans"/>
              </a:rPr>
              <a:t>Treatment scheduling</a:t>
            </a:r>
            <a:endParaRPr lang="en-GB" b="0" i="0" dirty="0">
              <a:solidFill>
                <a:srgbClr val="202124"/>
              </a:solidFill>
              <a:effectLst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B9209BFB-BAF6-F5E1-0A6D-B9B8D95CBF60}"/>
              </a:ext>
            </a:extLst>
          </p:cNvPr>
          <p:cNvSpPr txBox="1">
            <a:spLocks/>
          </p:cNvSpPr>
          <p:nvPr/>
        </p:nvSpPr>
        <p:spPr>
          <a:xfrm>
            <a:off x="772632" y="123682"/>
            <a:ext cx="10515600" cy="102749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  <a:defRPr/>
            </a:pPr>
            <a:r>
              <a:rPr lang="en-US" sz="4000" b="1" dirty="0" err="1">
                <a:solidFill>
                  <a:srgbClr val="002060"/>
                </a:solidFill>
                <a:latin typeface="+mn-lt"/>
                <a:cs typeface="Verdana"/>
              </a:rPr>
              <a:t>GnRHa</a:t>
            </a:r>
            <a:endParaRPr lang="en-US" sz="4000" b="1" dirty="0">
              <a:solidFill>
                <a:srgbClr val="002060"/>
              </a:solidFill>
              <a:latin typeface="+mn-lt"/>
              <a:cs typeface="Verdana"/>
            </a:endParaRPr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494AD092-C6BC-3580-792A-466545EA0A5C}"/>
              </a:ext>
            </a:extLst>
          </p:cNvPr>
          <p:cNvSpPr txBox="1">
            <a:spLocks/>
          </p:cNvSpPr>
          <p:nvPr/>
        </p:nvSpPr>
        <p:spPr>
          <a:xfrm>
            <a:off x="9651537" y="656149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BSRM 2023</a:t>
            </a:r>
          </a:p>
        </p:txBody>
      </p:sp>
    </p:spTree>
    <p:extLst>
      <p:ext uri="{BB962C8B-B14F-4D97-AF65-F5344CB8AC3E}">
        <p14:creationId xmlns:p14="http://schemas.microsoft.com/office/powerpoint/2010/main" val="32781934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2765436-0701-078F-A4D1-32CD34C407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90273" y="315817"/>
            <a:ext cx="3001454" cy="582236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9AF718C-F698-6C8E-4539-207F031A7155}"/>
              </a:ext>
            </a:extLst>
          </p:cNvPr>
          <p:cNvSpPr txBox="1"/>
          <p:nvPr/>
        </p:nvSpPr>
        <p:spPr>
          <a:xfrm>
            <a:off x="6765843" y="4980063"/>
            <a:ext cx="33110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0" i="0" dirty="0">
                <a:solidFill>
                  <a:srgbClr val="212121"/>
                </a:solidFill>
                <a:effectLst/>
              </a:rPr>
              <a:t>GnRH antagonist used since 1999</a:t>
            </a:r>
            <a:endParaRPr lang="nl-NL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2DE5EA0-98EC-1447-C2C0-ABD2AE7D71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65843" y="315817"/>
            <a:ext cx="3151049" cy="4394884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0842BF9A-B58F-D97E-4714-05BD7C569DCB}"/>
              </a:ext>
            </a:extLst>
          </p:cNvPr>
          <p:cNvSpPr txBox="1">
            <a:spLocks/>
          </p:cNvSpPr>
          <p:nvPr/>
        </p:nvSpPr>
        <p:spPr>
          <a:xfrm>
            <a:off x="772632" y="123682"/>
            <a:ext cx="10515600" cy="102749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  <a:defRPr/>
            </a:pPr>
            <a:r>
              <a:rPr lang="en-US" sz="4000" b="1" dirty="0">
                <a:solidFill>
                  <a:srgbClr val="002060"/>
                </a:solidFill>
                <a:latin typeface="+mn-lt"/>
                <a:cs typeface="Verdana"/>
              </a:rPr>
              <a:t>GnRH</a:t>
            </a:r>
          </a:p>
        </p:txBody>
      </p:sp>
      <p:sp>
        <p:nvSpPr>
          <p:cNvPr id="11" name="Footer Placeholder 3">
            <a:extLst>
              <a:ext uri="{FF2B5EF4-FFF2-40B4-BE49-F238E27FC236}">
                <a16:creationId xmlns:a16="http://schemas.microsoft.com/office/drawing/2014/main" id="{FD36C9D3-DED8-8584-3728-D7DD6F40DF81}"/>
              </a:ext>
            </a:extLst>
          </p:cNvPr>
          <p:cNvSpPr txBox="1">
            <a:spLocks/>
          </p:cNvSpPr>
          <p:nvPr/>
        </p:nvSpPr>
        <p:spPr>
          <a:xfrm>
            <a:off x="9651537" y="656149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BSRM 2023</a:t>
            </a:r>
          </a:p>
        </p:txBody>
      </p:sp>
    </p:spTree>
    <p:extLst>
      <p:ext uri="{BB962C8B-B14F-4D97-AF65-F5344CB8AC3E}">
        <p14:creationId xmlns:p14="http://schemas.microsoft.com/office/powerpoint/2010/main" val="42779512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B7FABA4-1317-48FE-0577-B719026237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86241" y="1251129"/>
            <a:ext cx="4438682" cy="4448208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F527B603-59D0-2C25-511F-AF025FA2FEF2}"/>
              </a:ext>
            </a:extLst>
          </p:cNvPr>
          <p:cNvSpPr txBox="1">
            <a:spLocks/>
          </p:cNvSpPr>
          <p:nvPr/>
        </p:nvSpPr>
        <p:spPr>
          <a:xfrm>
            <a:off x="772632" y="123682"/>
            <a:ext cx="10515600" cy="102749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  <a:defRPr/>
            </a:pPr>
            <a:r>
              <a:rPr lang="en-US" sz="4000" b="1" dirty="0">
                <a:solidFill>
                  <a:srgbClr val="002060"/>
                </a:solidFill>
                <a:latin typeface="+mn-lt"/>
                <a:cs typeface="Verdana"/>
              </a:rPr>
              <a:t>GnRH</a:t>
            </a:r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0401DAB5-7F1F-DEB6-8014-D7754221ACC4}"/>
              </a:ext>
            </a:extLst>
          </p:cNvPr>
          <p:cNvSpPr txBox="1">
            <a:spLocks/>
          </p:cNvSpPr>
          <p:nvPr/>
        </p:nvSpPr>
        <p:spPr>
          <a:xfrm>
            <a:off x="9651537" y="656149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BSRM 2023</a:t>
            </a:r>
          </a:p>
        </p:txBody>
      </p:sp>
    </p:spTree>
    <p:extLst>
      <p:ext uri="{BB962C8B-B14F-4D97-AF65-F5344CB8AC3E}">
        <p14:creationId xmlns:p14="http://schemas.microsoft.com/office/powerpoint/2010/main" val="24066747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CE09ECE-5B5B-E062-0BD6-0282CE6F3F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0247" y="503547"/>
            <a:ext cx="4962561" cy="6057944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AB1D9912-67F8-810D-498C-BBF854F0A1BD}"/>
              </a:ext>
            </a:extLst>
          </p:cNvPr>
          <p:cNvSpPr txBox="1">
            <a:spLocks/>
          </p:cNvSpPr>
          <p:nvPr/>
        </p:nvSpPr>
        <p:spPr>
          <a:xfrm>
            <a:off x="772632" y="123682"/>
            <a:ext cx="10515600" cy="102749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  <a:defRPr/>
            </a:pPr>
            <a:r>
              <a:rPr lang="en-US" sz="4000" b="1" dirty="0">
                <a:solidFill>
                  <a:srgbClr val="002060"/>
                </a:solidFill>
                <a:latin typeface="+mn-lt"/>
                <a:cs typeface="Verdana"/>
              </a:rPr>
              <a:t>GnRH</a:t>
            </a:r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D281C5D5-1717-FAB6-92A5-D45DDE619862}"/>
              </a:ext>
            </a:extLst>
          </p:cNvPr>
          <p:cNvSpPr txBox="1">
            <a:spLocks/>
          </p:cNvSpPr>
          <p:nvPr/>
        </p:nvSpPr>
        <p:spPr>
          <a:xfrm>
            <a:off x="9651537" y="656149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BSRM 2023</a:t>
            </a:r>
          </a:p>
        </p:txBody>
      </p:sp>
    </p:spTree>
    <p:extLst>
      <p:ext uri="{BB962C8B-B14F-4D97-AF65-F5344CB8AC3E}">
        <p14:creationId xmlns:p14="http://schemas.microsoft.com/office/powerpoint/2010/main" val="4600363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Afbeelding 4">
            <a:extLst>
              <a:ext uri="{FF2B5EF4-FFF2-40B4-BE49-F238E27FC236}">
                <a16:creationId xmlns:a16="http://schemas.microsoft.com/office/drawing/2014/main" id="{560679F1-EE0C-33F3-B0F1-5163A70FED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8075" y="4586808"/>
            <a:ext cx="7191375" cy="173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1" name="Afbeelding 6">
            <a:extLst>
              <a:ext uri="{FF2B5EF4-FFF2-40B4-BE49-F238E27FC236}">
                <a16:creationId xmlns:a16="http://schemas.microsoft.com/office/drawing/2014/main" id="{09246C3D-9AB1-82CC-40F7-0E58AB5CE1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632" y="868883"/>
            <a:ext cx="10031412" cy="199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2" name="Afbeelding 8">
            <a:extLst>
              <a:ext uri="{FF2B5EF4-FFF2-40B4-BE49-F238E27FC236}">
                <a16:creationId xmlns:a16="http://schemas.microsoft.com/office/drawing/2014/main" id="{04C385C5-25EC-BB1D-F78D-FC600B9301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8075" y="2786583"/>
            <a:ext cx="7151688" cy="164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01E3600-16A8-4012-B78C-2D97AE33FED8}"/>
              </a:ext>
            </a:extLst>
          </p:cNvPr>
          <p:cNvSpPr txBox="1"/>
          <p:nvPr/>
        </p:nvSpPr>
        <p:spPr>
          <a:xfrm>
            <a:off x="7176499" y="832210"/>
            <a:ext cx="13667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Long agonist</a:t>
            </a:r>
            <a:endParaRPr lang="nl-NL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5097CD0-6ED6-C5C2-0F2E-CAD5645E96CB}"/>
              </a:ext>
            </a:extLst>
          </p:cNvPr>
          <p:cNvSpPr txBox="1"/>
          <p:nvPr/>
        </p:nvSpPr>
        <p:spPr>
          <a:xfrm>
            <a:off x="7328899" y="2601917"/>
            <a:ext cx="14228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Short agonist</a:t>
            </a:r>
            <a:endParaRPr lang="nl-NL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8A8B775-85C1-07A1-8C07-E57EF6974534}"/>
              </a:ext>
            </a:extLst>
          </p:cNvPr>
          <p:cNvSpPr txBox="1"/>
          <p:nvPr/>
        </p:nvSpPr>
        <p:spPr>
          <a:xfrm>
            <a:off x="7426100" y="4493235"/>
            <a:ext cx="11902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Antagonist</a:t>
            </a:r>
            <a:endParaRPr lang="nl-NL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38F7C1BD-6D68-F7B4-A0F6-F0C9B292A565}"/>
              </a:ext>
            </a:extLst>
          </p:cNvPr>
          <p:cNvSpPr txBox="1">
            <a:spLocks/>
          </p:cNvSpPr>
          <p:nvPr/>
        </p:nvSpPr>
        <p:spPr>
          <a:xfrm>
            <a:off x="772632" y="123682"/>
            <a:ext cx="10515600" cy="102749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  <a:defRPr/>
            </a:pPr>
            <a:r>
              <a:rPr lang="en-US" sz="4000" b="1" dirty="0">
                <a:solidFill>
                  <a:srgbClr val="002060"/>
                </a:solidFill>
                <a:latin typeface="+mn-lt"/>
                <a:cs typeface="Verdana"/>
              </a:rPr>
              <a:t>GnRH</a:t>
            </a:r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90FB4BD7-5543-AF6F-6A26-674FF6892161}"/>
              </a:ext>
            </a:extLst>
          </p:cNvPr>
          <p:cNvSpPr txBox="1">
            <a:spLocks/>
          </p:cNvSpPr>
          <p:nvPr/>
        </p:nvSpPr>
        <p:spPr>
          <a:xfrm>
            <a:off x="9651537" y="656149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BSRM 2023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5EC3E4C-C0FC-0B2E-A9CA-81CBAC3342B1}"/>
              </a:ext>
            </a:extLst>
          </p:cNvPr>
          <p:cNvSpPr txBox="1"/>
          <p:nvPr/>
        </p:nvSpPr>
        <p:spPr>
          <a:xfrm>
            <a:off x="10693686" y="1029167"/>
            <a:ext cx="1340688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/>
              <a:t>Long duration</a:t>
            </a:r>
          </a:p>
          <a:p>
            <a:r>
              <a:rPr lang="en-GB" sz="1600" dirty="0" err="1"/>
              <a:t>hypoE</a:t>
            </a:r>
            <a:endParaRPr lang="en-GB" sz="1600" dirty="0"/>
          </a:p>
          <a:p>
            <a:endParaRPr lang="en-GB" sz="1600" dirty="0"/>
          </a:p>
          <a:p>
            <a:endParaRPr lang="nl-NL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Footer Placeholder 3"/>
          <p:cNvSpPr>
            <a:spLocks noGrp="1"/>
          </p:cNvSpPr>
          <p:nvPr>
            <p:ph type="ftr" idx="10"/>
          </p:nvPr>
        </p:nvSpPr>
        <p:spPr>
          <a:xfrm>
            <a:off x="1524000" y="5994400"/>
            <a:ext cx="7677150" cy="8636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vert="horz" lIns="180000" tIns="0" rIns="180000" bIns="0" rtlCol="0" anchor="ctr" anchorCtr="0">
            <a:noAutofit/>
          </a:bodyPr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kumimoji="0" lang="en-US" altLang="en-US" sz="16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–"/>
              <a:defRPr kumimoji="0" lang="en-US" altLang="en-US" sz="1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kumimoji="0" lang="en-US" altLang="en-US" sz="1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–"/>
              <a:defRPr kumimoji="0" lang="en-US" altLang="en-US" sz="1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»"/>
              <a:defRPr kumimoji="0" lang="en-US" altLang="en-US" sz="11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lang="en-US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lang="en-US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lang="en-US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lang="en-US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hangingPunct="1">
              <a:spcBef>
                <a:spcPct val="0"/>
              </a:spcBef>
              <a:spcAft>
                <a:spcPts val="600"/>
              </a:spcAft>
              <a:buNone/>
            </a:pPr>
            <a:r>
              <a:rPr lang="en-US" altLang="en-US" sz="1000" i="1" dirty="0">
                <a:solidFill>
                  <a:srgbClr val="333333"/>
                </a:solidFill>
              </a:rPr>
              <a:t>Hum </a:t>
            </a:r>
            <a:r>
              <a:rPr lang="en-US" altLang="en-US" sz="1000" i="1" dirty="0" err="1">
                <a:solidFill>
                  <a:srgbClr val="333333"/>
                </a:solidFill>
              </a:rPr>
              <a:t>Reprod</a:t>
            </a:r>
            <a:r>
              <a:rPr lang="en-US" altLang="en-US" sz="1000" i="1" dirty="0">
                <a:solidFill>
                  <a:srgbClr val="333333"/>
                </a:solidFill>
              </a:rPr>
              <a:t> Update</a:t>
            </a:r>
            <a:r>
              <a:rPr lang="en-US" altLang="en-US" sz="1000" dirty="0">
                <a:solidFill>
                  <a:srgbClr val="333333"/>
                </a:solidFill>
              </a:rPr>
              <a:t>, Volume 23, Issue 5, September/October 2017, Pages 560–579, https://doi.org/10.1093/humupd/dmx017</a:t>
            </a:r>
          </a:p>
        </p:txBody>
      </p:sp>
      <p:pic>
        <p:nvPicPr>
          <p:cNvPr id="5125" name="New picture"/>
          <p:cNvPicPr/>
          <p:nvPr/>
        </p:nvPicPr>
        <p:blipFill>
          <a:blip r:embed="rId3"/>
          <a:stretch>
            <a:fillRect/>
          </a:stretch>
        </p:blipFill>
        <p:spPr>
          <a:xfrm>
            <a:off x="775663" y="1099334"/>
            <a:ext cx="4424647" cy="5017067"/>
          </a:xfrm>
          <a:prstGeom prst="rect">
            <a:avLst/>
          </a:prstGeom>
        </p:spPr>
      </p:pic>
      <p:pic>
        <p:nvPicPr>
          <p:cNvPr id="2" name="New picture">
            <a:extLst>
              <a:ext uri="{FF2B5EF4-FFF2-40B4-BE49-F238E27FC236}">
                <a16:creationId xmlns:a16="http://schemas.microsoft.com/office/drawing/2014/main" id="{A899A093-C17C-C8BD-B70E-EDC3783F0C8D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6364840" y="1151178"/>
            <a:ext cx="4288718" cy="482695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283F73F-4CC2-985F-F785-894F74B4B274}"/>
              </a:ext>
            </a:extLst>
          </p:cNvPr>
          <p:cNvSpPr txBox="1"/>
          <p:nvPr/>
        </p:nvSpPr>
        <p:spPr>
          <a:xfrm>
            <a:off x="3349430" y="6049040"/>
            <a:ext cx="2103461" cy="2308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GB" sz="900" dirty="0"/>
              <a:t>favours long agonist    favours antagonist</a:t>
            </a:r>
            <a:endParaRPr lang="nl-NL" sz="9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66CBDF4-0E02-2E13-6555-29E1329B665D}"/>
              </a:ext>
            </a:extLst>
          </p:cNvPr>
          <p:cNvSpPr txBox="1"/>
          <p:nvPr/>
        </p:nvSpPr>
        <p:spPr>
          <a:xfrm>
            <a:off x="8864940" y="5885570"/>
            <a:ext cx="2103461" cy="2308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GB" sz="900" dirty="0"/>
              <a:t>favours long agonist    favours antagonist</a:t>
            </a:r>
            <a:endParaRPr lang="nl-NL" sz="900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2A9F244-6D91-91E6-9BFA-E48028D10A6F}"/>
              </a:ext>
            </a:extLst>
          </p:cNvPr>
          <p:cNvSpPr txBox="1">
            <a:spLocks/>
          </p:cNvSpPr>
          <p:nvPr/>
        </p:nvSpPr>
        <p:spPr>
          <a:xfrm>
            <a:off x="772632" y="123682"/>
            <a:ext cx="10515600" cy="102749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  <a:defRPr/>
            </a:pPr>
            <a:r>
              <a:rPr lang="en-US" sz="4000" b="1" dirty="0">
                <a:solidFill>
                  <a:srgbClr val="002060"/>
                </a:solidFill>
                <a:latin typeface="+mn-lt"/>
                <a:cs typeface="Verdana"/>
              </a:rPr>
              <a:t>Effectiveness – ongoing pregnancy</a:t>
            </a:r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7D652B26-C145-3D4A-79F0-5580FFEB8C20}"/>
              </a:ext>
            </a:extLst>
          </p:cNvPr>
          <p:cNvSpPr txBox="1">
            <a:spLocks/>
          </p:cNvSpPr>
          <p:nvPr/>
        </p:nvSpPr>
        <p:spPr>
          <a:xfrm>
            <a:off x="9651537" y="656149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BSRM 2023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93711E3-0D98-46BC-37AC-97F2B7CF2F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8915" y="1243173"/>
            <a:ext cx="7522333" cy="5969138"/>
          </a:xfrm>
          <a:prstGeom prst="rect">
            <a:avLst/>
          </a:prstGeom>
        </p:spPr>
      </p:pic>
      <p:sp>
        <p:nvSpPr>
          <p:cNvPr id="5122" name="Footer Placeholder 3"/>
          <p:cNvSpPr>
            <a:spLocks noGrp="1"/>
          </p:cNvSpPr>
          <p:nvPr>
            <p:ph type="ftr" idx="10"/>
          </p:nvPr>
        </p:nvSpPr>
        <p:spPr>
          <a:xfrm>
            <a:off x="1714072" y="5917324"/>
            <a:ext cx="7677150" cy="986910"/>
          </a:xfrm>
          <a:prstGeom prst="rect">
            <a:avLst/>
          </a:prstGeom>
          <a:solidFill>
            <a:schemeClr val="bg1"/>
          </a:solidFill>
          <a:ln>
            <a:noFill/>
            <a:miter lim="800000"/>
          </a:ln>
        </p:spPr>
        <p:txBody>
          <a:bodyPr vert="horz" lIns="180000" tIns="0" rIns="180000" bIns="0" rtlCol="0" anchor="ctr" anchorCtr="0">
            <a:noAutofit/>
          </a:bodyPr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kumimoji="0" lang="en-US" altLang="en-US" sz="16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–"/>
              <a:defRPr kumimoji="0" lang="en-US" altLang="en-US" sz="1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kumimoji="0" lang="en-US" altLang="en-US" sz="1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–"/>
              <a:defRPr kumimoji="0" lang="en-US" altLang="en-US" sz="1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»"/>
              <a:defRPr kumimoji="0" lang="en-US" altLang="en-US" sz="11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lang="en-US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lang="en-US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lang="en-US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lang="en-US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hangingPunct="1">
              <a:spcBef>
                <a:spcPct val="0"/>
              </a:spcBef>
              <a:spcAft>
                <a:spcPts val="600"/>
              </a:spcAft>
              <a:buNone/>
            </a:pPr>
            <a:r>
              <a:rPr lang="en-US" altLang="en-US" sz="1100" dirty="0">
                <a:solidFill>
                  <a:srgbClr val="333333"/>
                </a:solidFill>
              </a:rPr>
              <a:t>Cochrane review. Melo et al., 2024. </a:t>
            </a:r>
            <a:r>
              <a:rPr lang="en-GB" sz="1100" i="0" dirty="0">
                <a:solidFill>
                  <a:srgbClr val="6A6C6F"/>
                </a:solidFill>
                <a:effectLst/>
              </a:rPr>
              <a:t>Controlled ovarian stimulation protocols for assisted reproduction: a network meta-analysis</a:t>
            </a:r>
            <a:endParaRPr lang="en-US" altLang="en-US" sz="1100" dirty="0">
              <a:solidFill>
                <a:srgbClr val="333333"/>
              </a:solidFill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81DDA1C5-21ED-B86F-E0AB-27BB91A27078}"/>
              </a:ext>
            </a:extLst>
          </p:cNvPr>
          <p:cNvSpPr txBox="1">
            <a:spLocks/>
          </p:cNvSpPr>
          <p:nvPr/>
        </p:nvSpPr>
        <p:spPr>
          <a:xfrm>
            <a:off x="772632" y="123682"/>
            <a:ext cx="10515600" cy="102749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  <a:defRPr/>
            </a:pPr>
            <a:r>
              <a:rPr lang="en-US" sz="4000" b="1" dirty="0">
                <a:solidFill>
                  <a:srgbClr val="002060"/>
                </a:solidFill>
                <a:latin typeface="+mn-lt"/>
                <a:cs typeface="Verdana"/>
              </a:rPr>
              <a:t>Effectiveness – ongoing pregnancy</a:t>
            </a:r>
          </a:p>
        </p:txBody>
      </p:sp>
      <p:sp>
        <p:nvSpPr>
          <p:cNvPr id="11" name="Footer Placeholder 3">
            <a:extLst>
              <a:ext uri="{FF2B5EF4-FFF2-40B4-BE49-F238E27FC236}">
                <a16:creationId xmlns:a16="http://schemas.microsoft.com/office/drawing/2014/main" id="{7E94FCBE-AE1D-5B10-D603-7E96F3775283}"/>
              </a:ext>
            </a:extLst>
          </p:cNvPr>
          <p:cNvSpPr txBox="1">
            <a:spLocks/>
          </p:cNvSpPr>
          <p:nvPr/>
        </p:nvSpPr>
        <p:spPr>
          <a:xfrm>
            <a:off x="9651537" y="656149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BSRM 2023</a:t>
            </a:r>
          </a:p>
        </p:txBody>
      </p:sp>
    </p:spTree>
    <p:extLst>
      <p:ext uri="{BB962C8B-B14F-4D97-AF65-F5344CB8AC3E}">
        <p14:creationId xmlns:p14="http://schemas.microsoft.com/office/powerpoint/2010/main" val="28312877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BCD567B-EF85-01A1-20A1-E46F2D803F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62254" y="1126369"/>
            <a:ext cx="6735650" cy="5575030"/>
          </a:xfrm>
          <a:prstGeom prst="rect">
            <a:avLst/>
          </a:prstGeom>
        </p:spPr>
      </p:pic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C4E0BB0D-FACA-B5B6-9025-24151AE7DDF9}"/>
              </a:ext>
            </a:extLst>
          </p:cNvPr>
          <p:cNvSpPr txBox="1">
            <a:spLocks/>
          </p:cNvSpPr>
          <p:nvPr/>
        </p:nvSpPr>
        <p:spPr>
          <a:xfrm>
            <a:off x="1423679" y="5830584"/>
            <a:ext cx="7677150" cy="1027416"/>
          </a:xfrm>
          <a:prstGeom prst="rect">
            <a:avLst/>
          </a:prstGeom>
          <a:solidFill>
            <a:schemeClr val="bg1"/>
          </a:solidFill>
          <a:ln>
            <a:noFill/>
            <a:miter lim="800000"/>
          </a:ln>
        </p:spPr>
        <p:txBody>
          <a:bodyPr vert="horz" lIns="180000" tIns="0" rIns="180000" bIns="0" rtlCol="0" anchor="ctr" anchorCtr="0">
            <a:noAutofit/>
          </a:bodyPr>
          <a:lstStyle>
            <a:defPPr>
              <a:defRPr lang="en-US"/>
            </a:defPPr>
            <a:lvl1pPr marL="34290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kumimoji="0" lang="en-US" altLang="en-US" sz="16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–"/>
              <a:defRPr kumimoji="0" lang="en-US" altLang="en-US" sz="1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kumimoji="0" lang="en-US" altLang="en-US" sz="1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–"/>
              <a:defRPr kumimoji="0" lang="en-US" altLang="en-US" sz="1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»"/>
              <a:defRPr kumimoji="0" lang="en-US" altLang="en-US" sz="11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lang="en-US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lang="en-US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lang="en-US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lang="en-US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hangingPunct="1">
              <a:spcBef>
                <a:spcPct val="0"/>
              </a:spcBef>
              <a:spcAft>
                <a:spcPts val="600"/>
              </a:spcAft>
              <a:buFont typeface="Arial" pitchFamily="34" charset="0"/>
              <a:buNone/>
            </a:pPr>
            <a:r>
              <a:rPr lang="en-GB" sz="1100" dirty="0">
                <a:solidFill>
                  <a:srgbClr val="333333"/>
                </a:solidFill>
              </a:rPr>
              <a:t>Cochrane review. Melo et al., 2024. </a:t>
            </a:r>
            <a:r>
              <a:rPr lang="en-GB" sz="1100" dirty="0">
                <a:solidFill>
                  <a:srgbClr val="6A6C6F"/>
                </a:solidFill>
              </a:rPr>
              <a:t>Controlled ovarian stimulation protocols for assisted reproduction: a network meta-analysis</a:t>
            </a:r>
          </a:p>
          <a:p>
            <a:pPr marL="0" indent="0" eaLnBrk="1" hangingPunct="1">
              <a:spcBef>
                <a:spcPct val="0"/>
              </a:spcBef>
              <a:spcAft>
                <a:spcPts val="600"/>
              </a:spcAft>
              <a:buFont typeface="Arial" pitchFamily="34" charset="0"/>
              <a:buNone/>
            </a:pPr>
            <a:r>
              <a:rPr lang="nl-NL" sz="1100" i="1" dirty="0">
                <a:solidFill>
                  <a:srgbClr val="333333"/>
                </a:solidFill>
              </a:rPr>
              <a:t>Hum </a:t>
            </a:r>
            <a:r>
              <a:rPr lang="nl-NL" sz="1100" i="1" dirty="0" err="1">
                <a:solidFill>
                  <a:srgbClr val="333333"/>
                </a:solidFill>
              </a:rPr>
              <a:t>Reprod</a:t>
            </a:r>
            <a:r>
              <a:rPr lang="nl-NL" sz="1100" i="1" dirty="0">
                <a:solidFill>
                  <a:srgbClr val="333333"/>
                </a:solidFill>
              </a:rPr>
              <a:t> Update</a:t>
            </a:r>
            <a:r>
              <a:rPr lang="nl-NL" sz="1100" dirty="0">
                <a:solidFill>
                  <a:srgbClr val="333333"/>
                </a:solidFill>
              </a:rPr>
              <a:t>, Volume 23, Issue 5, September/</a:t>
            </a:r>
            <a:r>
              <a:rPr lang="nl-NL" sz="1100" dirty="0" err="1">
                <a:solidFill>
                  <a:srgbClr val="333333"/>
                </a:solidFill>
              </a:rPr>
              <a:t>October</a:t>
            </a:r>
            <a:r>
              <a:rPr lang="nl-NL" sz="1100" dirty="0">
                <a:solidFill>
                  <a:srgbClr val="333333"/>
                </a:solidFill>
              </a:rPr>
              <a:t> 2017, Pages 560–579, https://doi.org/10.1093</a:t>
            </a:r>
            <a:endParaRPr lang="en-GB" sz="1100" dirty="0">
              <a:solidFill>
                <a:srgbClr val="333333"/>
              </a:solidFill>
            </a:endParaRPr>
          </a:p>
        </p:txBody>
      </p:sp>
      <p:pic>
        <p:nvPicPr>
          <p:cNvPr id="11" name="New picture">
            <a:extLst>
              <a:ext uri="{FF2B5EF4-FFF2-40B4-BE49-F238E27FC236}">
                <a16:creationId xmlns:a16="http://schemas.microsoft.com/office/drawing/2014/main" id="{D6B5C0D4-E8D7-C7A4-3C81-9FC1AB4AF937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678095" y="1114646"/>
            <a:ext cx="4135348" cy="4721075"/>
          </a:xfrm>
          <a:prstGeom prst="rect">
            <a:avLst/>
          </a:prstGeom>
        </p:spPr>
      </p:pic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29FD9C8F-C6A4-856C-B6BC-99C267DDF60D}"/>
              </a:ext>
            </a:extLst>
          </p:cNvPr>
          <p:cNvSpPr txBox="1">
            <a:spLocks/>
          </p:cNvSpPr>
          <p:nvPr/>
        </p:nvSpPr>
        <p:spPr>
          <a:xfrm>
            <a:off x="9651537" y="656149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BSRM 2023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18B0D99-A20F-920B-2924-4D837CD7AB3E}"/>
              </a:ext>
            </a:extLst>
          </p:cNvPr>
          <p:cNvSpPr txBox="1"/>
          <p:nvPr/>
        </p:nvSpPr>
        <p:spPr>
          <a:xfrm>
            <a:off x="3061760" y="5745789"/>
            <a:ext cx="2103461" cy="2308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GB" sz="900" dirty="0"/>
              <a:t>favours long agonist    favours antagonist</a:t>
            </a:r>
            <a:endParaRPr lang="nl-NL" sz="900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DE062724-D025-09AF-E52C-F79C59630C43}"/>
              </a:ext>
            </a:extLst>
          </p:cNvPr>
          <p:cNvSpPr txBox="1">
            <a:spLocks/>
          </p:cNvSpPr>
          <p:nvPr/>
        </p:nvSpPr>
        <p:spPr>
          <a:xfrm>
            <a:off x="772632" y="5924"/>
            <a:ext cx="10515600" cy="102749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  <a:defRPr/>
            </a:pPr>
            <a:r>
              <a:rPr lang="en-US" sz="4000" b="1" dirty="0">
                <a:solidFill>
                  <a:srgbClr val="002060"/>
                </a:solidFill>
                <a:latin typeface="+mn-lt"/>
                <a:cs typeface="Verdana"/>
              </a:rPr>
              <a:t>Effectiveness – oocytes </a:t>
            </a:r>
            <a:r>
              <a:rPr lang="en-US" sz="4000" b="1" dirty="0" err="1">
                <a:solidFill>
                  <a:srgbClr val="002060"/>
                </a:solidFill>
                <a:latin typeface="+mn-lt"/>
                <a:cs typeface="Verdana"/>
              </a:rPr>
              <a:t>retreived</a:t>
            </a:r>
            <a:endParaRPr lang="en-US" sz="4000" b="1" dirty="0">
              <a:solidFill>
                <a:srgbClr val="002060"/>
              </a:solidFill>
              <a:latin typeface="+mn-lt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2067133307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New picture">
            <a:extLst>
              <a:ext uri="{FF2B5EF4-FFF2-40B4-BE49-F238E27FC236}">
                <a16:creationId xmlns:a16="http://schemas.microsoft.com/office/drawing/2014/main" id="{10427795-44AA-AF44-1DCB-0703EC8C9199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2753473" y="1066850"/>
            <a:ext cx="5039475" cy="4745887"/>
          </a:xfrm>
          <a:prstGeom prst="rect">
            <a:avLst/>
          </a:prstGeom>
        </p:spPr>
      </p:pic>
      <p:sp>
        <p:nvSpPr>
          <p:cNvPr id="21" name="Footer Placeholder 3">
            <a:extLst>
              <a:ext uri="{FF2B5EF4-FFF2-40B4-BE49-F238E27FC236}">
                <a16:creationId xmlns:a16="http://schemas.microsoft.com/office/drawing/2014/main" id="{D7434E96-7281-B544-FE0B-394B2F173C16}"/>
              </a:ext>
            </a:extLst>
          </p:cNvPr>
          <p:cNvSpPr txBox="1">
            <a:spLocks/>
          </p:cNvSpPr>
          <p:nvPr/>
        </p:nvSpPr>
        <p:spPr>
          <a:xfrm>
            <a:off x="4191000" y="65087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BSRM 2023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6F86159-A84A-3A07-9CF4-7FDA171EC2D2}"/>
              </a:ext>
            </a:extLst>
          </p:cNvPr>
          <p:cNvSpPr txBox="1"/>
          <p:nvPr/>
        </p:nvSpPr>
        <p:spPr>
          <a:xfrm>
            <a:off x="5889756" y="5697322"/>
            <a:ext cx="2103461" cy="2308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GB" sz="900" dirty="0"/>
              <a:t>favours antagonist    favours long agonist</a:t>
            </a:r>
            <a:endParaRPr lang="nl-NL" sz="900" dirty="0"/>
          </a:p>
        </p:txBody>
      </p:sp>
      <p:sp>
        <p:nvSpPr>
          <p:cNvPr id="23" name="Footer Placeholder 3">
            <a:extLst>
              <a:ext uri="{FF2B5EF4-FFF2-40B4-BE49-F238E27FC236}">
                <a16:creationId xmlns:a16="http://schemas.microsoft.com/office/drawing/2014/main" id="{992EA27F-84CB-FC3C-A19B-60143E28D6D3}"/>
              </a:ext>
            </a:extLst>
          </p:cNvPr>
          <p:cNvSpPr txBox="1">
            <a:spLocks/>
          </p:cNvSpPr>
          <p:nvPr/>
        </p:nvSpPr>
        <p:spPr>
          <a:xfrm>
            <a:off x="9651537" y="656149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BSRM 2023</a:t>
            </a:r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EB83A6F2-423E-9E21-86C6-13C1297F396B}"/>
              </a:ext>
            </a:extLst>
          </p:cNvPr>
          <p:cNvSpPr txBox="1">
            <a:spLocks/>
          </p:cNvSpPr>
          <p:nvPr/>
        </p:nvSpPr>
        <p:spPr>
          <a:xfrm>
            <a:off x="772632" y="5924"/>
            <a:ext cx="10515600" cy="102749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  <a:defRPr/>
            </a:pPr>
            <a:r>
              <a:rPr lang="en-US" sz="4000" b="1" dirty="0">
                <a:solidFill>
                  <a:srgbClr val="002060"/>
                </a:solidFill>
                <a:latin typeface="+mn-lt"/>
                <a:cs typeface="Verdana"/>
              </a:rPr>
              <a:t>Safety – OHSS</a:t>
            </a:r>
          </a:p>
        </p:txBody>
      </p:sp>
    </p:spTree>
    <p:extLst>
      <p:ext uri="{BB962C8B-B14F-4D97-AF65-F5344CB8AC3E}">
        <p14:creationId xmlns:p14="http://schemas.microsoft.com/office/powerpoint/2010/main" val="394850679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F572961F-794D-E1CC-053A-E063BB0B22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9982" y="1257800"/>
            <a:ext cx="7000768" cy="4837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B7500DF7-C955-23C7-0BB6-1B994746D722}"/>
              </a:ext>
            </a:extLst>
          </p:cNvPr>
          <p:cNvSpPr txBox="1">
            <a:spLocks/>
          </p:cNvSpPr>
          <p:nvPr/>
        </p:nvSpPr>
        <p:spPr>
          <a:xfrm>
            <a:off x="772632" y="5924"/>
            <a:ext cx="10515600" cy="102749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  <a:defRPr/>
            </a:pPr>
            <a:r>
              <a:rPr lang="en-US" sz="4000" b="1" dirty="0">
                <a:solidFill>
                  <a:srgbClr val="002060"/>
                </a:solidFill>
                <a:latin typeface="+mn-lt"/>
                <a:cs typeface="Verdana"/>
              </a:rPr>
              <a:t>Optimal GnRH antagonist protocol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C2134CE-57CB-09BA-B859-1E258BE2091D}"/>
              </a:ext>
            </a:extLst>
          </p:cNvPr>
          <p:cNvSpPr txBox="1"/>
          <p:nvPr/>
        </p:nvSpPr>
        <p:spPr>
          <a:xfrm>
            <a:off x="2179406" y="6211265"/>
            <a:ext cx="791495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eaLnBrk="1" hangingPunct="1">
              <a:spcBef>
                <a:spcPct val="0"/>
              </a:spcBef>
              <a:spcAft>
                <a:spcPts val="600"/>
              </a:spcAft>
              <a:buFont typeface="Arial" pitchFamily="34" charset="0"/>
              <a:buNone/>
            </a:pPr>
            <a:r>
              <a:rPr lang="nl-NL" sz="1200" i="1" dirty="0">
                <a:solidFill>
                  <a:srgbClr val="333333"/>
                </a:solidFill>
              </a:rPr>
              <a:t>Hum </a:t>
            </a:r>
            <a:r>
              <a:rPr lang="nl-NL" sz="1200" i="1" dirty="0" err="1">
                <a:solidFill>
                  <a:srgbClr val="333333"/>
                </a:solidFill>
              </a:rPr>
              <a:t>Reprod</a:t>
            </a:r>
            <a:r>
              <a:rPr lang="nl-NL" sz="1200" i="1" dirty="0">
                <a:solidFill>
                  <a:srgbClr val="333333"/>
                </a:solidFill>
              </a:rPr>
              <a:t> Update</a:t>
            </a:r>
            <a:r>
              <a:rPr lang="nl-NL" sz="1200" dirty="0">
                <a:solidFill>
                  <a:srgbClr val="333333"/>
                </a:solidFill>
              </a:rPr>
              <a:t>, Volume 23, Issue 3, 2023, Pages 307–326, </a:t>
            </a:r>
            <a:r>
              <a:rPr lang="nl-NL" sz="1200" b="0" i="0" u="none" strike="noStrike" dirty="0">
                <a:solidFill>
                  <a:srgbClr val="006FB7"/>
                </a:solidFill>
                <a:effectLst/>
                <a:latin typeface="Source Sans Pro" panose="020B0503030403020204" pitchFamily="34" charset="0"/>
                <a:hlinkClick r:id="rId4"/>
              </a:rPr>
              <a:t>https://doi.org/10.1093/humupd/dmac040</a:t>
            </a:r>
            <a:endParaRPr lang="en-GB" sz="1200" dirty="0">
              <a:solidFill>
                <a:srgbClr val="333333"/>
              </a:solidFill>
            </a:endParaRPr>
          </a:p>
        </p:txBody>
      </p:sp>
      <p:sp>
        <p:nvSpPr>
          <p:cNvPr id="12" name="Footer Placeholder 3">
            <a:extLst>
              <a:ext uri="{FF2B5EF4-FFF2-40B4-BE49-F238E27FC236}">
                <a16:creationId xmlns:a16="http://schemas.microsoft.com/office/drawing/2014/main" id="{469CA45D-7905-561A-6247-90533A735BB9}"/>
              </a:ext>
            </a:extLst>
          </p:cNvPr>
          <p:cNvSpPr txBox="1">
            <a:spLocks/>
          </p:cNvSpPr>
          <p:nvPr/>
        </p:nvSpPr>
        <p:spPr>
          <a:xfrm>
            <a:off x="9651537" y="656149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BSRM 2023</a:t>
            </a:r>
          </a:p>
        </p:txBody>
      </p:sp>
    </p:spTree>
    <p:extLst>
      <p:ext uri="{BB962C8B-B14F-4D97-AF65-F5344CB8AC3E}">
        <p14:creationId xmlns:p14="http://schemas.microsoft.com/office/powerpoint/2010/main" val="8087198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F572961F-794D-E1CC-053A-E063BB0B22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9982" y="1252663"/>
            <a:ext cx="7000768" cy="4837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B7500DF7-C955-23C7-0BB6-1B994746D722}"/>
              </a:ext>
            </a:extLst>
          </p:cNvPr>
          <p:cNvSpPr txBox="1">
            <a:spLocks/>
          </p:cNvSpPr>
          <p:nvPr/>
        </p:nvSpPr>
        <p:spPr>
          <a:xfrm>
            <a:off x="772632" y="5924"/>
            <a:ext cx="10515600" cy="102749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  <a:defRPr/>
            </a:pPr>
            <a:r>
              <a:rPr lang="en-US" sz="4000" b="1" dirty="0">
                <a:solidFill>
                  <a:srgbClr val="002060"/>
                </a:solidFill>
                <a:latin typeface="+mn-lt"/>
                <a:cs typeface="Verdana"/>
              </a:rPr>
              <a:t>Optimal GnRH antagonist protocol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C2134CE-57CB-09BA-B859-1E258BE2091D}"/>
              </a:ext>
            </a:extLst>
          </p:cNvPr>
          <p:cNvSpPr txBox="1"/>
          <p:nvPr/>
        </p:nvSpPr>
        <p:spPr>
          <a:xfrm>
            <a:off x="2179406" y="6211265"/>
            <a:ext cx="791495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eaLnBrk="1" hangingPunct="1">
              <a:spcBef>
                <a:spcPct val="0"/>
              </a:spcBef>
              <a:spcAft>
                <a:spcPts val="600"/>
              </a:spcAft>
              <a:buFont typeface="Arial" pitchFamily="34" charset="0"/>
              <a:buNone/>
            </a:pPr>
            <a:r>
              <a:rPr lang="nl-NL" sz="1200" i="1" dirty="0">
                <a:solidFill>
                  <a:srgbClr val="333333"/>
                </a:solidFill>
              </a:rPr>
              <a:t>Hum </a:t>
            </a:r>
            <a:r>
              <a:rPr lang="nl-NL" sz="1200" i="1" dirty="0" err="1">
                <a:solidFill>
                  <a:srgbClr val="333333"/>
                </a:solidFill>
              </a:rPr>
              <a:t>Reprod</a:t>
            </a:r>
            <a:r>
              <a:rPr lang="nl-NL" sz="1200" i="1" dirty="0">
                <a:solidFill>
                  <a:srgbClr val="333333"/>
                </a:solidFill>
              </a:rPr>
              <a:t> Update</a:t>
            </a:r>
            <a:r>
              <a:rPr lang="nl-NL" sz="1200" dirty="0">
                <a:solidFill>
                  <a:srgbClr val="333333"/>
                </a:solidFill>
              </a:rPr>
              <a:t>, Volume 23, Issue 3, 2023, Pages 307–326, </a:t>
            </a:r>
            <a:r>
              <a:rPr lang="nl-NL" sz="1200" b="0" i="0" u="none" strike="noStrike" dirty="0">
                <a:solidFill>
                  <a:srgbClr val="006FB7"/>
                </a:solidFill>
                <a:effectLst/>
                <a:latin typeface="Source Sans Pro" panose="020B0503030403020204" pitchFamily="34" charset="0"/>
                <a:hlinkClick r:id="rId4"/>
              </a:rPr>
              <a:t>https://doi.org/10.1093/humupd/dmac040</a:t>
            </a:r>
            <a:endParaRPr lang="en-GB" sz="1200" dirty="0">
              <a:solidFill>
                <a:srgbClr val="333333"/>
              </a:solidFill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C66C0D9C-976B-211D-74C3-4E0FCBCF4E4C}"/>
              </a:ext>
            </a:extLst>
          </p:cNvPr>
          <p:cNvSpPr/>
          <p:nvPr/>
        </p:nvSpPr>
        <p:spPr>
          <a:xfrm>
            <a:off x="7366572" y="5018926"/>
            <a:ext cx="1438382" cy="919537"/>
          </a:xfrm>
          <a:prstGeom prst="ellipse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EC02279-3419-C3AD-123F-8B6C339FEC0C}"/>
              </a:ext>
            </a:extLst>
          </p:cNvPr>
          <p:cNvSpPr txBox="1">
            <a:spLocks/>
          </p:cNvSpPr>
          <p:nvPr/>
        </p:nvSpPr>
        <p:spPr>
          <a:xfrm>
            <a:off x="9651537" y="656149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BSRM 2023</a:t>
            </a:r>
          </a:p>
        </p:txBody>
      </p:sp>
    </p:spTree>
    <p:extLst>
      <p:ext uri="{BB962C8B-B14F-4D97-AF65-F5344CB8AC3E}">
        <p14:creationId xmlns:p14="http://schemas.microsoft.com/office/powerpoint/2010/main" val="338601230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6476ECB2-1D14-AC5E-5E4F-0E5974E20049}"/>
              </a:ext>
            </a:extLst>
          </p:cNvPr>
          <p:cNvSpPr txBox="1">
            <a:spLocks/>
          </p:cNvSpPr>
          <p:nvPr/>
        </p:nvSpPr>
        <p:spPr>
          <a:xfrm>
            <a:off x="1524000" y="5994400"/>
            <a:ext cx="7677150" cy="8636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vert="horz" lIns="180000" tIns="0" rIns="180000" bIns="0" rtlCol="0" anchor="ctr" anchorCtr="0">
            <a:noAutofit/>
          </a:bodyPr>
          <a:lstStyle>
            <a:defPPr>
              <a:defRPr lang="en-US"/>
            </a:defPPr>
            <a:lvl1pPr marL="34290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kumimoji="0" lang="en-US" altLang="en-US" sz="16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–"/>
              <a:defRPr kumimoji="0" lang="en-US" altLang="en-US" sz="1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kumimoji="0" lang="en-US" altLang="en-US" sz="1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–"/>
              <a:defRPr kumimoji="0" lang="en-US" altLang="en-US" sz="1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»"/>
              <a:defRPr kumimoji="0" lang="en-US" altLang="en-US" sz="11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lang="en-US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lang="en-US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lang="en-US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lang="en-US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hangingPunct="1">
              <a:spcBef>
                <a:spcPct val="0"/>
              </a:spcBef>
              <a:spcAft>
                <a:spcPts val="600"/>
              </a:spcAft>
              <a:buFont typeface="Arial" pitchFamily="34" charset="0"/>
              <a:buNone/>
            </a:pPr>
            <a:r>
              <a:rPr lang="en-GB" sz="1000" i="1" dirty="0">
                <a:solidFill>
                  <a:srgbClr val="333333"/>
                </a:solidFill>
              </a:rPr>
              <a:t>Hum </a:t>
            </a:r>
            <a:r>
              <a:rPr lang="en-GB" sz="1000" i="1" dirty="0" err="1">
                <a:solidFill>
                  <a:srgbClr val="333333"/>
                </a:solidFill>
              </a:rPr>
              <a:t>Reprod</a:t>
            </a:r>
            <a:r>
              <a:rPr lang="en-GB" sz="1000" dirty="0">
                <a:solidFill>
                  <a:srgbClr val="333333"/>
                </a:solidFill>
              </a:rPr>
              <a:t>, Volume 31, Issue 6, 2017, Pages 1253-1264, https://doi.org/10.1093/humrep/dew015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4187EBB-9F81-B2AF-7950-75746FF586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9348" y="1398279"/>
            <a:ext cx="8147407" cy="459848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4AF9433-408C-4A4F-3916-96DA0568201E}"/>
              </a:ext>
            </a:extLst>
          </p:cNvPr>
          <p:cNvSpPr txBox="1"/>
          <p:nvPr/>
        </p:nvSpPr>
        <p:spPr>
          <a:xfrm>
            <a:off x="1767156" y="1039220"/>
            <a:ext cx="3929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Ovarian stimulation characteristics</a:t>
            </a:r>
            <a:endParaRPr lang="nl-NL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8A0523B3-BBF1-CB7A-D16F-5DE96CF7C1DF}"/>
              </a:ext>
            </a:extLst>
          </p:cNvPr>
          <p:cNvSpPr txBox="1">
            <a:spLocks/>
          </p:cNvSpPr>
          <p:nvPr/>
        </p:nvSpPr>
        <p:spPr>
          <a:xfrm>
            <a:off x="838200" y="-45448"/>
            <a:ext cx="10515600" cy="102749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  <a:defRPr/>
            </a:pPr>
            <a:r>
              <a:rPr lang="en-US" sz="4000" b="1" dirty="0">
                <a:solidFill>
                  <a:srgbClr val="002060"/>
                </a:solidFill>
                <a:latin typeface="+mn-lt"/>
                <a:cs typeface="Verdana"/>
              </a:rPr>
              <a:t>Fixed GnRH antagonist vs long agonist</a:t>
            </a:r>
          </a:p>
        </p:txBody>
      </p:sp>
      <p:sp>
        <p:nvSpPr>
          <p:cNvPr id="12" name="Footer Placeholder 3">
            <a:extLst>
              <a:ext uri="{FF2B5EF4-FFF2-40B4-BE49-F238E27FC236}">
                <a16:creationId xmlns:a16="http://schemas.microsoft.com/office/drawing/2014/main" id="{9D2196DE-81D0-7E44-0F51-3CD47EF09715}"/>
              </a:ext>
            </a:extLst>
          </p:cNvPr>
          <p:cNvSpPr txBox="1">
            <a:spLocks/>
          </p:cNvSpPr>
          <p:nvPr/>
        </p:nvSpPr>
        <p:spPr>
          <a:xfrm>
            <a:off x="9651537" y="656149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BSRM 2023</a:t>
            </a:r>
          </a:p>
        </p:txBody>
      </p:sp>
    </p:spTree>
    <p:extLst>
      <p:ext uri="{BB962C8B-B14F-4D97-AF65-F5344CB8AC3E}">
        <p14:creationId xmlns:p14="http://schemas.microsoft.com/office/powerpoint/2010/main" val="14171455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Footer Placeholder 3"/>
          <p:cNvSpPr>
            <a:spLocks noGrp="1"/>
          </p:cNvSpPr>
          <p:nvPr>
            <p:ph type="ftr" idx="10"/>
          </p:nvPr>
        </p:nvSpPr>
        <p:spPr>
          <a:xfrm>
            <a:off x="1524000" y="5994400"/>
            <a:ext cx="7677150" cy="8636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vert="horz" lIns="180000" tIns="0" rIns="180000" bIns="0" rtlCol="0" anchor="ctr" anchorCtr="0">
            <a:noAutofit/>
          </a:bodyPr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kumimoji="0" lang="en-US" altLang="en-US" sz="16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–"/>
              <a:defRPr kumimoji="0" lang="en-US" altLang="en-US" sz="1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kumimoji="0" lang="en-US" altLang="en-US" sz="1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–"/>
              <a:defRPr kumimoji="0" lang="en-US" altLang="en-US" sz="1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»"/>
              <a:defRPr kumimoji="0" lang="en-US" altLang="en-US" sz="11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lang="en-US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lang="en-US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lang="en-US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lang="en-US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hangingPunct="1">
              <a:spcBef>
                <a:spcPct val="0"/>
              </a:spcBef>
              <a:spcAft>
                <a:spcPts val="600"/>
              </a:spcAft>
              <a:buNone/>
            </a:pPr>
            <a:r>
              <a:rPr lang="en-US" altLang="en-US" sz="1000" i="1" dirty="0">
                <a:solidFill>
                  <a:srgbClr val="333333"/>
                </a:solidFill>
              </a:rPr>
              <a:t>Hum </a:t>
            </a:r>
            <a:r>
              <a:rPr lang="en-US" altLang="en-US" sz="1000" i="1" dirty="0" err="1">
                <a:solidFill>
                  <a:srgbClr val="333333"/>
                </a:solidFill>
              </a:rPr>
              <a:t>Reprod</a:t>
            </a:r>
            <a:r>
              <a:rPr lang="en-US" altLang="en-US" sz="1000" dirty="0">
                <a:solidFill>
                  <a:srgbClr val="333333"/>
                </a:solidFill>
              </a:rPr>
              <a:t>, Volume 32, Issue 3, March 2017, Pages 556–567, </a:t>
            </a:r>
            <a:r>
              <a:rPr lang="en-US" altLang="en-US" sz="1000" dirty="0">
                <a:solidFill>
                  <a:srgbClr val="333333"/>
                </a:solidFill>
                <a:hlinkClick r:id="rId3"/>
              </a:rPr>
              <a:t>https://doi.org/10.1093/humrep/dew358</a:t>
            </a:r>
            <a:endParaRPr lang="en-US" altLang="en-US" sz="1000" dirty="0">
              <a:solidFill>
                <a:srgbClr val="333333"/>
              </a:solidFill>
            </a:endParaRPr>
          </a:p>
        </p:txBody>
      </p:sp>
      <p:sp>
        <p:nvSpPr>
          <p:cNvPr id="5123" name="Title 1"/>
          <p:cNvSpPr>
            <a:spLocks noGrp="1"/>
          </p:cNvSpPr>
          <p:nvPr>
            <p:ph type="title"/>
          </p:nvPr>
        </p:nvSpPr>
        <p:spPr>
          <a:xfrm>
            <a:off x="2193532" y="5787508"/>
            <a:ext cx="8137133" cy="612775"/>
          </a:xfrm>
          <a:prstGeom prst="rect">
            <a:avLst/>
          </a:prstGeom>
          <a:noFill/>
          <a:ln>
            <a:miter lim="800000"/>
          </a:ln>
        </p:spPr>
        <p:txBody>
          <a:bodyPr vert="horz" wrap="square" lIns="0" tIns="0" rIns="0" bIns="0" rtlCol="0" anchor="t" anchorCtr="0">
            <a:noAutofit/>
          </a:bodyPr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600" b="1" i="0" u="none" kern="1200" baseline="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4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4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4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4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9pPr>
          </a:lstStyle>
          <a:p>
            <a:pPr lvl="0"/>
            <a:r>
              <a:rPr lang="en-US" altLang="en-US" b="0" dirty="0"/>
              <a:t>Cumulative live birth rates (CLBRs) in the two treatment groups after one started cycle</a:t>
            </a:r>
          </a:p>
        </p:txBody>
      </p:sp>
      <p:pic>
        <p:nvPicPr>
          <p:cNvPr id="5125" name="New picture"/>
          <p:cNvPicPr/>
          <p:nvPr/>
        </p:nvPicPr>
        <p:blipFill>
          <a:blip r:embed="rId4"/>
          <a:stretch>
            <a:fillRect/>
          </a:stretch>
        </p:blipFill>
        <p:spPr>
          <a:xfrm>
            <a:off x="3124202" y="1371602"/>
            <a:ext cx="5644792" cy="4289460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15C5102D-D8AB-B3ED-553C-2A213CB8A2D9}"/>
              </a:ext>
            </a:extLst>
          </p:cNvPr>
          <p:cNvSpPr txBox="1">
            <a:spLocks/>
          </p:cNvSpPr>
          <p:nvPr/>
        </p:nvSpPr>
        <p:spPr>
          <a:xfrm>
            <a:off x="838200" y="-45448"/>
            <a:ext cx="10515600" cy="102749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  <a:defRPr/>
            </a:pPr>
            <a:r>
              <a:rPr lang="en-US" sz="4000" b="1" dirty="0">
                <a:solidFill>
                  <a:srgbClr val="002060"/>
                </a:solidFill>
                <a:latin typeface="+mn-lt"/>
                <a:cs typeface="Verdana"/>
              </a:rPr>
              <a:t>Fixed GnRH antagonist vs long agonist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5C3E216-9D1B-E903-DB4D-2FC80EE00BD1}"/>
              </a:ext>
            </a:extLst>
          </p:cNvPr>
          <p:cNvSpPr txBox="1">
            <a:spLocks/>
          </p:cNvSpPr>
          <p:nvPr/>
        </p:nvSpPr>
        <p:spPr>
          <a:xfrm>
            <a:off x="9651537" y="656149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BSRM 2023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8384324-CFC3-EA83-F416-C2229F90B9F6}"/>
              </a:ext>
            </a:extLst>
          </p:cNvPr>
          <p:cNvSpPr txBox="1"/>
          <p:nvPr/>
        </p:nvSpPr>
        <p:spPr>
          <a:xfrm>
            <a:off x="5964622" y="4038377"/>
            <a:ext cx="6584452" cy="18466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b="0" i="0" dirty="0" err="1">
                <a:solidFill>
                  <a:srgbClr val="FF0000"/>
                </a:solidFill>
                <a:effectLst/>
              </a:rPr>
              <a:t>FertiQoL</a:t>
            </a:r>
            <a:r>
              <a:rPr lang="en-GB" sz="1600" b="0" i="0" dirty="0">
                <a:solidFill>
                  <a:srgbClr val="505050"/>
                </a:solidFill>
                <a:effectLst/>
              </a:rPr>
              <a:t> self-reported quality of life was rated similar</a:t>
            </a:r>
          </a:p>
          <a:p>
            <a:endParaRPr lang="en-GB" sz="1600" dirty="0">
              <a:solidFill>
                <a:srgbClr val="505050"/>
              </a:solidFill>
            </a:endParaRPr>
          </a:p>
          <a:p>
            <a:r>
              <a:rPr lang="en-GB" sz="1600" dirty="0">
                <a:solidFill>
                  <a:srgbClr val="505050"/>
                </a:solidFill>
              </a:rPr>
              <a:t>Compared to GnRH agonist, w</a:t>
            </a:r>
            <a:r>
              <a:rPr lang="en-GB" sz="1600" b="0" i="0" dirty="0">
                <a:solidFill>
                  <a:srgbClr val="505050"/>
                </a:solidFill>
                <a:effectLst/>
              </a:rPr>
              <a:t>omen in the GnRH antagonist group: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b="0" i="0" dirty="0">
                <a:solidFill>
                  <a:srgbClr val="505050"/>
                </a:solidFill>
                <a:effectLst/>
              </a:rPr>
              <a:t>felt less emotional (adjusted odds ratio [AOR] 0.69)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b="0" i="0" dirty="0">
                <a:solidFill>
                  <a:srgbClr val="505050"/>
                </a:solidFill>
                <a:effectLst/>
              </a:rPr>
              <a:t>were less limited in their everyday life (AOR 0.74)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b="0" i="0" dirty="0">
                <a:solidFill>
                  <a:srgbClr val="505050"/>
                </a:solidFill>
                <a:effectLst/>
              </a:rPr>
              <a:t>had less unexpected crying (AOR 0.71)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b="0" i="0" dirty="0">
                <a:solidFill>
                  <a:srgbClr val="505050"/>
                </a:solidFill>
                <a:effectLst/>
              </a:rPr>
              <a:t>rated quality of sleep better (AOR 1.55)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3A4A719-3483-3BA0-131B-ABA7272F302B}"/>
              </a:ext>
            </a:extLst>
          </p:cNvPr>
          <p:cNvSpPr txBox="1">
            <a:spLocks/>
          </p:cNvSpPr>
          <p:nvPr/>
        </p:nvSpPr>
        <p:spPr>
          <a:xfrm>
            <a:off x="838200" y="-45448"/>
            <a:ext cx="10515600" cy="102749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  <a:defRPr/>
            </a:pPr>
            <a:r>
              <a:rPr lang="en-US" sz="4000" b="1" dirty="0">
                <a:solidFill>
                  <a:srgbClr val="002060"/>
                </a:solidFill>
                <a:latin typeface="+mn-lt"/>
                <a:cs typeface="Verdana"/>
              </a:rPr>
              <a:t>Fixed GnRH antagonist vs long agonist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88F5B01-8815-42F0-9DEF-0A527C2CB9F4}"/>
              </a:ext>
            </a:extLst>
          </p:cNvPr>
          <p:cNvSpPr txBox="1"/>
          <p:nvPr/>
        </p:nvSpPr>
        <p:spPr>
          <a:xfrm>
            <a:off x="1571946" y="6202461"/>
            <a:ext cx="51624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RBMO 39 Issue 4, 2019 </a:t>
            </a:r>
            <a:r>
              <a:rPr lang="nl-NL" sz="1400" b="0" i="0" u="none" strike="noStrike" dirty="0">
                <a:effectLst/>
                <a:hlinkClick r:id="rId3"/>
              </a:rPr>
              <a:t>https://doi.org/10.1016/j.rbmo.2019.05.010</a:t>
            </a:r>
            <a:endParaRPr lang="nl-NL" sz="1400" dirty="0"/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8905349C-39E6-9E69-50AB-ECD120898CBF}"/>
              </a:ext>
            </a:extLst>
          </p:cNvPr>
          <p:cNvSpPr txBox="1">
            <a:spLocks/>
          </p:cNvSpPr>
          <p:nvPr/>
        </p:nvSpPr>
        <p:spPr>
          <a:xfrm>
            <a:off x="9651537" y="656149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BSRM 2023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689FD59-C6CB-2433-4332-6E043C6C65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9524" y="1756796"/>
            <a:ext cx="4411717" cy="98640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9EAC64D-1A70-5BBB-7EC9-4C10780FDED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4956" y="2843208"/>
            <a:ext cx="5191652" cy="64307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1BFCB4E-170C-4FC7-E11F-AF9C252E66D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17172" y="1703324"/>
            <a:ext cx="4705050" cy="144947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F347EF2E-6893-1D4E-E96B-0133659048C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17172" y="3364949"/>
            <a:ext cx="5259148" cy="673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935881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93D500A-8545-49CC-6F69-961533C05EE1}"/>
              </a:ext>
            </a:extLst>
          </p:cNvPr>
          <p:cNvSpPr txBox="1"/>
          <p:nvPr/>
        </p:nvSpPr>
        <p:spPr>
          <a:xfrm>
            <a:off x="1844566" y="2379294"/>
            <a:ext cx="801154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GnRH antagonist protocols probably reduces OHSS rates in women with predicted normal or high response to COS without compromising live birth rates</a:t>
            </a:r>
          </a:p>
          <a:p>
            <a:r>
              <a:rPr lang="en-GB" dirty="0"/>
              <a:t>Unclear in poor responders</a:t>
            </a:r>
          </a:p>
          <a:p>
            <a:endParaRPr lang="en-GB" dirty="0"/>
          </a:p>
          <a:p>
            <a:endParaRPr lang="en-GB" dirty="0"/>
          </a:p>
          <a:p>
            <a:r>
              <a:rPr lang="en-GB" dirty="0"/>
              <a:t>GnRH antagonist requires less days of stimulation and less gonadotrophins </a:t>
            </a:r>
          </a:p>
          <a:p>
            <a:r>
              <a:rPr lang="en-GB" dirty="0"/>
              <a:t>GnRH antagonist requires less hospital visits and had less impact on well-being</a:t>
            </a:r>
          </a:p>
          <a:p>
            <a:endParaRPr lang="nl-NL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D888D82C-2763-3F3C-7443-5A6061789686}"/>
              </a:ext>
            </a:extLst>
          </p:cNvPr>
          <p:cNvSpPr txBox="1">
            <a:spLocks/>
          </p:cNvSpPr>
          <p:nvPr/>
        </p:nvSpPr>
        <p:spPr>
          <a:xfrm>
            <a:off x="9651537" y="656149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BSRM 2023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72D77C23-12C0-26C2-599E-F4CDC2CAD350}"/>
              </a:ext>
            </a:extLst>
          </p:cNvPr>
          <p:cNvSpPr/>
          <p:nvPr/>
        </p:nvSpPr>
        <p:spPr>
          <a:xfrm>
            <a:off x="1781503" y="2291255"/>
            <a:ext cx="8203325" cy="1140372"/>
          </a:xfrm>
          <a:prstGeom prst="round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E9D6DCE6-0011-0B26-DBDD-619F12234459}"/>
              </a:ext>
            </a:extLst>
          </p:cNvPr>
          <p:cNvSpPr/>
          <p:nvPr/>
        </p:nvSpPr>
        <p:spPr>
          <a:xfrm rot="16200000">
            <a:off x="5402317" y="1366341"/>
            <a:ext cx="882869" cy="746238"/>
          </a:xfrm>
          <a:prstGeom prst="rightArrow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48166A1-F58D-5C10-112A-78B571881BB3}"/>
              </a:ext>
            </a:extLst>
          </p:cNvPr>
          <p:cNvSpPr txBox="1"/>
          <p:nvPr/>
        </p:nvSpPr>
        <p:spPr>
          <a:xfrm>
            <a:off x="4682359" y="897163"/>
            <a:ext cx="24190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Effectiveness and safety</a:t>
            </a:r>
            <a:endParaRPr lang="nl-NL" dirty="0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741AFA4A-8B97-9B4B-C829-49E65415F821}"/>
              </a:ext>
            </a:extLst>
          </p:cNvPr>
          <p:cNvSpPr/>
          <p:nvPr/>
        </p:nvSpPr>
        <p:spPr>
          <a:xfrm>
            <a:off x="1781503" y="3683876"/>
            <a:ext cx="8203325" cy="972206"/>
          </a:xfrm>
          <a:prstGeom prst="round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3" name="Arrow: Right 12">
            <a:extLst>
              <a:ext uri="{FF2B5EF4-FFF2-40B4-BE49-F238E27FC236}">
                <a16:creationId xmlns:a16="http://schemas.microsoft.com/office/drawing/2014/main" id="{4B4E4895-E906-722F-8DDC-AF7E2A69165A}"/>
              </a:ext>
            </a:extLst>
          </p:cNvPr>
          <p:cNvSpPr/>
          <p:nvPr/>
        </p:nvSpPr>
        <p:spPr>
          <a:xfrm rot="5400000">
            <a:off x="5412826" y="4797973"/>
            <a:ext cx="935422" cy="798788"/>
          </a:xfrm>
          <a:prstGeom prst="rightArrow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6C8CC1D-F0DB-979D-F835-635F7AF84A04}"/>
              </a:ext>
            </a:extLst>
          </p:cNvPr>
          <p:cNvSpPr txBox="1"/>
          <p:nvPr/>
        </p:nvSpPr>
        <p:spPr>
          <a:xfrm>
            <a:off x="4367048" y="5628293"/>
            <a:ext cx="30271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Burden, cost and environment</a:t>
            </a:r>
            <a:endParaRPr lang="nl-NL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BF453C6-1295-ABC4-DECA-79D3C30E4235}"/>
              </a:ext>
            </a:extLst>
          </p:cNvPr>
          <p:cNvSpPr txBox="1"/>
          <p:nvPr/>
        </p:nvSpPr>
        <p:spPr>
          <a:xfrm>
            <a:off x="4298732" y="6198980"/>
            <a:ext cx="37487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highlight>
                  <a:srgbClr val="FFFF00"/>
                </a:highlight>
              </a:rPr>
              <a:t>BUT mostly young women in the trials</a:t>
            </a:r>
            <a:endParaRPr lang="nl-NL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91502075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3B9D43E-DBA1-F19D-0479-163DB9C678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3424" y="2019188"/>
            <a:ext cx="3373911" cy="79036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E1DAB7C-49F4-946B-F3F6-CB8873D46F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1900" y="1284169"/>
            <a:ext cx="5883907" cy="4870051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9E9A21C8-1A2B-BDB1-6BD6-0501088C7E49}"/>
              </a:ext>
            </a:extLst>
          </p:cNvPr>
          <p:cNvSpPr/>
          <p:nvPr/>
        </p:nvSpPr>
        <p:spPr>
          <a:xfrm>
            <a:off x="595901" y="4001784"/>
            <a:ext cx="6164495" cy="888714"/>
          </a:xfrm>
          <a:prstGeom prst="round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>
              <a:noFill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8A0E5C5-81F2-C119-D5B0-7D28F530003C}"/>
              </a:ext>
            </a:extLst>
          </p:cNvPr>
          <p:cNvSpPr txBox="1"/>
          <p:nvPr/>
        </p:nvSpPr>
        <p:spPr>
          <a:xfrm>
            <a:off x="7530721" y="2877237"/>
            <a:ext cx="428816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0" i="0" dirty="0">
                <a:solidFill>
                  <a:srgbClr val="505050"/>
                </a:solidFill>
                <a:effectLst/>
                <a:latin typeface="helvetica" panose="020B0604020202020204" pitchFamily="34" charset="0"/>
              </a:rPr>
              <a:t>Long GnRH agonist and antagonist regimens offer a suitable choice for poor responders, whereas the short agonist regimen may be less effective because of fewer eggs retrieved.</a:t>
            </a:r>
            <a:endParaRPr lang="nl-NL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986CAF4-6753-8AA6-51A8-CC2D1BBA405F}"/>
              </a:ext>
            </a:extLst>
          </p:cNvPr>
          <p:cNvSpPr txBox="1"/>
          <p:nvPr/>
        </p:nvSpPr>
        <p:spPr>
          <a:xfrm>
            <a:off x="2698251" y="6291428"/>
            <a:ext cx="609514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1200" b="0" i="1" dirty="0" err="1">
                <a:solidFill>
                  <a:srgbClr val="2121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Fertil</a:t>
            </a:r>
            <a:r>
              <a:rPr lang="nl-NL" sz="1200" b="0" i="1" dirty="0">
                <a:solidFill>
                  <a:srgbClr val="2121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NL" sz="1200" b="0" i="1" dirty="0" err="1">
                <a:solidFill>
                  <a:srgbClr val="2121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Steril</a:t>
            </a:r>
            <a:r>
              <a:rPr lang="nl-NL" sz="1200" b="0" i="0" dirty="0">
                <a:solidFill>
                  <a:srgbClr val="2121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2014 Jan;101(1):147-53. </a:t>
            </a:r>
            <a:r>
              <a:rPr lang="nl-NL" sz="1200" b="0" i="0" dirty="0" err="1">
                <a:solidFill>
                  <a:srgbClr val="2121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doi</a:t>
            </a:r>
            <a:r>
              <a:rPr lang="nl-NL" sz="1200" b="0" i="0" dirty="0">
                <a:solidFill>
                  <a:srgbClr val="2121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10.1016/j.fertnstert.2013.09.035. </a:t>
            </a:r>
            <a:endParaRPr lang="nl-NL" sz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A3077C26-2C6C-D30C-7EF7-7E2372187E25}"/>
              </a:ext>
            </a:extLst>
          </p:cNvPr>
          <p:cNvSpPr txBox="1">
            <a:spLocks/>
          </p:cNvSpPr>
          <p:nvPr/>
        </p:nvSpPr>
        <p:spPr>
          <a:xfrm>
            <a:off x="838200" y="-45448"/>
            <a:ext cx="10515600" cy="102749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  <a:defRPr/>
            </a:pPr>
            <a:r>
              <a:rPr lang="en-US" sz="4000" b="1" dirty="0">
                <a:solidFill>
                  <a:srgbClr val="002060"/>
                </a:solidFill>
                <a:latin typeface="+mn-lt"/>
                <a:cs typeface="Verdana"/>
              </a:rPr>
              <a:t>What about poor responders?</a:t>
            </a:r>
          </a:p>
        </p:txBody>
      </p:sp>
      <p:sp>
        <p:nvSpPr>
          <p:cNvPr id="12" name="Footer Placeholder 3">
            <a:extLst>
              <a:ext uri="{FF2B5EF4-FFF2-40B4-BE49-F238E27FC236}">
                <a16:creationId xmlns:a16="http://schemas.microsoft.com/office/drawing/2014/main" id="{E4173590-3FA9-A215-79F4-DE0E1BE18273}"/>
              </a:ext>
            </a:extLst>
          </p:cNvPr>
          <p:cNvSpPr txBox="1">
            <a:spLocks/>
          </p:cNvSpPr>
          <p:nvPr/>
        </p:nvSpPr>
        <p:spPr>
          <a:xfrm>
            <a:off x="9651537" y="656149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BSRM 2023</a:t>
            </a:r>
          </a:p>
        </p:txBody>
      </p:sp>
    </p:spTree>
    <p:extLst>
      <p:ext uri="{BB962C8B-B14F-4D97-AF65-F5344CB8AC3E}">
        <p14:creationId xmlns:p14="http://schemas.microsoft.com/office/powerpoint/2010/main" val="209191629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A3077C26-2C6C-D30C-7EF7-7E2372187E25}"/>
              </a:ext>
            </a:extLst>
          </p:cNvPr>
          <p:cNvSpPr txBox="1">
            <a:spLocks/>
          </p:cNvSpPr>
          <p:nvPr/>
        </p:nvSpPr>
        <p:spPr>
          <a:xfrm>
            <a:off x="838200" y="-45448"/>
            <a:ext cx="10515600" cy="102749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  <a:defRPr/>
            </a:pPr>
            <a:r>
              <a:rPr lang="en-US" sz="4000" b="1" dirty="0">
                <a:solidFill>
                  <a:srgbClr val="002060"/>
                </a:solidFill>
                <a:latin typeface="+mn-lt"/>
                <a:cs typeface="Verdana"/>
              </a:rPr>
              <a:t>What about endometriosis?</a:t>
            </a:r>
          </a:p>
        </p:txBody>
      </p:sp>
      <p:sp>
        <p:nvSpPr>
          <p:cNvPr id="12" name="Footer Placeholder 3">
            <a:extLst>
              <a:ext uri="{FF2B5EF4-FFF2-40B4-BE49-F238E27FC236}">
                <a16:creationId xmlns:a16="http://schemas.microsoft.com/office/drawing/2014/main" id="{E4173590-3FA9-A215-79F4-DE0E1BE18273}"/>
              </a:ext>
            </a:extLst>
          </p:cNvPr>
          <p:cNvSpPr txBox="1">
            <a:spLocks/>
          </p:cNvSpPr>
          <p:nvPr/>
        </p:nvSpPr>
        <p:spPr>
          <a:xfrm>
            <a:off x="9651537" y="656149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BSRM 2023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1EFB4A4-2C69-9828-8330-6953B08676D3}"/>
              </a:ext>
            </a:extLst>
          </p:cNvPr>
          <p:cNvSpPr txBox="1"/>
          <p:nvPr/>
        </p:nvSpPr>
        <p:spPr>
          <a:xfrm>
            <a:off x="1208690" y="2170386"/>
            <a:ext cx="10004470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Evidence lacking</a:t>
            </a:r>
          </a:p>
          <a:p>
            <a:r>
              <a:rPr lang="en-GB" dirty="0"/>
              <a:t>Often practical decisions </a:t>
            </a:r>
          </a:p>
          <a:p>
            <a:r>
              <a:rPr lang="en-GB" dirty="0"/>
              <a:t>	agonist taken for pain – continue in IVF cycle</a:t>
            </a:r>
          </a:p>
          <a:p>
            <a:r>
              <a:rPr lang="en-GB" dirty="0"/>
              <a:t>	OCP taken for pain – in view of potential negative impact in antagonist cycle often agonist used</a:t>
            </a:r>
          </a:p>
          <a:p>
            <a:endParaRPr lang="en-GB" dirty="0"/>
          </a:p>
          <a:p>
            <a:r>
              <a:rPr lang="en-GB" dirty="0"/>
              <a:t>New development oral antagonist (</a:t>
            </a:r>
            <a:r>
              <a:rPr lang="en-GB" dirty="0" err="1"/>
              <a:t>Elagonix</a:t>
            </a:r>
            <a:r>
              <a:rPr lang="en-GB" dirty="0"/>
              <a:t>), could be more patient friendly</a:t>
            </a:r>
          </a:p>
          <a:p>
            <a:r>
              <a:rPr lang="en-GB" dirty="0"/>
              <a:t>Some evidence that it could be an alternative to standard antagonist injections but low quality evidence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22655458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itle 1">
            <a:extLst>
              <a:ext uri="{FF2B5EF4-FFF2-40B4-BE49-F238E27FC236}">
                <a16:creationId xmlns:a16="http://schemas.microsoft.com/office/drawing/2014/main" id="{43BE6B0F-3DE6-9241-ABF1-DE08147FE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sz="4000" b="1" dirty="0">
                <a:solidFill>
                  <a:srgbClr val="002060"/>
                </a:solidFill>
                <a:latin typeface="+mn-lt"/>
                <a:cs typeface="Verdana"/>
              </a:rPr>
              <a:t>Decision-making</a:t>
            </a:r>
          </a:p>
        </p:txBody>
      </p:sp>
      <p:sp>
        <p:nvSpPr>
          <p:cNvPr id="82948" name="TextBox 2">
            <a:extLst>
              <a:ext uri="{FF2B5EF4-FFF2-40B4-BE49-F238E27FC236}">
                <a16:creationId xmlns:a16="http://schemas.microsoft.com/office/drawing/2014/main" id="{EE2BECB8-D6B1-7B41-B903-153D5D0740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11294" y="4285461"/>
            <a:ext cx="1223412" cy="3222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1138"/>
              </a:spcBef>
              <a:buClr>
                <a:schemeClr val="bg2"/>
              </a:buClr>
              <a:buFont typeface="Arial" panose="020B0604020202020204" pitchFamily="34" charset="0"/>
              <a:defRPr sz="2000">
                <a:solidFill>
                  <a:schemeClr val="tx2"/>
                </a:solidFill>
                <a:latin typeface="Source Sans Pro" pitchFamily="-8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ts val="1138"/>
              </a:spcBef>
              <a:buClr>
                <a:schemeClr val="bg2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Source Sans Pro" pitchFamily="-8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ts val="563"/>
              </a:spcBef>
              <a:buClr>
                <a:schemeClr val="bg2"/>
              </a:buClr>
              <a:buFont typeface="Source Sans Pro" pitchFamily="-84" charset="0"/>
              <a:buChar char="–"/>
              <a:defRPr>
                <a:solidFill>
                  <a:schemeClr val="tx2"/>
                </a:solidFill>
                <a:latin typeface="Source Sans Pro" pitchFamily="-8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ts val="563"/>
              </a:spcBef>
              <a:buClr>
                <a:schemeClr val="bg2"/>
              </a:buClr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Source Sans Pro" pitchFamily="-8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ts val="563"/>
              </a:spcBef>
              <a:buClr>
                <a:schemeClr val="bg2"/>
              </a:buClr>
              <a:buFont typeface="Source Sans Pro" pitchFamily="-84" charset="0"/>
              <a:buChar char="–"/>
              <a:defRPr>
                <a:solidFill>
                  <a:schemeClr val="tx2"/>
                </a:solidFill>
                <a:latin typeface="Source Sans Pro" pitchFamily="-8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ts val="563"/>
              </a:spcBef>
              <a:spcAft>
                <a:spcPct val="0"/>
              </a:spcAft>
              <a:buClr>
                <a:schemeClr val="bg2"/>
              </a:buClr>
              <a:buFont typeface="Source Sans Pro" pitchFamily="-84" charset="0"/>
              <a:buChar char="–"/>
              <a:defRPr>
                <a:solidFill>
                  <a:schemeClr val="tx2"/>
                </a:solidFill>
                <a:latin typeface="Source Sans Pro" pitchFamily="-8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ts val="563"/>
              </a:spcBef>
              <a:spcAft>
                <a:spcPct val="0"/>
              </a:spcAft>
              <a:buClr>
                <a:schemeClr val="bg2"/>
              </a:buClr>
              <a:buFont typeface="Source Sans Pro" pitchFamily="-84" charset="0"/>
              <a:buChar char="–"/>
              <a:defRPr>
                <a:solidFill>
                  <a:schemeClr val="tx2"/>
                </a:solidFill>
                <a:latin typeface="Source Sans Pro" pitchFamily="-8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ts val="563"/>
              </a:spcBef>
              <a:spcAft>
                <a:spcPct val="0"/>
              </a:spcAft>
              <a:buClr>
                <a:schemeClr val="bg2"/>
              </a:buClr>
              <a:buFont typeface="Source Sans Pro" pitchFamily="-84" charset="0"/>
              <a:buChar char="–"/>
              <a:defRPr>
                <a:solidFill>
                  <a:schemeClr val="tx2"/>
                </a:solidFill>
                <a:latin typeface="Source Sans Pro" pitchFamily="-8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ts val="563"/>
              </a:spcBef>
              <a:spcAft>
                <a:spcPct val="0"/>
              </a:spcAft>
              <a:buClr>
                <a:schemeClr val="bg2"/>
              </a:buClr>
              <a:buFont typeface="Source Sans Pro" pitchFamily="-84" charset="0"/>
              <a:buChar char="–"/>
              <a:defRPr>
                <a:solidFill>
                  <a:schemeClr val="tx2"/>
                </a:solidFill>
                <a:latin typeface="Source Sans Pro" pitchFamily="-8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83000"/>
              </a:lnSpc>
              <a:spcBef>
                <a:spcPct val="0"/>
              </a:spcBef>
              <a:buClr>
                <a:srgbClr val="000000"/>
              </a:buClr>
            </a:pPr>
            <a:r>
              <a:rPr lang="en-US" altLang="en-US" sz="1800" b="1" dirty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Evidence</a:t>
            </a:r>
          </a:p>
        </p:txBody>
      </p:sp>
      <p:sp>
        <p:nvSpPr>
          <p:cNvPr id="9" name="TextBox 2">
            <a:extLst>
              <a:ext uri="{FF2B5EF4-FFF2-40B4-BE49-F238E27FC236}">
                <a16:creationId xmlns:a16="http://schemas.microsoft.com/office/drawing/2014/main" id="{6E31B675-9B2A-FA4E-808B-252D747455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36544" y="5365359"/>
            <a:ext cx="1645002" cy="5522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1138"/>
              </a:spcBef>
              <a:buClr>
                <a:schemeClr val="bg2"/>
              </a:buClr>
              <a:buFont typeface="Arial" panose="020B0604020202020204" pitchFamily="34" charset="0"/>
              <a:defRPr sz="2000">
                <a:solidFill>
                  <a:schemeClr val="tx2"/>
                </a:solidFill>
                <a:latin typeface="Source Sans Pro" pitchFamily="-8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ts val="1138"/>
              </a:spcBef>
              <a:buClr>
                <a:schemeClr val="bg2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Source Sans Pro" pitchFamily="-8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ts val="563"/>
              </a:spcBef>
              <a:buClr>
                <a:schemeClr val="bg2"/>
              </a:buClr>
              <a:buFont typeface="Source Sans Pro" pitchFamily="-84" charset="0"/>
              <a:buChar char="–"/>
              <a:defRPr>
                <a:solidFill>
                  <a:schemeClr val="tx2"/>
                </a:solidFill>
                <a:latin typeface="Source Sans Pro" pitchFamily="-8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ts val="563"/>
              </a:spcBef>
              <a:buClr>
                <a:schemeClr val="bg2"/>
              </a:buClr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Source Sans Pro" pitchFamily="-8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ts val="563"/>
              </a:spcBef>
              <a:buClr>
                <a:schemeClr val="bg2"/>
              </a:buClr>
              <a:buFont typeface="Source Sans Pro" pitchFamily="-84" charset="0"/>
              <a:buChar char="–"/>
              <a:defRPr>
                <a:solidFill>
                  <a:schemeClr val="tx2"/>
                </a:solidFill>
                <a:latin typeface="Source Sans Pro" pitchFamily="-8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ts val="563"/>
              </a:spcBef>
              <a:spcAft>
                <a:spcPct val="0"/>
              </a:spcAft>
              <a:buClr>
                <a:schemeClr val="bg2"/>
              </a:buClr>
              <a:buFont typeface="Source Sans Pro" pitchFamily="-84" charset="0"/>
              <a:buChar char="–"/>
              <a:defRPr>
                <a:solidFill>
                  <a:schemeClr val="tx2"/>
                </a:solidFill>
                <a:latin typeface="Source Sans Pro" pitchFamily="-8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ts val="563"/>
              </a:spcBef>
              <a:spcAft>
                <a:spcPct val="0"/>
              </a:spcAft>
              <a:buClr>
                <a:schemeClr val="bg2"/>
              </a:buClr>
              <a:buFont typeface="Source Sans Pro" pitchFamily="-84" charset="0"/>
              <a:buChar char="–"/>
              <a:defRPr>
                <a:solidFill>
                  <a:schemeClr val="tx2"/>
                </a:solidFill>
                <a:latin typeface="Source Sans Pro" pitchFamily="-8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ts val="563"/>
              </a:spcBef>
              <a:spcAft>
                <a:spcPct val="0"/>
              </a:spcAft>
              <a:buClr>
                <a:schemeClr val="bg2"/>
              </a:buClr>
              <a:buFont typeface="Source Sans Pro" pitchFamily="-84" charset="0"/>
              <a:buChar char="–"/>
              <a:defRPr>
                <a:solidFill>
                  <a:schemeClr val="tx2"/>
                </a:solidFill>
                <a:latin typeface="Source Sans Pro" pitchFamily="-8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ts val="563"/>
              </a:spcBef>
              <a:spcAft>
                <a:spcPct val="0"/>
              </a:spcAft>
              <a:buClr>
                <a:schemeClr val="bg2"/>
              </a:buClr>
              <a:buFont typeface="Source Sans Pro" pitchFamily="-84" charset="0"/>
              <a:buChar char="–"/>
              <a:defRPr>
                <a:solidFill>
                  <a:schemeClr val="tx2"/>
                </a:solidFill>
                <a:latin typeface="Source Sans Pro" pitchFamily="-8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83000"/>
              </a:lnSpc>
              <a:spcBef>
                <a:spcPct val="0"/>
              </a:spcBef>
              <a:buClr>
                <a:srgbClr val="000000"/>
              </a:buClr>
            </a:pPr>
            <a:r>
              <a:rPr lang="en-US" altLang="en-US" sz="1800" b="1" dirty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Clinical </a:t>
            </a:r>
          </a:p>
          <a:p>
            <a:pPr eaLnBrk="1" hangingPunct="1">
              <a:lnSpc>
                <a:spcPct val="83000"/>
              </a:lnSpc>
              <a:spcBef>
                <a:spcPct val="0"/>
              </a:spcBef>
              <a:buClr>
                <a:srgbClr val="000000"/>
              </a:buClr>
            </a:pPr>
            <a:r>
              <a:rPr lang="en-US" altLang="en-US" sz="1800" b="1" dirty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effectiveness</a:t>
            </a:r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B085765D-BC18-176A-EAF0-B761E14A7146}"/>
              </a:ext>
            </a:extLst>
          </p:cNvPr>
          <p:cNvSpPr txBox="1">
            <a:spLocks/>
          </p:cNvSpPr>
          <p:nvPr/>
        </p:nvSpPr>
        <p:spPr>
          <a:xfrm>
            <a:off x="9651537" y="656149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BSRM 2023</a:t>
            </a:r>
          </a:p>
        </p:txBody>
      </p:sp>
      <p:graphicFrame>
        <p:nvGraphicFramePr>
          <p:cNvPr id="2" name="Table 3">
            <a:extLst>
              <a:ext uri="{FF2B5EF4-FFF2-40B4-BE49-F238E27FC236}">
                <a16:creationId xmlns:a16="http://schemas.microsoft.com/office/drawing/2014/main" id="{200A91D2-FBC3-2C75-CE05-289D933D66B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4579087"/>
              </p:ext>
            </p:extLst>
          </p:nvPr>
        </p:nvGraphicFramePr>
        <p:xfrm>
          <a:off x="1692166" y="2012440"/>
          <a:ext cx="8362732" cy="3779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90683">
                  <a:extLst>
                    <a:ext uri="{9D8B030D-6E8A-4147-A177-3AD203B41FA5}">
                      <a16:colId xmlns:a16="http://schemas.microsoft.com/office/drawing/2014/main" val="1866554199"/>
                    </a:ext>
                  </a:extLst>
                </a:gridCol>
                <a:gridCol w="2090683">
                  <a:extLst>
                    <a:ext uri="{9D8B030D-6E8A-4147-A177-3AD203B41FA5}">
                      <a16:colId xmlns:a16="http://schemas.microsoft.com/office/drawing/2014/main" val="553119837"/>
                    </a:ext>
                  </a:extLst>
                </a:gridCol>
                <a:gridCol w="2292541">
                  <a:extLst>
                    <a:ext uri="{9D8B030D-6E8A-4147-A177-3AD203B41FA5}">
                      <a16:colId xmlns:a16="http://schemas.microsoft.com/office/drawing/2014/main" val="3308400462"/>
                    </a:ext>
                  </a:extLst>
                </a:gridCol>
                <a:gridCol w="1888825">
                  <a:extLst>
                    <a:ext uri="{9D8B030D-6E8A-4147-A177-3AD203B41FA5}">
                      <a16:colId xmlns:a16="http://schemas.microsoft.com/office/drawing/2014/main" val="22264503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Normal responders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High responders/ PCOS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Poor responders/ older women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59034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800" dirty="0">
                          <a:solidFill>
                            <a:srgbClr val="002060"/>
                          </a:solidFill>
                        </a:rPr>
                        <a:t>Effectiveness 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equal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equal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Long agonist?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31119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dirty="0">
                          <a:solidFill>
                            <a:srgbClr val="002060"/>
                          </a:solidFill>
                        </a:rPr>
                        <a:t>Safety: OHSS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antagonist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antagonist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</a:rPr>
                        <a:t>antagonist</a:t>
                      </a:r>
                      <a:endParaRPr lang="nl-NL" dirty="0"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4256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dirty="0">
                          <a:solidFill>
                            <a:srgbClr val="002060"/>
                          </a:solidFill>
                        </a:rPr>
                        <a:t>Burden: days, nr of injections, emotional impact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/>
                        <a:t>antagonist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/>
                        <a:t>antagonist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/>
                        <a:t>antagonist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2357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Cost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antagonist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antagonist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unclear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05237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Environment*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Probably antagonist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Probably antagonist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unclear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21331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44883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In practice: planning</a:t>
                      </a:r>
                      <a:endParaRPr lang="nl-NL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r>
                        <a:rPr lang="en-GB" dirty="0"/>
                        <a:t>OCP use to plan the cycle  followed by agonist</a:t>
                      </a:r>
                      <a:endParaRPr lang="nl-NL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1610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34809518"/>
      </p:ext>
    </p:extLst>
  </p:cSld>
  <p:clrMapOvr>
    <a:masterClrMapping/>
  </p:clrMapOvr>
  <p:transition spd="slow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 Box 16">
            <a:extLst>
              <a:ext uri="{FF2B5EF4-FFF2-40B4-BE49-F238E27FC236}">
                <a16:creationId xmlns:a16="http://schemas.microsoft.com/office/drawing/2014/main" id="{3BAEBDCF-E1BC-85F8-17C2-AC27668330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2184115" y="3691153"/>
            <a:ext cx="83820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The hypothalamic–pituitary–gonadal axis</a:t>
            </a:r>
          </a:p>
        </p:txBody>
      </p:sp>
      <p:sp>
        <p:nvSpPr>
          <p:cNvPr id="2051" name="Text Box 15">
            <a:extLst>
              <a:ext uri="{FF2B5EF4-FFF2-40B4-BE49-F238E27FC236}">
                <a16:creationId xmlns:a16="http://schemas.microsoft.com/office/drawing/2014/main" id="{68A8A716-733D-3DDB-7A7B-9811C607D9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9800" y="6302375"/>
            <a:ext cx="77724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900">
                <a:latin typeface="Arial" panose="020B0604020202020204" pitchFamily="34" charset="0"/>
                <a:cs typeface="Arial" panose="020B0604020202020204" pitchFamily="34" charset="0"/>
              </a:rPr>
              <a:t>Herbison, A. E. </a:t>
            </a:r>
            <a:r>
              <a:rPr lang="en-GB" altLang="en-US" sz="900">
                <a:latin typeface="Arial" panose="020B0604020202020204" pitchFamily="34" charset="0"/>
                <a:cs typeface="Arial" panose="020B0604020202020204" pitchFamily="34" charset="0"/>
              </a:rPr>
              <a:t>(2016) </a:t>
            </a:r>
            <a:r>
              <a:rPr lang="en-US" altLang="en-US" sz="900">
                <a:latin typeface="Arial" panose="020B0604020202020204" pitchFamily="34" charset="0"/>
                <a:cs typeface="Arial" panose="020B0604020202020204" pitchFamily="34" charset="0"/>
              </a:rPr>
              <a:t>Control of puberty onset and fertility by gonadotropin-releasing hormone neurons</a:t>
            </a:r>
          </a:p>
          <a:p>
            <a:pPr algn="ctr" eaLnBrk="1" hangingPunct="1"/>
            <a:r>
              <a:rPr lang="en-US" altLang="en-US" sz="900" i="1">
                <a:latin typeface="Arial" panose="020B0604020202020204" pitchFamily="34" charset="0"/>
                <a:cs typeface="Arial" panose="020B0604020202020204" pitchFamily="34" charset="0"/>
              </a:rPr>
              <a:t>Nat. Rev. Endocrinol.</a:t>
            </a:r>
            <a:r>
              <a:rPr lang="en-US" altLang="en-US" sz="900">
                <a:latin typeface="Arial" panose="020B0604020202020204" pitchFamily="34" charset="0"/>
                <a:cs typeface="Arial" panose="020B0604020202020204" pitchFamily="34" charset="0"/>
              </a:rPr>
              <a:t> doi:10.1038/nrendo.2016.70</a:t>
            </a:r>
          </a:p>
        </p:txBody>
      </p:sp>
      <p:pic>
        <p:nvPicPr>
          <p:cNvPr id="2052" name="Picture 4" descr="nrendo.2016.70-f1.jpg">
            <a:extLst>
              <a:ext uri="{FF2B5EF4-FFF2-40B4-BE49-F238E27FC236}">
                <a16:creationId xmlns:a16="http://schemas.microsoft.com/office/drawing/2014/main" id="{D08C5473-4168-A057-9FCB-38FAF0B24A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8789" y="1287464"/>
            <a:ext cx="3654425" cy="432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E3FB9941-1DFD-4C32-BB08-857F78647FFC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02749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  <a:defRPr/>
            </a:pPr>
            <a:r>
              <a:rPr lang="en-US" sz="4000" b="1" dirty="0">
                <a:solidFill>
                  <a:srgbClr val="002060"/>
                </a:solidFill>
                <a:latin typeface="+mn-lt"/>
                <a:cs typeface="Verdana"/>
              </a:rPr>
              <a:t>Alternative – progestin primed protocol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D51B877-74F6-BBD9-22FF-9603F71B1FBC}"/>
              </a:ext>
            </a:extLst>
          </p:cNvPr>
          <p:cNvSpPr txBox="1">
            <a:spLocks/>
          </p:cNvSpPr>
          <p:nvPr/>
        </p:nvSpPr>
        <p:spPr>
          <a:xfrm>
            <a:off x="9651537" y="656149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BSRM 2023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F4DC11A-0F69-C72E-BDD8-8037C3E91F35}"/>
              </a:ext>
            </a:extLst>
          </p:cNvPr>
          <p:cNvSpPr txBox="1"/>
          <p:nvPr/>
        </p:nvSpPr>
        <p:spPr>
          <a:xfrm>
            <a:off x="4382814" y="2296510"/>
            <a:ext cx="2701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accent6">
                    <a:lumMod val="75000"/>
                  </a:schemeClr>
                </a:solidFill>
              </a:rPr>
              <a:t>+</a:t>
            </a:r>
            <a:endParaRPr lang="nl-NL" dirty="0">
              <a:solidFill>
                <a:schemeClr val="accent6">
                  <a:lumMod val="75000"/>
                </a:schemeClr>
              </a:solidFill>
            </a:endParaRP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6070E153-25BA-BB6A-E0C5-2AE09F1F3250}"/>
              </a:ext>
            </a:extLst>
          </p:cNvPr>
          <p:cNvCxnSpPr>
            <a:cxnSpLocks/>
          </p:cNvCxnSpPr>
          <p:nvPr/>
        </p:nvCxnSpPr>
        <p:spPr>
          <a:xfrm flipV="1">
            <a:off x="4382814" y="2585545"/>
            <a:ext cx="101974" cy="4046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0A1F290D-F4A7-936F-F1F2-1A5E15A53DC7}"/>
              </a:ext>
            </a:extLst>
          </p:cNvPr>
          <p:cNvCxnSpPr/>
          <p:nvPr/>
        </p:nvCxnSpPr>
        <p:spPr>
          <a:xfrm flipV="1">
            <a:off x="4887310" y="2748455"/>
            <a:ext cx="199697" cy="39939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E78556D3-AD22-718F-5261-9F3A3CFE0626}"/>
              </a:ext>
            </a:extLst>
          </p:cNvPr>
          <p:cNvSpPr txBox="1"/>
          <p:nvPr/>
        </p:nvSpPr>
        <p:spPr>
          <a:xfrm>
            <a:off x="5023944" y="2454165"/>
            <a:ext cx="2701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C00000"/>
                </a:solidFill>
              </a:rPr>
              <a:t>-</a:t>
            </a:r>
            <a:endParaRPr lang="nl-NL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314896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7C9C521-59E3-814F-3A43-22BAD63971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9613" y="1385887"/>
            <a:ext cx="7116679" cy="4958110"/>
          </a:xfrm>
          <a:prstGeom prst="rect">
            <a:avLst/>
          </a:prstGeom>
        </p:spPr>
      </p:pic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05010E3F-7AEC-82C2-3CF9-818B98AA8841}"/>
              </a:ext>
            </a:extLst>
          </p:cNvPr>
          <p:cNvSpPr txBox="1">
            <a:spLocks/>
          </p:cNvSpPr>
          <p:nvPr/>
        </p:nvSpPr>
        <p:spPr>
          <a:xfrm>
            <a:off x="9651537" y="656149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BSRM 2023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1A1D0AB-A595-4456-7A4F-259E07215A06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02749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  <a:defRPr/>
            </a:pPr>
            <a:r>
              <a:rPr lang="en-US" sz="4000" b="1" dirty="0">
                <a:solidFill>
                  <a:srgbClr val="002060"/>
                </a:solidFill>
                <a:latin typeface="+mn-lt"/>
                <a:cs typeface="Verdana"/>
              </a:rPr>
              <a:t>Alternative – progestin primed protocol</a:t>
            </a:r>
          </a:p>
        </p:txBody>
      </p:sp>
    </p:spTree>
    <p:extLst>
      <p:ext uri="{BB962C8B-B14F-4D97-AF65-F5344CB8AC3E}">
        <p14:creationId xmlns:p14="http://schemas.microsoft.com/office/powerpoint/2010/main" val="302262617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Footer Placeholder 3"/>
          <p:cNvSpPr>
            <a:spLocks noGrp="1"/>
          </p:cNvSpPr>
          <p:nvPr>
            <p:ph type="ftr" idx="10"/>
          </p:nvPr>
        </p:nvSpPr>
        <p:spPr>
          <a:xfrm>
            <a:off x="1524000" y="5994400"/>
            <a:ext cx="7677150" cy="8636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vert="horz" lIns="180000" tIns="0" rIns="180000" bIns="0" rtlCol="0" anchor="ctr" anchorCtr="0">
            <a:noAutofit/>
          </a:bodyPr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kumimoji="0" lang="en-US" altLang="en-US" sz="16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–"/>
              <a:defRPr kumimoji="0" lang="en-US" altLang="en-US" sz="1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kumimoji="0" lang="en-US" altLang="en-US" sz="1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–"/>
              <a:defRPr kumimoji="0" lang="en-US" altLang="en-US" sz="1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»"/>
              <a:defRPr kumimoji="0" lang="en-US" altLang="en-US" sz="11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lang="en-US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lang="en-US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lang="en-US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lang="en-US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hangingPunct="1">
              <a:spcBef>
                <a:spcPct val="0"/>
              </a:spcBef>
              <a:spcAft>
                <a:spcPts val="600"/>
              </a:spcAft>
              <a:buNone/>
            </a:pPr>
            <a:r>
              <a:rPr lang="en-US" altLang="en-US" sz="1000" i="1" dirty="0">
                <a:solidFill>
                  <a:srgbClr val="333333"/>
                </a:solidFill>
              </a:rPr>
              <a:t>Hum </a:t>
            </a:r>
            <a:r>
              <a:rPr lang="en-US" altLang="en-US" sz="1000" i="1" dirty="0" err="1">
                <a:solidFill>
                  <a:srgbClr val="333333"/>
                </a:solidFill>
              </a:rPr>
              <a:t>Reprod</a:t>
            </a:r>
            <a:r>
              <a:rPr lang="en-US" altLang="en-US" sz="1000" i="1" dirty="0">
                <a:solidFill>
                  <a:srgbClr val="333333"/>
                </a:solidFill>
              </a:rPr>
              <a:t> Update</a:t>
            </a:r>
            <a:r>
              <a:rPr lang="en-US" altLang="en-US" sz="1000" dirty="0">
                <a:solidFill>
                  <a:srgbClr val="333333"/>
                </a:solidFill>
              </a:rPr>
              <a:t>, Volume 27, Issue 1, January-February 2021, Pages 48–66, </a:t>
            </a:r>
            <a:r>
              <a:rPr lang="en-US" altLang="en-US" sz="1000" dirty="0">
                <a:solidFill>
                  <a:srgbClr val="333333"/>
                </a:solidFill>
                <a:hlinkClick r:id="rId3"/>
              </a:rPr>
              <a:t>https://doi.org/10.1093/humupd/dmaa040</a:t>
            </a:r>
            <a:endParaRPr lang="en-US" altLang="en-US" sz="1000" dirty="0">
              <a:solidFill>
                <a:srgbClr val="333333"/>
              </a:solidFill>
            </a:endParaRPr>
          </a:p>
        </p:txBody>
      </p:sp>
      <p:sp>
        <p:nvSpPr>
          <p:cNvPr id="5123" name="Title 1"/>
          <p:cNvSpPr>
            <a:spLocks noGrp="1"/>
          </p:cNvSpPr>
          <p:nvPr>
            <p:ph type="title"/>
          </p:nvPr>
        </p:nvSpPr>
        <p:spPr>
          <a:xfrm>
            <a:off x="3721100" y="5778287"/>
            <a:ext cx="6751834" cy="612775"/>
          </a:xfrm>
          <a:prstGeom prst="rect">
            <a:avLst/>
          </a:prstGeom>
          <a:noFill/>
          <a:ln>
            <a:miter lim="800000"/>
          </a:ln>
        </p:spPr>
        <p:txBody>
          <a:bodyPr vert="horz" wrap="square" lIns="0" tIns="0" rIns="0" bIns="0" rtlCol="0" anchor="t" anchorCtr="0">
            <a:noAutofit/>
          </a:bodyPr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600" b="1" i="0" u="none" kern="1200" baseline="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4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4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4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4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9pPr>
          </a:lstStyle>
          <a:p>
            <a:pPr lvl="0"/>
            <a:r>
              <a:rPr lang="en-US" altLang="en-US" b="0" dirty="0"/>
              <a:t>Progestins versus GnRH antagonists: response to ovarian stimulation.
</a:t>
            </a:r>
          </a:p>
        </p:txBody>
      </p:sp>
      <p:pic>
        <p:nvPicPr>
          <p:cNvPr id="5125" name="New picture"/>
          <p:cNvPicPr/>
          <p:nvPr/>
        </p:nvPicPr>
        <p:blipFill>
          <a:blip r:embed="rId4"/>
          <a:stretch>
            <a:fillRect/>
          </a:stretch>
        </p:blipFill>
        <p:spPr>
          <a:xfrm>
            <a:off x="3721100" y="1371600"/>
            <a:ext cx="4747284" cy="44577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222B562-E48E-C961-1A97-FE30D8A45E84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02749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  <a:defRPr/>
            </a:pPr>
            <a:r>
              <a:rPr lang="en-US" sz="4000" b="1" dirty="0">
                <a:solidFill>
                  <a:srgbClr val="002060"/>
                </a:solidFill>
                <a:latin typeface="+mn-lt"/>
                <a:cs typeface="Verdana"/>
              </a:rPr>
              <a:t>Alternative – progestin primed protocol</a:t>
            </a:r>
          </a:p>
        </p:txBody>
      </p:sp>
      <p:sp>
        <p:nvSpPr>
          <p:cNvPr id="3" name="Footer Placeholder 3">
            <a:extLst>
              <a:ext uri="{FF2B5EF4-FFF2-40B4-BE49-F238E27FC236}">
                <a16:creationId xmlns:a16="http://schemas.microsoft.com/office/drawing/2014/main" id="{05EE662E-CAFA-48C4-B765-CFDB7AA9EF2C}"/>
              </a:ext>
            </a:extLst>
          </p:cNvPr>
          <p:cNvSpPr txBox="1">
            <a:spLocks/>
          </p:cNvSpPr>
          <p:nvPr/>
        </p:nvSpPr>
        <p:spPr>
          <a:xfrm>
            <a:off x="9651537" y="656149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BSRM 2023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22B562-E48E-C961-1A97-FE30D8A45E84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02749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  <a:defRPr/>
            </a:pPr>
            <a:r>
              <a:rPr lang="en-US" sz="4000" b="1" dirty="0">
                <a:solidFill>
                  <a:srgbClr val="002060"/>
                </a:solidFill>
                <a:latin typeface="+mn-lt"/>
                <a:cs typeface="Verdana"/>
              </a:rPr>
              <a:t>My peers</a:t>
            </a:r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5B2FD67A-0C6C-21C0-0CFC-7CDFE1533369}"/>
              </a:ext>
            </a:extLst>
          </p:cNvPr>
          <p:cNvSpPr txBox="1">
            <a:spLocks/>
          </p:cNvSpPr>
          <p:nvPr/>
        </p:nvSpPr>
        <p:spPr>
          <a:xfrm>
            <a:off x="9651537" y="656149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BSRM 2023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9A1F1BE-8A82-406B-34A4-FDDB54380009}"/>
              </a:ext>
            </a:extLst>
          </p:cNvPr>
          <p:cNvSpPr txBox="1"/>
          <p:nvPr/>
        </p:nvSpPr>
        <p:spPr>
          <a:xfrm>
            <a:off x="1282261" y="2123090"/>
            <a:ext cx="9091449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dirty="0"/>
              <a:t>I use agonist </a:t>
            </a:r>
            <a:r>
              <a:rPr lang="en-GB" u="sng" dirty="0"/>
              <a:t>only</a:t>
            </a:r>
            <a:r>
              <a:rPr lang="en-GB" dirty="0"/>
              <a:t> for poor responders and some endometriosis patients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GB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dirty="0"/>
              <a:t>I would standardly use agonist for most IVF cycles as it results in more oocytes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GB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dirty="0"/>
              <a:t>We often use agonist as we need to plan the oocyte retrieval, we use OCP to facilitate planning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GB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nl-NL" dirty="0"/>
              <a:t>For endometriosis we </a:t>
            </a:r>
            <a:r>
              <a:rPr lang="nl-NL" dirty="0" err="1"/>
              <a:t>often</a:t>
            </a:r>
            <a:r>
              <a:rPr lang="nl-NL" dirty="0"/>
              <a:t> </a:t>
            </a:r>
            <a:r>
              <a:rPr lang="nl-NL" dirty="0" err="1"/>
              <a:t>use</a:t>
            </a:r>
            <a:r>
              <a:rPr lang="nl-NL" dirty="0"/>
              <a:t> agonist as most of </a:t>
            </a:r>
            <a:r>
              <a:rPr lang="nl-NL" dirty="0" err="1"/>
              <a:t>our</a:t>
            </a:r>
            <a:r>
              <a:rPr lang="nl-NL" dirty="0"/>
              <a:t> </a:t>
            </a:r>
            <a:r>
              <a:rPr lang="nl-NL" dirty="0" err="1"/>
              <a:t>patients</a:t>
            </a:r>
            <a:r>
              <a:rPr lang="nl-NL" dirty="0"/>
              <a:t> are </a:t>
            </a:r>
            <a:r>
              <a:rPr lang="nl-NL" dirty="0" err="1"/>
              <a:t>already</a:t>
            </a:r>
            <a:r>
              <a:rPr lang="nl-NL" dirty="0"/>
              <a:t> on OCP or agonist </a:t>
            </a:r>
          </a:p>
        </p:txBody>
      </p:sp>
    </p:spTree>
    <p:extLst>
      <p:ext uri="{BB962C8B-B14F-4D97-AF65-F5344CB8AC3E}">
        <p14:creationId xmlns:p14="http://schemas.microsoft.com/office/powerpoint/2010/main" val="163894822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22B562-E48E-C961-1A97-FE30D8A45E84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02749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  <a:defRPr/>
            </a:pPr>
            <a:r>
              <a:rPr lang="en-US" sz="4000" b="1" dirty="0">
                <a:solidFill>
                  <a:srgbClr val="002060"/>
                </a:solidFill>
                <a:latin typeface="+mn-lt"/>
                <a:cs typeface="Verdana"/>
              </a:rPr>
              <a:t>Is there still a place for GnRH agonist in IVF?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3317E99-5D49-4D93-F4C4-F439EC15A3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2334" y="1643582"/>
            <a:ext cx="7040265" cy="444385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7FCC319-0F1A-5E14-DB83-9020289D1C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84023" y="1643583"/>
            <a:ext cx="1638312" cy="4443855"/>
          </a:xfrm>
          <a:prstGeom prst="rect">
            <a:avLst/>
          </a:prstGeom>
        </p:spPr>
      </p:pic>
      <p:sp>
        <p:nvSpPr>
          <p:cNvPr id="11" name="Footer Placeholder 3">
            <a:extLst>
              <a:ext uri="{FF2B5EF4-FFF2-40B4-BE49-F238E27FC236}">
                <a16:creationId xmlns:a16="http://schemas.microsoft.com/office/drawing/2014/main" id="{0449D90F-43CE-E739-1352-C4790FDB2208}"/>
              </a:ext>
            </a:extLst>
          </p:cNvPr>
          <p:cNvSpPr txBox="1">
            <a:spLocks/>
          </p:cNvSpPr>
          <p:nvPr/>
        </p:nvSpPr>
        <p:spPr>
          <a:xfrm>
            <a:off x="9651537" y="656149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BSRM 2023</a:t>
            </a:r>
          </a:p>
        </p:txBody>
      </p:sp>
    </p:spTree>
    <p:extLst>
      <p:ext uri="{BB962C8B-B14F-4D97-AF65-F5344CB8AC3E}">
        <p14:creationId xmlns:p14="http://schemas.microsoft.com/office/powerpoint/2010/main" val="215527270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22B562-E48E-C961-1A97-FE30D8A45E84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02749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  <a:defRPr/>
            </a:pPr>
            <a:r>
              <a:rPr lang="en-US" sz="4000" b="1" dirty="0">
                <a:solidFill>
                  <a:srgbClr val="002060"/>
                </a:solidFill>
                <a:latin typeface="+mn-lt"/>
                <a:cs typeface="Verdana"/>
              </a:rPr>
              <a:t>Is there still a place for GnRH agonist in IVF?</a:t>
            </a:r>
          </a:p>
        </p:txBody>
      </p:sp>
      <mc:AlternateContent xmlns:mc="http://schemas.openxmlformats.org/markup-compatibility/2006">
        <mc:Choice xmlns:we="http://schemas.microsoft.com/office/webextensions/webextension/2010/11" xmlns:pca="http://schemas.microsoft.com/office/powerpoint/2013/contentapp" Requires="we pca">
          <p:graphicFrame>
            <p:nvGraphicFramePr>
              <p:cNvPr id="6" name="Add-in 5">
                <a:extLst>
                  <a:ext uri="{FF2B5EF4-FFF2-40B4-BE49-F238E27FC236}">
                    <a16:creationId xmlns:a16="http://schemas.microsoft.com/office/drawing/2014/main" id="{9FE4BD4C-E75B-56C8-37D3-A2D32FA2FAEB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574787427"/>
                  </p:ext>
                </p:extLst>
              </p:nvPr>
            </p:nvGraphicFramePr>
            <p:xfrm>
              <a:off x="2285999" y="1475945"/>
              <a:ext cx="8080625" cy="4775880"/>
            </p:xfrm>
            <a:graphic>
              <a:graphicData uri="http://schemas.microsoft.com/office/webextensions/webextension/2010/11">
                <we:webextensionref xmlns:we="http://schemas.microsoft.com/office/webextensions/webextension/2010/11" xmlns:r="http://schemas.openxmlformats.org/officeDocument/2006/relationships" r:id="rId3"/>
              </a:graphicData>
            </a:graphic>
          </p:graphicFrame>
        </mc:Choice>
        <mc:Fallback>
          <p:pic>
            <p:nvPicPr>
              <p:cNvPr id="6" name="Add-in 5">
                <a:extLst>
                  <a:ext uri="{FF2B5EF4-FFF2-40B4-BE49-F238E27FC236}">
                    <a16:creationId xmlns:a16="http://schemas.microsoft.com/office/drawing/2014/main" id="{9FE4BD4C-E75B-56C8-37D3-A2D32FA2FAEB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285999" y="1475945"/>
                <a:ext cx="8080625" cy="4775880"/>
              </a:xfrm>
              <a:prstGeom prst="rect">
                <a:avLst/>
              </a:prstGeom>
            </p:spPr>
          </p:pic>
        </mc:Fallback>
      </mc:AlternateContent>
      <p:sp>
        <p:nvSpPr>
          <p:cNvPr id="3" name="Footer Placeholder 3">
            <a:extLst>
              <a:ext uri="{FF2B5EF4-FFF2-40B4-BE49-F238E27FC236}">
                <a16:creationId xmlns:a16="http://schemas.microsoft.com/office/drawing/2014/main" id="{114C4236-6376-F90C-9236-E3E17625999E}"/>
              </a:ext>
            </a:extLst>
          </p:cNvPr>
          <p:cNvSpPr txBox="1">
            <a:spLocks/>
          </p:cNvSpPr>
          <p:nvPr/>
        </p:nvSpPr>
        <p:spPr>
          <a:xfrm>
            <a:off x="9651537" y="656149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BSRM 2023</a:t>
            </a:r>
          </a:p>
        </p:txBody>
      </p:sp>
    </p:spTree>
    <p:extLst>
      <p:ext uri="{BB962C8B-B14F-4D97-AF65-F5344CB8AC3E}">
        <p14:creationId xmlns:p14="http://schemas.microsoft.com/office/powerpoint/2010/main" val="397153976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22B562-E48E-C961-1A97-FE30D8A45E84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02749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  <a:defRPr/>
            </a:pPr>
            <a:r>
              <a:rPr lang="en-US" sz="4000" b="1" dirty="0">
                <a:solidFill>
                  <a:srgbClr val="002060"/>
                </a:solidFill>
                <a:latin typeface="+mn-lt"/>
                <a:cs typeface="Verdana"/>
              </a:rPr>
              <a:t>Is there still a place for GnRH agonist in IVF?</a:t>
            </a:r>
          </a:p>
        </p:txBody>
      </p:sp>
      <p:sp>
        <p:nvSpPr>
          <p:cNvPr id="11" name="Footer Placeholder 3">
            <a:extLst>
              <a:ext uri="{FF2B5EF4-FFF2-40B4-BE49-F238E27FC236}">
                <a16:creationId xmlns:a16="http://schemas.microsoft.com/office/drawing/2014/main" id="{0449D90F-43CE-E739-1352-C4790FDB2208}"/>
              </a:ext>
            </a:extLst>
          </p:cNvPr>
          <p:cNvSpPr txBox="1">
            <a:spLocks/>
          </p:cNvSpPr>
          <p:nvPr/>
        </p:nvSpPr>
        <p:spPr>
          <a:xfrm>
            <a:off x="9651537" y="656149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BSRM 2023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3BB0DDD-2B2B-5B68-A39D-CB4D18B202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6177" y="1762091"/>
            <a:ext cx="4705384" cy="433390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D0A5771-FADC-76E5-C7E9-2A43F90E19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96564" y="1766542"/>
            <a:ext cx="1830425" cy="4348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575222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22B562-E48E-C961-1A97-FE30D8A45E84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02749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  <a:defRPr/>
            </a:pPr>
            <a:r>
              <a:rPr lang="en-US" sz="4000" b="1" dirty="0">
                <a:solidFill>
                  <a:srgbClr val="002060"/>
                </a:solidFill>
                <a:latin typeface="+mn-lt"/>
                <a:cs typeface="Verdana"/>
              </a:rPr>
              <a:t>Is there still a place for GnRH agonist in IVF?</a:t>
            </a:r>
          </a:p>
        </p:txBody>
      </p:sp>
      <p:sp>
        <p:nvSpPr>
          <p:cNvPr id="11" name="Footer Placeholder 3">
            <a:extLst>
              <a:ext uri="{FF2B5EF4-FFF2-40B4-BE49-F238E27FC236}">
                <a16:creationId xmlns:a16="http://schemas.microsoft.com/office/drawing/2014/main" id="{0449D90F-43CE-E739-1352-C4790FDB2208}"/>
              </a:ext>
            </a:extLst>
          </p:cNvPr>
          <p:cNvSpPr txBox="1">
            <a:spLocks/>
          </p:cNvSpPr>
          <p:nvPr/>
        </p:nvSpPr>
        <p:spPr>
          <a:xfrm>
            <a:off x="9651537" y="656149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BSRM 2023</a:t>
            </a:r>
          </a:p>
        </p:txBody>
      </p:sp>
      <mc:AlternateContent xmlns:mc="http://schemas.openxmlformats.org/markup-compatibility/2006">
        <mc:Choice xmlns:we="http://schemas.microsoft.com/office/webextensions/webextension/2010/11" xmlns:pca="http://schemas.microsoft.com/office/powerpoint/2013/contentapp" Requires="we pca">
          <p:graphicFrame>
            <p:nvGraphicFramePr>
              <p:cNvPr id="3" name="Add-in 2">
                <a:extLst>
                  <a:ext uri="{FF2B5EF4-FFF2-40B4-BE49-F238E27FC236}">
                    <a16:creationId xmlns:a16="http://schemas.microsoft.com/office/drawing/2014/main" id="{6BFEAF69-3DAE-6C98-06E3-DD8066C59EB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103069708"/>
                  </p:ext>
                </p:extLst>
              </p:nvPr>
            </p:nvGraphicFramePr>
            <p:xfrm>
              <a:off x="2107324" y="1879708"/>
              <a:ext cx="7620000" cy="4286250"/>
            </p:xfrm>
            <a:graphic>
              <a:graphicData uri="http://schemas.microsoft.com/office/webextensions/webextension/2010/11">
                <we:webextensionref xmlns:we="http://schemas.microsoft.com/office/webextensions/webextension/2010/11" xmlns:r="http://schemas.openxmlformats.org/officeDocument/2006/relationships" r:id="rId3"/>
              </a:graphicData>
            </a:graphic>
          </p:graphicFrame>
        </mc:Choice>
        <mc:Fallback>
          <p:pic>
            <p:nvPicPr>
              <p:cNvPr id="3" name="Add-in 2">
                <a:extLst>
                  <a:ext uri="{FF2B5EF4-FFF2-40B4-BE49-F238E27FC236}">
                    <a16:creationId xmlns:a16="http://schemas.microsoft.com/office/drawing/2014/main" id="{6BFEAF69-3DAE-6C98-06E3-DD8066C59EB7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107324" y="1879708"/>
                <a:ext cx="7620000" cy="428625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81744704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24200" y="2219208"/>
            <a:ext cx="8229600" cy="1143000"/>
          </a:xfrm>
        </p:spPr>
        <p:txBody>
          <a:bodyPr>
            <a:normAutofit/>
          </a:bodyPr>
          <a:lstStyle/>
          <a:p>
            <a:r>
              <a:rPr lang="en-US" sz="3100" b="1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Thank you</a:t>
            </a:r>
            <a:endParaRPr lang="en-US" dirty="0"/>
          </a:p>
        </p:txBody>
      </p:sp>
      <p:sp>
        <p:nvSpPr>
          <p:cNvPr id="3" name="Footer Placeholder 3">
            <a:extLst>
              <a:ext uri="{FF2B5EF4-FFF2-40B4-BE49-F238E27FC236}">
                <a16:creationId xmlns:a16="http://schemas.microsoft.com/office/drawing/2014/main" id="{73B666A1-3A1D-05E2-B92C-571A58CB0322}"/>
              </a:ext>
            </a:extLst>
          </p:cNvPr>
          <p:cNvSpPr txBox="1">
            <a:spLocks/>
          </p:cNvSpPr>
          <p:nvPr/>
        </p:nvSpPr>
        <p:spPr>
          <a:xfrm>
            <a:off x="9651537" y="656149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BSRM 2023</a:t>
            </a:r>
          </a:p>
        </p:txBody>
      </p:sp>
    </p:spTree>
    <p:extLst>
      <p:ext uri="{BB962C8B-B14F-4D97-AF65-F5344CB8AC3E}">
        <p14:creationId xmlns:p14="http://schemas.microsoft.com/office/powerpoint/2010/main" val="21960448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61951" y="659648"/>
            <a:ext cx="8229600" cy="1143000"/>
          </a:xfrm>
        </p:spPr>
        <p:txBody>
          <a:bodyPr>
            <a:normAutofit/>
          </a:bodyPr>
          <a:lstStyle/>
          <a:p>
            <a:r>
              <a:rPr lang="en-US" sz="3100" b="1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Acknowledgements</a:t>
            </a:r>
            <a:br>
              <a:rPr lang="en-US" b="1" dirty="0">
                <a:solidFill>
                  <a:srgbClr val="009193"/>
                </a:solidFill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5C8CE6-77DB-E84F-B5BD-E3D0A80AC1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41284" y="1384445"/>
            <a:ext cx="6347516" cy="4525963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rgbClr val="002060"/>
                </a:solidFill>
              </a:rPr>
              <a:t>Nils Lambalk</a:t>
            </a:r>
          </a:p>
          <a:p>
            <a:r>
              <a:rPr lang="en-US" sz="2400" dirty="0">
                <a:solidFill>
                  <a:srgbClr val="002060"/>
                </a:solidFill>
              </a:rPr>
              <a:t>Laura van Loendersloot </a:t>
            </a:r>
          </a:p>
          <a:p>
            <a:r>
              <a:rPr lang="en-US" sz="2400" dirty="0">
                <a:solidFill>
                  <a:srgbClr val="002060"/>
                </a:solidFill>
              </a:rPr>
              <a:t>Basil Tarlatzis</a:t>
            </a:r>
          </a:p>
          <a:p>
            <a:r>
              <a:rPr lang="en-US" sz="2400" dirty="0">
                <a:solidFill>
                  <a:srgbClr val="002060"/>
                </a:solidFill>
              </a:rPr>
              <a:t>Femke Mol</a:t>
            </a:r>
          </a:p>
          <a:p>
            <a:pPr marL="0" indent="0">
              <a:buNone/>
            </a:pPr>
            <a:endParaRPr lang="en-US" sz="2400" dirty="0">
              <a:solidFill>
                <a:srgbClr val="002060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FDBE09-DC73-154A-A54C-FFA79D6198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EACC3A-A6B7-AC4F-87F8-7841C01DDD2A}" type="slidenum">
              <a:rPr lang="en-US" smtClean="0"/>
              <a:t>37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F918DCE-721C-4E42-AB3D-82C5145118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ESHRE Copenhagen 2023</a:t>
            </a:r>
          </a:p>
        </p:txBody>
      </p:sp>
    </p:spTree>
    <p:extLst>
      <p:ext uri="{BB962C8B-B14F-4D97-AF65-F5344CB8AC3E}">
        <p14:creationId xmlns:p14="http://schemas.microsoft.com/office/powerpoint/2010/main" val="37568717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webextension1.xml><?xml version="1.0" encoding="utf-8"?>
<we:webextension xmlns:we="http://schemas.microsoft.com/office/webextensions/webextension/2010/11" id="{DFC7223B-E08D-4F50-BEFB-05DE9AF2F763}">
  <we:reference id="wa104381526" version="1.0.0.2" store="en-US" storeType="OMEX"/>
  <we:alternateReferences>
    <we:reference id="WA104381526" version="1.0.0.2" store="" storeType="OMEX"/>
  </we:alternateReferences>
  <we:properties>
    <we:property name="FormID" value="&quot;DQSIkWdsW0yxEjajBLZtrQAAAAAAAAAAAAMAAC3iFFBUMEpTOTZaRzk1S0lETUU4OUlJUUhNVVRKUC4u&quot;"/>
    <we:property name="FormMode" value="&quot;DesignTime&quot;"/>
  </we:properties>
  <we:bindings/>
  <we:snapshot xmlns:r="http://schemas.openxmlformats.org/officeDocument/2006/relationships"/>
</we:webextension>
</file>

<file path=ppt/webextensions/webextension2.xml><?xml version="1.0" encoding="utf-8"?>
<we:webextension xmlns:we="http://schemas.microsoft.com/office/webextensions/webextension/2010/11" id="{E22284EA-57A5-4777-8AE4-E7A30885AFC1}">
  <we:reference id="wa104381526" version="1.0.0.2" store="en-US" storeType="OMEX"/>
  <we:alternateReferences>
    <we:reference id="WA104381526" version="1.0.0.2" store="" storeType="OMEX"/>
  </we:alternateReferences>
  <we:properties>
    <we:property name="FormID" value="&quot;DQSIkWdsW0yxEjajBLZtrQAAAAAAAAAAAAMAAC3iFFBUNUpaME5BREFTMFFLM1ZDOFpOUE5YNTI4VC4u&quot;"/>
    <we:property name="FormMode" value="&quot;DesignTime&quot;"/>
  </we:properties>
  <we:bindings/>
  <we:snapshot xmlns:r="http://schemas.openxmlformats.org/officeDocument/2006/relationships"/>
</we:webextension>
</file>

<file path=ppt/webextensions/webextension3.xml><?xml version="1.0" encoding="utf-8"?>
<we:webextension xmlns:we="http://schemas.microsoft.com/office/webextensions/webextension/2010/11" id="{82C63858-C6CA-41B0-B801-5CC4F3754266}">
  <we:reference id="wa104381526" version="1.0.0.2" store="en-US" storeType="OMEX"/>
  <we:alternateReferences>
    <we:reference id="WA104381526" version="1.0.0.2" store="" storeType="OMEX"/>
  </we:alternateReferences>
  <we:properties>
    <we:property name="FormID" value="&quot;DQSIkWdsW0yxEjajBLZtrQAAAAAAAAAAAAMAAC3iFFBUMENGTkxRVEZVQkpFRVA5U1ZHT0xUOUpQNi4u&quot;"/>
    <we:property name="FormMode" value="&quot;DesignTime&quot;"/>
  </we:properties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34388</TotalTime>
  <Words>1654</Words>
  <Application>Microsoft Office PowerPoint</Application>
  <PresentationFormat>Breedbeeld</PresentationFormat>
  <Paragraphs>257</Paragraphs>
  <Slides>37</Slides>
  <Notes>31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13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37</vt:i4>
      </vt:variant>
    </vt:vector>
  </HeadingPairs>
  <TitlesOfParts>
    <vt:vector size="51" baseType="lpstr">
      <vt:lpstr>-apple-system</vt:lpstr>
      <vt:lpstr>Arial</vt:lpstr>
      <vt:lpstr>Calibri</vt:lpstr>
      <vt:lpstr>Calibri Light</vt:lpstr>
      <vt:lpstr>Cambria</vt:lpstr>
      <vt:lpstr>Century Gothic</vt:lpstr>
      <vt:lpstr>Google Sans</vt:lpstr>
      <vt:lpstr>helvetica</vt:lpstr>
      <vt:lpstr>Source Sans Pro</vt:lpstr>
      <vt:lpstr>Times New Roman</vt:lpstr>
      <vt:lpstr>Trebuchet MS</vt:lpstr>
      <vt:lpstr>Verdana</vt:lpstr>
      <vt:lpstr>Wingdings</vt:lpstr>
      <vt:lpstr>Office Theme</vt:lpstr>
      <vt:lpstr>Is there still an indication for GnRH-agonist in IVF? </vt:lpstr>
      <vt:lpstr>PowerPoint-presentatie</vt:lpstr>
      <vt:lpstr>PowerPoint-presentatie</vt:lpstr>
      <vt:lpstr>Decision-making</vt:lpstr>
      <vt:lpstr>Decision-making</vt:lpstr>
      <vt:lpstr>PowerPoint-presentatie</vt:lpstr>
      <vt:lpstr>PowerPoint-presentatie</vt:lpstr>
      <vt:lpstr>Decision-making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Cumulative live birth rates (CLBRs) in the two treatment groups after one started cycle</vt:lpstr>
      <vt:lpstr>PowerPoint-presentatie</vt:lpstr>
      <vt:lpstr>PowerPoint-presentatie</vt:lpstr>
      <vt:lpstr>PowerPoint-presentatie</vt:lpstr>
      <vt:lpstr>PowerPoint-presentatie</vt:lpstr>
      <vt:lpstr>Decision-making</vt:lpstr>
      <vt:lpstr>PowerPoint-presentatie</vt:lpstr>
      <vt:lpstr>PowerPoint-presentatie</vt:lpstr>
      <vt:lpstr>Progestins versus GnRH antagonists: response to ovarian stimulation.
</vt:lpstr>
      <vt:lpstr>PowerPoint-presentatie</vt:lpstr>
      <vt:lpstr>PowerPoint-presentatie</vt:lpstr>
      <vt:lpstr>PowerPoint-presentatie</vt:lpstr>
      <vt:lpstr>PowerPoint-presentatie</vt:lpstr>
      <vt:lpstr>PowerPoint-presentatie</vt:lpstr>
      <vt:lpstr>Thank you</vt:lpstr>
      <vt:lpstr>Acknowledgements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Evidence-based medicine applied to the IVF field, the principles to determine the benefit of an intervention</dc:title>
  <dc:creator>Cindy Farquhar</dc:creator>
  <cp:lastModifiedBy>Madelon van Wely</cp:lastModifiedBy>
  <cp:revision>130</cp:revision>
  <dcterms:created xsi:type="dcterms:W3CDTF">2022-03-17T00:22:24Z</dcterms:created>
  <dcterms:modified xsi:type="dcterms:W3CDTF">2023-12-12T21:38:41Z</dcterms:modified>
</cp:coreProperties>
</file>