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62" r:id="rId2"/>
    <p:sldId id="261" r:id="rId3"/>
    <p:sldId id="2038388164" r:id="rId4"/>
    <p:sldId id="2038388165" r:id="rId5"/>
    <p:sldId id="2038388169" r:id="rId6"/>
    <p:sldId id="264" r:id="rId7"/>
    <p:sldId id="2038388166" r:id="rId8"/>
    <p:sldId id="2038388167" r:id="rId9"/>
    <p:sldId id="2038388168" r:id="rId10"/>
    <p:sldId id="2038388198" r:id="rId11"/>
    <p:sldId id="2038388193" r:id="rId12"/>
    <p:sldId id="2038388194" r:id="rId13"/>
    <p:sldId id="2038388195" r:id="rId14"/>
    <p:sldId id="2038388196" r:id="rId15"/>
    <p:sldId id="2038388197" r:id="rId16"/>
    <p:sldId id="2038388174" r:id="rId17"/>
    <p:sldId id="2038388175" r:id="rId18"/>
    <p:sldId id="2038388170" r:id="rId19"/>
    <p:sldId id="2038388202" r:id="rId20"/>
    <p:sldId id="2038388185" r:id="rId21"/>
    <p:sldId id="2038388160" r:id="rId22"/>
    <p:sldId id="2038388186" r:id="rId23"/>
    <p:sldId id="2038388187" r:id="rId24"/>
    <p:sldId id="2038388201" r:id="rId25"/>
    <p:sldId id="2038388189" r:id="rId26"/>
    <p:sldId id="2038388200" r:id="rId27"/>
    <p:sldId id="2038388171" r:id="rId28"/>
    <p:sldId id="2038388173" r:id="rId29"/>
    <p:sldId id="2038388203" r:id="rId30"/>
    <p:sldId id="272" r:id="rId31"/>
    <p:sldId id="280" r:id="rId32"/>
    <p:sldId id="281" r:id="rId33"/>
    <p:sldId id="282" r:id="rId34"/>
    <p:sldId id="283" r:id="rId35"/>
    <p:sldId id="284" r:id="rId36"/>
    <p:sldId id="285" r:id="rId37"/>
    <p:sldId id="2038388190" r:id="rId38"/>
    <p:sldId id="1496" r:id="rId3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B4E7"/>
    <a:srgbClr val="007BC2"/>
    <a:srgbClr val="D7EDF9"/>
    <a:srgbClr val="35B0E3"/>
    <a:srgbClr val="00D601"/>
    <a:srgbClr val="4C8A87"/>
    <a:srgbClr val="1819BE"/>
    <a:srgbClr val="B4B6B3"/>
    <a:srgbClr val="666F6A"/>
    <a:srgbClr val="0344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9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2" y="1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ipa\Work\Doutoramento\A03%20Natural%20vs%20artificial\Imagem%20excel%20Predicted%20Probabiliti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Livebirth rates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32D-4635-8089-08495BB099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Sheet1!$A$4:$A$5</c:f>
              <c:strCache>
                <c:ptCount val="2"/>
                <c:pt idx="0">
                  <c:v>Fresh ET</c:v>
                </c:pt>
                <c:pt idx="1">
                  <c:v>FET</c:v>
                </c:pt>
              </c:strCache>
            </c:strRef>
          </c:cat>
          <c:val>
            <c:numRef>
              <c:f>Sheet1!$B$4:$B$5</c:f>
              <c:numCache>
                <c:formatCode>0.00%</c:formatCode>
                <c:ptCount val="2"/>
                <c:pt idx="0">
                  <c:v>0.32800000000000001</c:v>
                </c:pt>
                <c:pt idx="1">
                  <c:v>0.46500000000000002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2D-4635-8089-08495BB09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27"/>
        <c:axId val="194398288"/>
        <c:axId val="194396848"/>
      </c:barChart>
      <c:catAx>
        <c:axId val="1943982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4396848"/>
        <c:crosses val="autoZero"/>
        <c:auto val="1"/>
        <c:lblAlgn val="ctr"/>
        <c:lblOffset val="100"/>
        <c:noMultiLvlLbl val="0"/>
      </c:catAx>
      <c:valAx>
        <c:axId val="19439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39828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Sheet1!$D$3</c:f>
              <c:strCache>
                <c:ptCount val="1"/>
                <c:pt idx="0">
                  <c:v>Ratio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2D9-4D15-9EA1-028C0B90AD7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2D9-4D15-9EA1-028C0B90AD7C}"/>
              </c:ext>
            </c:extLst>
          </c:dPt>
          <c:dLbls>
            <c:dLbl>
              <c:idx val="0"/>
              <c:layout>
                <c:manualLayout>
                  <c:x val="0.10555555555555556"/>
                  <c:y val="6.4814814814814811E-2"/>
                </c:manualLayout>
              </c:layout>
              <c:spPr>
                <a:solidFill>
                  <a:prstClr val="white">
                    <a:lumMod val="85000"/>
                  </a:prstClr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72D9-4D15-9EA1-028C0B90AD7C}"/>
                </c:ext>
              </c:extLst>
            </c:dLbl>
            <c:dLbl>
              <c:idx val="1"/>
              <c:layout>
                <c:manualLayout>
                  <c:x val="-9.444444444444447E-2"/>
                  <c:y val="-0.10185185185185185"/>
                </c:manualLayout>
              </c:layout>
              <c:spPr>
                <a:solidFill>
                  <a:prstClr val="white">
                    <a:lumMod val="85000"/>
                  </a:prstClr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72D9-4D15-9EA1-028C0B90AD7C}"/>
                </c:ext>
              </c:extLst>
            </c:dLbl>
            <c:spPr>
              <a:solidFill>
                <a:schemeClr val="bg1">
                  <a:lumMod val="85000"/>
                </a:schemeClr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Sheet1!$C$4:$C$5</c:f>
              <c:strCache>
                <c:ptCount val="2"/>
                <c:pt idx="0">
                  <c:v>FET</c:v>
                </c:pt>
                <c:pt idx="1">
                  <c:v>Fresh ET</c:v>
                </c:pt>
              </c:strCache>
            </c:strRef>
          </c:cat>
          <c:val>
            <c:numRef>
              <c:f>Sheet1!$D$4:$D$5</c:f>
              <c:numCache>
                <c:formatCode>0.00%</c:formatCode>
                <c:ptCount val="2"/>
                <c:pt idx="0">
                  <c:v>0.77900000000000003</c:v>
                </c:pt>
                <c:pt idx="1">
                  <c:v>0.221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D9-4D15-9EA1-028C0B90A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PT" sz="2800" b="0" dirty="0" err="1"/>
              <a:t>Predicted</a:t>
            </a:r>
            <a:r>
              <a:rPr lang="pt-PT" sz="2800" b="0" dirty="0"/>
              <a:t> </a:t>
            </a:r>
            <a:r>
              <a:rPr lang="pt-PT" sz="2800" b="0" dirty="0" err="1"/>
              <a:t>livebirth</a:t>
            </a:r>
            <a:r>
              <a:rPr lang="pt-PT" sz="2800" b="0" dirty="0"/>
              <a:t> rates (95% CI)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Total!$B$1</c:f>
              <c:strCache>
                <c:ptCount val="1"/>
                <c:pt idx="0">
                  <c:v>Artificial cycle</c:v>
                </c:pt>
              </c:strCache>
            </c:strRef>
          </c:tx>
          <c:spPr>
            <a:solidFill>
              <a:srgbClr val="31B4E7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Total!$G$2:$G$5</c:f>
                <c:numCache>
                  <c:formatCode>General</c:formatCode>
                  <c:ptCount val="4"/>
                  <c:pt idx="0">
                    <c:v>6.0417000000000387E-3</c:v>
                  </c:pt>
                  <c:pt idx="1">
                    <c:v>6.1048000000000213E-3</c:v>
                  </c:pt>
                  <c:pt idx="2">
                    <c:v>7.3892999999999875E-3</c:v>
                  </c:pt>
                  <c:pt idx="3">
                    <c:v>6.0332000000000163E-3</c:v>
                  </c:pt>
                </c:numCache>
              </c:numRef>
            </c:plus>
            <c:minus>
              <c:numRef>
                <c:f>Total!$D$2:$D$5</c:f>
                <c:numCache>
                  <c:formatCode>General</c:formatCode>
                  <c:ptCount val="4"/>
                  <c:pt idx="0">
                    <c:v>6.0666000000000331E-3</c:v>
                  </c:pt>
                  <c:pt idx="1">
                    <c:v>6.1011999999999733E-3</c:v>
                  </c:pt>
                  <c:pt idx="2">
                    <c:v>7.2965000000000391E-3</c:v>
                  </c:pt>
                  <c:pt idx="3">
                    <c:v>5.9987999999999708E-3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Total!$A$2:$A$5</c:f>
              <c:strCache>
                <c:ptCount val="4"/>
                <c:pt idx="0">
                  <c:v>hCG positive pregnancy</c:v>
                </c:pt>
                <c:pt idx="1">
                  <c:v>Clinical pregnancy</c:v>
                </c:pt>
                <c:pt idx="2">
                  <c:v>Miscarriage</c:v>
                </c:pt>
                <c:pt idx="3">
                  <c:v>Livebirth delivery</c:v>
                </c:pt>
              </c:strCache>
            </c:strRef>
          </c:cat>
          <c:val>
            <c:numRef>
              <c:f>Total!$B$2:$B$5</c:f>
              <c:numCache>
                <c:formatCode>0.0%</c:formatCode>
                <c:ptCount val="4"/>
                <c:pt idx="0">
                  <c:v>0.58238319999999999</c:v>
                </c:pt>
                <c:pt idx="1">
                  <c:v>0.48765229999999998</c:v>
                </c:pt>
                <c:pt idx="2">
                  <c:v>0.31464530000000002</c:v>
                </c:pt>
                <c:pt idx="3">
                  <c:v>0.38737969999999999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C-44F7-AD11-75489B8EA1BA}"/>
            </c:ext>
          </c:extLst>
        </c:ser>
        <c:ser>
          <c:idx val="1"/>
          <c:order val="1"/>
          <c:tx>
            <c:strRef>
              <c:f>Total!$C$1</c:f>
              <c:strCache>
                <c:ptCount val="1"/>
                <c:pt idx="0">
                  <c:v>Natural cycle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Total!$F$2:$F$5</c:f>
                <c:numCache>
                  <c:formatCode>General</c:formatCode>
                  <c:ptCount val="4"/>
                  <c:pt idx="0">
                    <c:v>2.0753099999999969E-2</c:v>
                  </c:pt>
                  <c:pt idx="1">
                    <c:v>2.1799699999999977E-2</c:v>
                  </c:pt>
                  <c:pt idx="2">
                    <c:v>2.5975299999999979E-2</c:v>
                  </c:pt>
                  <c:pt idx="3">
                    <c:v>2.211989999999997E-2</c:v>
                  </c:pt>
                </c:numCache>
              </c:numRef>
            </c:plus>
            <c:minus>
              <c:numRef>
                <c:f>Total!$E$2:$E$5</c:f>
                <c:numCache>
                  <c:formatCode>General</c:formatCode>
                  <c:ptCount val="4"/>
                  <c:pt idx="0">
                    <c:v>2.1155600000000052E-2</c:v>
                  </c:pt>
                  <c:pt idx="1">
                    <c:v>2.1902700000000053E-2</c:v>
                  </c:pt>
                  <c:pt idx="2">
                    <c:v>2.4017700000000003E-2</c:v>
                  </c:pt>
                  <c:pt idx="3">
                    <c:v>2.1972099999999994E-2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Total!$A$2:$A$5</c:f>
              <c:strCache>
                <c:ptCount val="4"/>
                <c:pt idx="0">
                  <c:v>hCG positive pregnancy</c:v>
                </c:pt>
                <c:pt idx="1">
                  <c:v>Clinical pregnancy</c:v>
                </c:pt>
                <c:pt idx="2">
                  <c:v>Miscarriage</c:v>
                </c:pt>
                <c:pt idx="3">
                  <c:v>Livebirth delivery</c:v>
                </c:pt>
              </c:strCache>
            </c:strRef>
          </c:cat>
          <c:val>
            <c:numRef>
              <c:f>Total!$C$2:$C$5</c:f>
              <c:numCache>
                <c:formatCode>0.0%</c:formatCode>
                <c:ptCount val="4"/>
                <c:pt idx="0">
                  <c:v>0.6091221</c:v>
                </c:pt>
                <c:pt idx="1">
                  <c:v>0.52691880000000002</c:v>
                </c:pt>
                <c:pt idx="2">
                  <c:v>0.2257595</c:v>
                </c:pt>
                <c:pt idx="3">
                  <c:v>0.46219060000000001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7C-44F7-AD11-75489B8EA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7320144"/>
        <c:axId val="1807318896"/>
      </c:barChart>
      <c:catAx>
        <c:axId val="180732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7318896"/>
        <c:crosses val="autoZero"/>
        <c:auto val="1"/>
        <c:lblAlgn val="ctr"/>
        <c:lblOffset val="100"/>
        <c:noMultiLvlLbl val="0"/>
      </c:catAx>
      <c:valAx>
        <c:axId val="1807318896"/>
        <c:scaling>
          <c:orientation val="minMax"/>
          <c:max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732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/>
              <a:t>USA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Preeclampsia</c:v>
                </c:pt>
              </c:strCache>
            </c:strRef>
          </c:tx>
          <c:spPr>
            <a:solidFill>
              <a:srgbClr val="37B5E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37B5E7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Sheet2!$B$1:$C$1</c:f>
              <c:strCache>
                <c:ptCount val="2"/>
                <c:pt idx="0">
                  <c:v>Artificial FET</c:v>
                </c:pt>
                <c:pt idx="1">
                  <c:v>Natural FET</c:v>
                </c:pt>
              </c:strCache>
            </c:strRef>
          </c:cat>
          <c:val>
            <c:numRef>
              <c:f>Sheet2!$B$2:$C$2</c:f>
              <c:numCache>
                <c:formatCode>0%</c:formatCode>
                <c:ptCount val="2"/>
                <c:pt idx="0">
                  <c:v>0.128</c:v>
                </c:pt>
                <c:pt idx="1">
                  <c:v>3.9E-2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73-461F-8DA0-4F597087DBA3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Severe preeclampsia</c:v>
                </c:pt>
              </c:strCache>
            </c:strRef>
          </c:tx>
          <c:spPr>
            <a:solidFill>
              <a:srgbClr val="004E9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4E9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Sheet2!$B$1:$C$1</c:f>
              <c:strCache>
                <c:ptCount val="2"/>
                <c:pt idx="0">
                  <c:v>Artificial FET</c:v>
                </c:pt>
                <c:pt idx="1">
                  <c:v>Natural FET</c:v>
                </c:pt>
              </c:strCache>
            </c:strRef>
          </c:cat>
          <c:val>
            <c:numRef>
              <c:f>Sheet2!$B$3:$C$3</c:f>
              <c:numCache>
                <c:formatCode>0%</c:formatCode>
                <c:ptCount val="2"/>
                <c:pt idx="0">
                  <c:v>9.6000000000000002E-2</c:v>
                </c:pt>
                <c:pt idx="1">
                  <c:v>8.0000000000000002E-3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73-461F-8DA0-4F597087D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451600"/>
        <c:axId val="230402352"/>
      </c:barChart>
      <c:catAx>
        <c:axId val="33945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02352"/>
        <c:crosses val="autoZero"/>
        <c:auto val="1"/>
        <c:lblAlgn val="ctr"/>
        <c:lblOffset val="100"/>
        <c:noMultiLvlLbl val="0"/>
      </c:catAx>
      <c:valAx>
        <c:axId val="23040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51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FF">
        <a:alpha val="69804"/>
      </a:srgb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Sweden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Sheet2!$A$7</c:f>
              <c:strCache>
                <c:ptCount val="1"/>
                <c:pt idx="0">
                  <c:v>Preeclampsia</c:v>
                </c:pt>
              </c:strCache>
            </c:strRef>
          </c:tx>
          <c:spPr>
            <a:solidFill>
              <a:srgbClr val="37B5E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37B5E7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Sheet2!$B$6:$D$6</c:f>
              <c:strCache>
                <c:ptCount val="3"/>
                <c:pt idx="0">
                  <c:v>Artificial FET</c:v>
                </c:pt>
                <c:pt idx="1">
                  <c:v>Natural FET</c:v>
                </c:pt>
                <c:pt idx="2">
                  <c:v>Fresh ET</c:v>
                </c:pt>
              </c:strCache>
            </c:strRef>
          </c:cat>
          <c:val>
            <c:numRef>
              <c:f>Sheet2!$B$7:$D$7</c:f>
              <c:numCache>
                <c:formatCode>0%</c:formatCode>
                <c:ptCount val="3"/>
                <c:pt idx="0">
                  <c:v>8.2000000000000003E-2</c:v>
                </c:pt>
                <c:pt idx="1">
                  <c:v>4.3999999999999997E-2</c:v>
                </c:pt>
                <c:pt idx="2">
                  <c:v>3.6999999999999998E-2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2E-45D8-A3CA-A8CDB26B4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3063936"/>
        <c:axId val="593000112"/>
      </c:barChart>
      <c:catAx>
        <c:axId val="59306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000112"/>
        <c:crosses val="autoZero"/>
        <c:auto val="1"/>
        <c:lblAlgn val="ctr"/>
        <c:lblOffset val="100"/>
        <c:noMultiLvlLbl val="0"/>
      </c:catAx>
      <c:valAx>
        <c:axId val="593000112"/>
        <c:scaling>
          <c:orientation val="minMax"/>
          <c:max val="0.1500000000000000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063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FF">
        <a:alpha val="69804"/>
      </a:srgb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/>
              <a:t>China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Sheet2!$A$12</c:f>
              <c:strCache>
                <c:ptCount val="1"/>
                <c:pt idx="0">
                  <c:v>Hypertensive disorders</c:v>
                </c:pt>
              </c:strCache>
            </c:strRef>
          </c:tx>
          <c:spPr>
            <a:solidFill>
              <a:srgbClr val="37B5E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37B5E7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Sheet2!$B$11:$C$11</c:f>
              <c:strCache>
                <c:ptCount val="2"/>
                <c:pt idx="0">
                  <c:v>Artificial FET</c:v>
                </c:pt>
                <c:pt idx="1">
                  <c:v>Natural FET</c:v>
                </c:pt>
              </c:strCache>
            </c:strRef>
          </c:cat>
          <c:val>
            <c:numRef>
              <c:f>Sheet2!$B$12:$C$12</c:f>
              <c:numCache>
                <c:formatCode>0%</c:formatCode>
                <c:ptCount val="2"/>
                <c:pt idx="0">
                  <c:v>7.1999999999999995E-2</c:v>
                </c:pt>
                <c:pt idx="1">
                  <c:v>4.2000000000000003E-2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95-4B42-A7FC-A8CC10B3AF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1499616"/>
        <c:axId val="591513712"/>
      </c:barChart>
      <c:catAx>
        <c:axId val="59149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513712"/>
        <c:crosses val="autoZero"/>
        <c:auto val="1"/>
        <c:lblAlgn val="ctr"/>
        <c:lblOffset val="100"/>
        <c:noMultiLvlLbl val="0"/>
      </c:catAx>
      <c:valAx>
        <c:axId val="591513712"/>
        <c:scaling>
          <c:orientation val="minMax"/>
          <c:max val="0.1500000000000000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499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FF">
        <a:alpha val="69804"/>
      </a:srgb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417068216714388E-2"/>
          <c:y val="3.4595965632473649E-2"/>
          <c:w val="0.92955173251307377"/>
          <c:h val="0.887431042761205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NPP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hCG-positive</c:v>
                </c:pt>
                <c:pt idx="1">
                  <c:v>Livebirth</c:v>
                </c:pt>
                <c:pt idx="2">
                  <c:v>Miscarriage</c:v>
                </c:pt>
              </c:strCache>
            </c:strRef>
          </c:cat>
          <c:val>
            <c:numRef>
              <c:f>Sheet1!$B$3:$B$5</c:f>
              <c:numCache>
                <c:formatCode>0.0%</c:formatCode>
                <c:ptCount val="3"/>
                <c:pt idx="0">
                  <c:v>0.628</c:v>
                </c:pt>
                <c:pt idx="1">
                  <c:v>0.49099999999999999</c:v>
                </c:pt>
                <c:pt idx="2">
                  <c:v>0.19700000000000001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3B-4BD5-B54A-004305D0DD6E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Natural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hCG-positive</c:v>
                </c:pt>
                <c:pt idx="1">
                  <c:v>Livebirth</c:v>
                </c:pt>
                <c:pt idx="2">
                  <c:v>Miscarriage</c:v>
                </c:pt>
              </c:strCache>
            </c:strRef>
          </c:cat>
          <c:val>
            <c:numRef>
              <c:f>Sheet1!$C$3:$C$5</c:f>
              <c:numCache>
                <c:formatCode>0.0%</c:formatCode>
                <c:ptCount val="3"/>
                <c:pt idx="0">
                  <c:v>0.61599999999999999</c:v>
                </c:pt>
                <c:pt idx="1">
                  <c:v>0.45200000000000001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3B-4BD5-B54A-004305D0DD6E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Artificial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hCG-positive</c:v>
                </c:pt>
                <c:pt idx="1">
                  <c:v>Livebirth</c:v>
                </c:pt>
                <c:pt idx="2">
                  <c:v>Miscarriage</c:v>
                </c:pt>
              </c:strCache>
            </c:strRef>
          </c:cat>
          <c:val>
            <c:numRef>
              <c:f>Sheet1!$D$3:$D$5</c:f>
              <c:numCache>
                <c:formatCode>0.0%</c:formatCode>
                <c:ptCount val="3"/>
                <c:pt idx="0">
                  <c:v>0.60399999999999998</c:v>
                </c:pt>
                <c:pt idx="1">
                  <c:v>0.38400000000000001</c:v>
                </c:pt>
                <c:pt idx="2">
                  <c:v>0.34899999999999998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3B-4BD5-B54A-004305D0D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9085167"/>
        <c:axId val="358448095"/>
      </c:barChart>
      <c:catAx>
        <c:axId val="509085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48095"/>
        <c:crosses val="autoZero"/>
        <c:auto val="1"/>
        <c:lblAlgn val="ctr"/>
        <c:lblOffset val="100"/>
        <c:noMultiLvlLbl val="0"/>
      </c:catAx>
      <c:valAx>
        <c:axId val="358448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0851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150670787962117"/>
          <c:y val="6.4765306737913975E-2"/>
          <c:w val="0.37577721162724564"/>
          <c:h val="6.06589404691664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8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Sheet2!$B$13</c:f>
              <c:strCache>
                <c:ptCount val="1"/>
                <c:pt idx="0">
                  <c:v>OPR</c:v>
                </c:pt>
              </c:strCache>
            </c:strRef>
          </c:tx>
          <c:spPr>
            <a:solidFill>
              <a:srgbClr val="007BC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1B4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1E0-4576-A463-54E5E51BA6EE}"/>
              </c:ext>
            </c:extLst>
          </c:dPt>
          <c:dPt>
            <c:idx val="2"/>
            <c:invertIfNegative val="0"/>
            <c:bubble3D val="0"/>
            <c:spPr>
              <a:solidFill>
                <a:srgbClr val="31B4E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1E0-4576-A463-54E5E51BA6EE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Sheet2!$C$12:$E$12</c:f>
              <c:strCache>
                <c:ptCount val="3"/>
                <c:pt idx="0">
                  <c:v>13.0-15.9 mm</c:v>
                </c:pt>
                <c:pt idx="1">
                  <c:v>16.0-18.9 mm</c:v>
                </c:pt>
                <c:pt idx="2">
                  <c:v>≥19 mm</c:v>
                </c:pt>
              </c:strCache>
            </c:strRef>
          </c:cat>
          <c:val>
            <c:numRef>
              <c:f>Sheet2!$C$13:$E$13</c:f>
              <c:numCache>
                <c:formatCode>0.00%</c:formatCode>
                <c:ptCount val="3"/>
                <c:pt idx="0">
                  <c:v>0.54900000000000004</c:v>
                </c:pt>
                <c:pt idx="1">
                  <c:v>0.46800000000000003</c:v>
                </c:pt>
                <c:pt idx="2">
                  <c:v>0.43099999999999999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E0-4576-A463-54E5E51BA6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"/>
        <c:overlap val="-27"/>
        <c:axId val="86613264"/>
        <c:axId val="86613744"/>
      </c:barChart>
      <c:catAx>
        <c:axId val="866132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Mean</a:t>
                </a:r>
                <a:r>
                  <a:rPr lang="en-GB" sz="1400" baseline="0"/>
                  <a:t> diameter of dominant follicle on the hCG trigger day</a:t>
                </a:r>
                <a:endParaRPr lang="en-GB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613744"/>
        <c:crosses val="autoZero"/>
        <c:auto val="1"/>
        <c:lblAlgn val="ctr"/>
        <c:lblOffset val="100"/>
        <c:noMultiLvlLbl val="0"/>
      </c:catAx>
      <c:valAx>
        <c:axId val="8661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000"/>
                  <a:t>OPR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613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D2E97-6861-4B83-BC4B-B92148AC5C9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A7AD8-F42B-4E49-90AB-A45D48ED5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75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Present </a:t>
            </a:r>
            <a:r>
              <a:rPr lang="pt-PT" dirty="0" err="1"/>
              <a:t>ORs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A7AD8-F42B-4E49-90AB-A45D48ED5A5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243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Were </a:t>
            </a:r>
            <a:r>
              <a:rPr lang="pt-PT" dirty="0" err="1"/>
              <a:t>also</a:t>
            </a:r>
            <a:r>
              <a:rPr lang="pt-PT" dirty="0"/>
              <a:t> on </a:t>
            </a:r>
            <a:r>
              <a:rPr lang="pt-PT" dirty="0" err="1"/>
              <a:t>average</a:t>
            </a:r>
            <a:r>
              <a:rPr lang="pt-PT" dirty="0"/>
              <a:t> 100 g </a:t>
            </a:r>
            <a:r>
              <a:rPr lang="pt-PT" dirty="0" err="1"/>
              <a:t>heavier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A7AD8-F42B-4E49-90AB-A45D48ED5A5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518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A7AD8-F42B-4E49-90AB-A45D48ED5A5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801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0B6C9-179F-04DF-C910-BAD846D39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ACE86C-C4C1-2702-6870-2F6B242F6D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0004B1-FB86-E2A0-60CA-5D55E899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9EA78A-6F4C-44CB-B804-8D5DB6035F71}" type="datetimeFigureOut">
              <a:rPr lang="es-ES" smtClean="0"/>
              <a:t>21/03/2025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D2582F-949D-676C-0AC9-DD2A0BE9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EFD6C4-ABD1-5902-FC87-9C0D348CB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60DAD-556C-4238-8F4B-97CF806A206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042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07F497-84A4-6A47-9B4E-870CB0139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585E79-1F3D-BE6E-3595-B335E4520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944395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CD716F-9FEB-A549-ABAF-A3D3FE6BD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2D13FD-FBF1-1D92-2F5E-0004A5D6E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C0E871-62B0-3CE5-A532-62C7A8F89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9EA78A-6F4C-44CB-B804-8D5DB6035F71}" type="datetimeFigureOut">
              <a:rPr lang="es-ES" smtClean="0"/>
              <a:t>21/03/2025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8802C0-4438-8994-1C27-3A40D6C8A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C60DCC-EE74-6374-DF49-FA91AC16E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60DAD-556C-4238-8F4B-97CF806A206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564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032AA-9A0D-698F-9334-BD3A1DFD1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B91B91-612C-C1C1-796D-BF8F191314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865E90-AB0F-5D4D-2D94-79098DC4C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CAF4B27-A42D-7363-6D7A-F3A6915D4F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9EA78A-6F4C-44CB-B804-8D5DB6035F71}" type="datetimeFigureOut">
              <a:rPr lang="es-ES" smtClean="0"/>
              <a:t>21/03/2025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F2D6C0-3285-A3B0-2A19-702B8F8B7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1F0F0D-083C-830A-0872-26AF6CE9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60DAD-556C-4238-8F4B-97CF806A206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2294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529A3-AA98-A292-4D9D-C0A5319E6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830112-F32A-C40F-B00B-E870DE873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A77DFA-8309-1390-B47C-3B94EDF21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BB5D105-5BBC-B27E-99D3-952A906FC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6D244C1-08D3-0158-B19A-08E0597357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7CAF866-A1E3-1D0D-54D8-E42EF321C0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9EA78A-6F4C-44CB-B804-8D5DB6035F71}" type="datetimeFigureOut">
              <a:rPr lang="es-ES" smtClean="0"/>
              <a:t>21/03/2025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8D3F689-7CE0-D4B5-9C53-E40FBB386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E21D6C-CABE-F61D-E5DF-9FA8ECC92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60DAD-556C-4238-8F4B-97CF806A206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644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C7A087-8617-9F2F-7D3A-6CC54A4CE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94C759-DE0C-6A4E-4C88-0F03C9BA7D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9EA78A-6F4C-44CB-B804-8D5DB6035F71}" type="datetimeFigureOut">
              <a:rPr lang="es-ES" smtClean="0"/>
              <a:t>21/03/2025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2A08EE3-DE20-7322-C131-FD80231BD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4C192F-7608-AFEB-3F64-88A27FE73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60DAD-556C-4238-8F4B-97CF806A206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091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6EA07D-B03B-30F6-3B85-4A4A2829D7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9EA78A-6F4C-44CB-B804-8D5DB6035F71}" type="datetimeFigureOut">
              <a:rPr lang="es-ES" smtClean="0"/>
              <a:t>21/03/2025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835E43-D6B2-FD2A-331F-16748561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73D5A59-4596-AADB-5796-3B59352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60DAD-556C-4238-8F4B-97CF806A206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4618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E010DB-C78A-0FC0-DAEE-2B329D0C0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EA52D6-A501-A2D1-4D22-49C01D5A3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865495-268E-A00B-3CC9-BB7DBB312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7E3424-B636-E91D-6713-9C9B9D77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9EA78A-6F4C-44CB-B804-8D5DB6035F71}" type="datetimeFigureOut">
              <a:rPr lang="es-ES" smtClean="0"/>
              <a:t>21/03/2025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8E9D8D-750D-0C21-8E38-343ACA643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D7E624-C70E-860F-AE8B-32F490EFB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60DAD-556C-4238-8F4B-97CF806A206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2427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2A4BBE-C24D-7909-28F0-0DD083DB2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964BA2F-D8EC-A1F5-CDB8-5F671FA53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68F9A46-AC10-8B3A-94DB-71C8FDC75F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DB4CA5C-7CD6-A643-3B5C-7DE6409FB5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9EA78A-6F4C-44CB-B804-8D5DB6035F71}" type="datetimeFigureOut">
              <a:rPr lang="es-ES" smtClean="0"/>
              <a:t>21/03/2025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317AC0-9E39-61F9-6A89-7961067B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0CC566-03CF-76DC-3B9E-57EF0791A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60DAD-556C-4238-8F4B-97CF806A206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655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CC7AC-B9BD-6F66-5EAA-D17C794D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1167DBE-421E-44FE-1ADF-77190B02E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6DA308-5325-061F-C8E6-6E480DDF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9EA78A-6F4C-44CB-B804-8D5DB6035F71}" type="datetimeFigureOut">
              <a:rPr lang="es-ES" smtClean="0"/>
              <a:t>21/03/2025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B2E1A5-6FD6-8E80-090A-53A3A871D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6D27C8-EFB6-061F-8C82-2A2884744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60DAD-556C-4238-8F4B-97CF806A206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784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1C9B53-9642-18C7-2B88-7585B9535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70C5B73-9B55-6342-81C6-07F14E46D4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E014E5-8362-6A47-F3F3-4EA30FF360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9EA78A-6F4C-44CB-B804-8D5DB6035F71}" type="datetimeFigureOut">
              <a:rPr lang="es-ES" smtClean="0"/>
              <a:t>21/03/2025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08EC51-D49C-5882-6FBC-E986356BA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EAB783-3363-AF83-1E69-987923A57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60DAD-556C-4238-8F4B-97CF806A206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5856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2B4B7CC-7168-6A68-357E-FFEC37A9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7215"/>
            <a:ext cx="10515600" cy="886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0F7627-5A60-F627-732A-55866C019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90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087E66-CCE0-7167-3FE3-AE2C43E3AD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556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pic>
        <p:nvPicPr>
          <p:cNvPr id="7" name="Gráfico 9">
            <a:extLst>
              <a:ext uri="{FF2B5EF4-FFF2-40B4-BE49-F238E27FC236}">
                <a16:creationId xmlns:a16="http://schemas.microsoft.com/office/drawing/2014/main" id="{20491ECB-9DD2-2107-2C83-53B31BFC58D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1368" y="6061667"/>
            <a:ext cx="852488" cy="638175"/>
          </a:xfrm>
          <a:prstGeom prst="rect">
            <a:avLst/>
          </a:prstGeom>
        </p:spPr>
      </p:pic>
      <p:pic>
        <p:nvPicPr>
          <p:cNvPr id="10" name="Gráfico 2">
            <a:extLst>
              <a:ext uri="{FF2B5EF4-FFF2-40B4-BE49-F238E27FC236}">
                <a16:creationId xmlns:a16="http://schemas.microsoft.com/office/drawing/2014/main" id="{D60A2337-BFE3-566D-6960-8CD49A71CD3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020810" y="6188003"/>
            <a:ext cx="2792261" cy="452967"/>
          </a:xfrm>
          <a:prstGeom prst="rect">
            <a:avLst/>
          </a:prstGeom>
        </p:spPr>
      </p:pic>
      <p:cxnSp>
        <p:nvCxnSpPr>
          <p:cNvPr id="11" name="Conector recto 3">
            <a:extLst>
              <a:ext uri="{FF2B5EF4-FFF2-40B4-BE49-F238E27FC236}">
                <a16:creationId xmlns:a16="http://schemas.microsoft.com/office/drawing/2014/main" id="{901E9C58-B801-D171-6276-AC24D0A54194}"/>
              </a:ext>
            </a:extLst>
          </p:cNvPr>
          <p:cNvCxnSpPr>
            <a:cxnSpLocks/>
          </p:cNvCxnSpPr>
          <p:nvPr userDrawn="1"/>
        </p:nvCxnSpPr>
        <p:spPr>
          <a:xfrm>
            <a:off x="663191" y="587829"/>
            <a:ext cx="11149880" cy="0"/>
          </a:xfrm>
          <a:prstGeom prst="line">
            <a:avLst/>
          </a:prstGeom>
          <a:ln w="28575">
            <a:solidFill>
              <a:srgbClr val="003C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4">
            <a:extLst>
              <a:ext uri="{FF2B5EF4-FFF2-40B4-BE49-F238E27FC236}">
                <a16:creationId xmlns:a16="http://schemas.microsoft.com/office/drawing/2014/main" id="{6FE72EBD-5A3C-0EF1-9518-EB9BA951BECD}"/>
              </a:ext>
            </a:extLst>
          </p:cNvPr>
          <p:cNvSpPr txBox="1"/>
          <p:nvPr userDrawn="1"/>
        </p:nvSpPr>
        <p:spPr>
          <a:xfrm>
            <a:off x="3794078" y="326218"/>
            <a:ext cx="8018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Luteal Phase | </a:t>
            </a:r>
            <a:r>
              <a:rPr lang="es-E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Santos-Ribeiro</a:t>
            </a:r>
          </a:p>
        </p:txBody>
      </p:sp>
      <p:cxnSp>
        <p:nvCxnSpPr>
          <p:cNvPr id="13" name="Conector recto 5">
            <a:extLst>
              <a:ext uri="{FF2B5EF4-FFF2-40B4-BE49-F238E27FC236}">
                <a16:creationId xmlns:a16="http://schemas.microsoft.com/office/drawing/2014/main" id="{0EC40029-2DE6-1760-7CA7-68F998BF29FB}"/>
              </a:ext>
            </a:extLst>
          </p:cNvPr>
          <p:cNvCxnSpPr>
            <a:cxnSpLocks/>
          </p:cNvCxnSpPr>
          <p:nvPr userDrawn="1"/>
        </p:nvCxnSpPr>
        <p:spPr>
          <a:xfrm>
            <a:off x="2010093" y="6410358"/>
            <a:ext cx="6611816" cy="0"/>
          </a:xfrm>
          <a:prstGeom prst="line">
            <a:avLst/>
          </a:prstGeom>
          <a:ln w="28575">
            <a:solidFill>
              <a:srgbClr val="4C8A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19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861780-8876-965B-5DF3-23524609DC21}"/>
              </a:ext>
            </a:extLst>
          </p:cNvPr>
          <p:cNvSpPr/>
          <p:nvPr/>
        </p:nvSpPr>
        <p:spPr>
          <a:xfrm>
            <a:off x="0" y="1"/>
            <a:ext cx="12192000" cy="5864942"/>
          </a:xfrm>
          <a:prstGeom prst="rect">
            <a:avLst/>
          </a:prstGeom>
          <a:solidFill>
            <a:srgbClr val="007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05A10B9-64CA-68F9-7869-B9BB63510396}"/>
              </a:ext>
            </a:extLst>
          </p:cNvPr>
          <p:cNvSpPr txBox="1"/>
          <p:nvPr/>
        </p:nvSpPr>
        <p:spPr>
          <a:xfrm>
            <a:off x="628650" y="587829"/>
            <a:ext cx="104326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UNLOCKING THE MAGIC OF PROGESTERONE</a:t>
            </a:r>
          </a:p>
          <a:p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luteal phase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Samuel Santos-Ribeiro</a:t>
            </a:r>
            <a:endParaRPr lang="es-E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36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5717A-47FA-1A76-2F73-25CC13A1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000" dirty="0" err="1">
                <a:solidFill>
                  <a:srgbClr val="242F65"/>
                </a:solidFill>
                <a:latin typeface="Carlito"/>
              </a:rPr>
              <a:t>Conflicts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of interest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B7D8C-B1F8-D863-CA1D-844E6C62C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b="1" dirty="0">
                <a:solidFill>
                  <a:srgbClr val="242F65"/>
                </a:solidFill>
                <a:latin typeface="Carlito"/>
              </a:rPr>
              <a:t>Honoraria</a:t>
            </a:r>
          </a:p>
          <a:p>
            <a:pPr indent="0">
              <a:buNone/>
            </a:pPr>
            <a:r>
              <a:rPr lang="en-US" dirty="0">
                <a:solidFill>
                  <a:srgbClr val="242F65"/>
                </a:solidFill>
                <a:latin typeface="Carlito"/>
              </a:rPr>
              <a:t>MSD/Organon, Ferring, </a:t>
            </a:r>
            <a:r>
              <a:rPr lang="en-US" dirty="0" err="1">
                <a:solidFill>
                  <a:srgbClr val="242F65"/>
                </a:solidFill>
                <a:latin typeface="Carlito"/>
              </a:rPr>
              <a:t>Theramex</a:t>
            </a:r>
            <a:r>
              <a:rPr lang="en-US" dirty="0">
                <a:solidFill>
                  <a:srgbClr val="242F65"/>
                </a:solidFill>
                <a:latin typeface="Carlito"/>
              </a:rPr>
              <a:t>, Gedeon-Richter, Abbott and </a:t>
            </a:r>
            <a:r>
              <a:rPr lang="en-US" dirty="0" err="1">
                <a:solidFill>
                  <a:srgbClr val="242F65"/>
                </a:solidFill>
                <a:latin typeface="Carlito"/>
              </a:rPr>
              <a:t>Besins</a:t>
            </a:r>
            <a:br>
              <a:rPr lang="en-US" dirty="0">
                <a:solidFill>
                  <a:srgbClr val="242F65"/>
                </a:solidFill>
                <a:latin typeface="Carlito"/>
              </a:rPr>
            </a:br>
            <a:endParaRPr lang="en-US" dirty="0">
              <a:solidFill>
                <a:srgbClr val="242F65"/>
              </a:solidFill>
              <a:latin typeface="Carlito"/>
            </a:endParaRPr>
          </a:p>
          <a:p>
            <a:pPr indent="0">
              <a:buNone/>
            </a:pPr>
            <a:endParaRPr lang="en-US" dirty="0">
              <a:solidFill>
                <a:srgbClr val="242F65"/>
              </a:solidFill>
              <a:latin typeface="Carlito"/>
            </a:endParaRPr>
          </a:p>
          <a:p>
            <a:pPr indent="0">
              <a:buNone/>
            </a:pPr>
            <a:r>
              <a:rPr lang="en-US" b="1" dirty="0">
                <a:solidFill>
                  <a:srgbClr val="242F65"/>
                </a:solidFill>
                <a:latin typeface="Carlito"/>
              </a:rPr>
              <a:t>Research grants</a:t>
            </a:r>
          </a:p>
          <a:p>
            <a:pPr indent="0">
              <a:buNone/>
            </a:pPr>
            <a:r>
              <a:rPr lang="en-US" dirty="0">
                <a:solidFill>
                  <a:srgbClr val="242F65"/>
                </a:solidFill>
                <a:latin typeface="Carlito"/>
              </a:rPr>
              <a:t>MSD/Organon, </a:t>
            </a:r>
            <a:r>
              <a:rPr lang="en-US" dirty="0" err="1">
                <a:solidFill>
                  <a:srgbClr val="242F65"/>
                </a:solidFill>
                <a:latin typeface="Carlito"/>
              </a:rPr>
              <a:t>Theramex</a:t>
            </a:r>
            <a:r>
              <a:rPr lang="en-US" dirty="0">
                <a:solidFill>
                  <a:srgbClr val="242F65"/>
                </a:solidFill>
                <a:latin typeface="Carlito"/>
              </a:rPr>
              <a:t>, Gedeon-Richter and Roche</a:t>
            </a:r>
          </a:p>
        </p:txBody>
      </p:sp>
    </p:spTree>
    <p:extLst>
      <p:ext uri="{BB962C8B-B14F-4D97-AF65-F5344CB8AC3E}">
        <p14:creationId xmlns:p14="http://schemas.microsoft.com/office/powerpoint/2010/main" val="158850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B6311-8A60-F41E-0576-BD32905F7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Do we need </a:t>
            </a:r>
            <a:r>
              <a:rPr lang="pt-PT" dirty="0" err="1"/>
              <a:t>progesterone</a:t>
            </a:r>
            <a:r>
              <a:rPr lang="pt-PT" dirty="0"/>
              <a:t> </a:t>
            </a:r>
            <a:r>
              <a:rPr lang="pt-PT" dirty="0" err="1"/>
              <a:t>supplementation</a:t>
            </a:r>
            <a:r>
              <a:rPr lang="pt-PT" dirty="0"/>
              <a:t>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DE1C0-6BB7-A20F-32B3-62CD5C807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b="1" dirty="0"/>
              <a:t>In the </a:t>
            </a:r>
            <a:r>
              <a:rPr lang="pt-PT" b="1" dirty="0" err="1"/>
              <a:t>fresh</a:t>
            </a:r>
            <a:r>
              <a:rPr lang="pt-PT" b="1" dirty="0"/>
              <a:t> </a:t>
            </a:r>
            <a:r>
              <a:rPr lang="pt-PT" b="1" dirty="0" err="1"/>
              <a:t>cycle</a:t>
            </a:r>
            <a:r>
              <a:rPr lang="pt-PT" b="1" dirty="0"/>
              <a:t>?</a:t>
            </a:r>
          </a:p>
          <a:p>
            <a:endParaRPr lang="pt-PT" dirty="0"/>
          </a:p>
          <a:p>
            <a:pPr marL="0" indent="0">
              <a:buNone/>
            </a:pPr>
            <a:r>
              <a:rPr lang="pt-PT" b="1" dirty="0"/>
              <a:t>In the artificial FET </a:t>
            </a:r>
            <a:r>
              <a:rPr lang="pt-PT" b="1" dirty="0" err="1"/>
              <a:t>cycle</a:t>
            </a:r>
            <a:r>
              <a:rPr lang="pt-PT" b="1" dirty="0"/>
              <a:t>?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b="1" dirty="0"/>
              <a:t>In the natural </a:t>
            </a:r>
            <a:r>
              <a:rPr lang="pt-PT" b="1" dirty="0" err="1"/>
              <a:t>cycle</a:t>
            </a:r>
            <a:r>
              <a:rPr lang="pt-PT" b="1" dirty="0"/>
              <a:t>?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b="1" dirty="0"/>
              <a:t>To improve perinatal outcomes?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5973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8E3A8-0681-F508-0824-D5DC15F9B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/>
              <a:t>Why</a:t>
            </a:r>
            <a:r>
              <a:rPr lang="pt-PT" dirty="0"/>
              <a:t> </a:t>
            </a:r>
            <a:r>
              <a:rPr lang="pt-PT" dirty="0" err="1"/>
              <a:t>is</a:t>
            </a:r>
            <a:r>
              <a:rPr lang="pt-PT" dirty="0"/>
              <a:t> LPS needed in </a:t>
            </a:r>
            <a:r>
              <a:rPr lang="pt-PT" dirty="0" err="1"/>
              <a:t>fresh</a:t>
            </a:r>
            <a:r>
              <a:rPr lang="pt-PT" dirty="0"/>
              <a:t> </a:t>
            </a:r>
            <a:r>
              <a:rPr lang="pt-PT" dirty="0" err="1"/>
              <a:t>cycles</a:t>
            </a:r>
            <a:r>
              <a:rPr lang="pt-PT" dirty="0"/>
              <a:t>?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EC487C-A4F3-C274-BB54-1BDAD86D1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091" y="1825625"/>
            <a:ext cx="9495692" cy="3745523"/>
          </a:xfrm>
          <a:prstGeom prst="rect">
            <a:avLst/>
          </a:prstGeom>
        </p:spPr>
      </p:pic>
      <p:sp>
        <p:nvSpPr>
          <p:cNvPr id="6" name="Retângulo 1">
            <a:extLst>
              <a:ext uri="{FF2B5EF4-FFF2-40B4-BE49-F238E27FC236}">
                <a16:creationId xmlns:a16="http://schemas.microsoft.com/office/drawing/2014/main" id="{1210322B-0EB9-295D-C73F-C9C9FA725457}"/>
              </a:ext>
            </a:extLst>
          </p:cNvPr>
          <p:cNvSpPr/>
          <p:nvPr/>
        </p:nvSpPr>
        <p:spPr>
          <a:xfrm>
            <a:off x="2200735" y="6519446"/>
            <a:ext cx="6612193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Van der Linden et al, 2015</a:t>
            </a:r>
          </a:p>
        </p:txBody>
      </p:sp>
    </p:spTree>
    <p:extLst>
      <p:ext uri="{BB962C8B-B14F-4D97-AF65-F5344CB8AC3E}">
        <p14:creationId xmlns:p14="http://schemas.microsoft.com/office/powerpoint/2010/main" val="164139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B9827-1CC7-394F-9DB4-3E89E2904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242F65"/>
                </a:solidFill>
                <a:latin typeface="Carlito"/>
              </a:rPr>
              <a:t>Frozen embryo transfers are on the rise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0807B-4AAB-59FD-5FBA-44E4DDEEE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5575"/>
            <a:ext cx="10515600" cy="4190739"/>
          </a:xfrm>
        </p:spPr>
        <p:txBody>
          <a:bodyPr/>
          <a:lstStyle/>
          <a:p>
            <a:pPr marL="0" indent="0">
              <a:buNone/>
            </a:pPr>
            <a:r>
              <a:rPr lang="pt-PT" dirty="0" err="1"/>
              <a:t>Latest</a:t>
            </a:r>
            <a:r>
              <a:rPr lang="pt-PT" dirty="0"/>
              <a:t> ESHRE-EIM </a:t>
            </a:r>
            <a:r>
              <a:rPr lang="pt-PT" dirty="0" err="1"/>
              <a:t>registry</a:t>
            </a:r>
            <a:r>
              <a:rPr lang="pt-PT" dirty="0"/>
              <a:t> data analysis</a:t>
            </a:r>
            <a:endParaRPr lang="en-GB" dirty="0"/>
          </a:p>
          <a:p>
            <a:endParaRPr lang="en-GB" dirty="0"/>
          </a:p>
        </p:txBody>
      </p:sp>
      <p:sp>
        <p:nvSpPr>
          <p:cNvPr id="4" name="Retângulo 1">
            <a:extLst>
              <a:ext uri="{FF2B5EF4-FFF2-40B4-BE49-F238E27FC236}">
                <a16:creationId xmlns:a16="http://schemas.microsoft.com/office/drawing/2014/main" id="{5C44055F-D7D1-7DE8-485B-BC1C5ED50829}"/>
              </a:ext>
            </a:extLst>
          </p:cNvPr>
          <p:cNvSpPr/>
          <p:nvPr/>
        </p:nvSpPr>
        <p:spPr>
          <a:xfrm>
            <a:off x="2200735" y="6519446"/>
            <a:ext cx="6612193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Smeenk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et al, 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41698B-9824-15AB-1DFF-E31C979981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842"/>
          <a:stretch/>
        </p:blipFill>
        <p:spPr>
          <a:xfrm>
            <a:off x="5672813" y="2110104"/>
            <a:ext cx="5987273" cy="350621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168EF15-CACA-C8D8-8876-D88AAD6E94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15"/>
          <a:stretch/>
        </p:blipFill>
        <p:spPr bwMode="auto">
          <a:xfrm>
            <a:off x="467063" y="2066530"/>
            <a:ext cx="4831269" cy="342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84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6F892-90B6-5EE0-E35E-BF16BD1E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242F65"/>
                </a:solidFill>
                <a:latin typeface="Carlito"/>
              </a:rPr>
              <a:t>How well are we performing? 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5" name="Retângulo 1">
            <a:extLst>
              <a:ext uri="{FF2B5EF4-FFF2-40B4-BE49-F238E27FC236}">
                <a16:creationId xmlns:a16="http://schemas.microsoft.com/office/drawing/2014/main" id="{FD525447-F167-6542-252E-FD395AC5E089}"/>
              </a:ext>
            </a:extLst>
          </p:cNvPr>
          <p:cNvSpPr/>
          <p:nvPr/>
        </p:nvSpPr>
        <p:spPr>
          <a:xfrm>
            <a:off x="2010698" y="6433782"/>
            <a:ext cx="6612193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Soares et al, 2024 (ESHRE)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7246EE7-235D-8422-CCEF-842092CC951B}"/>
              </a:ext>
            </a:extLst>
          </p:cNvPr>
          <p:cNvGraphicFramePr>
            <a:graphicFrameLocks/>
          </p:cNvGraphicFramePr>
          <p:nvPr/>
        </p:nvGraphicFramePr>
        <p:xfrm>
          <a:off x="1601874" y="223538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B37DF13-0C76-F277-C59C-AD766E9FFA3B}"/>
              </a:ext>
            </a:extLst>
          </p:cNvPr>
          <p:cNvGraphicFramePr>
            <a:graphicFrameLocks/>
          </p:cNvGraphicFramePr>
          <p:nvPr/>
        </p:nvGraphicFramePr>
        <p:xfrm>
          <a:off x="6781800" y="25095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B05ABE0C-1E0E-18B6-9113-9C48C777AA8D}"/>
              </a:ext>
            </a:extLst>
          </p:cNvPr>
          <p:cNvGrpSpPr/>
          <p:nvPr/>
        </p:nvGrpSpPr>
        <p:grpSpPr>
          <a:xfrm>
            <a:off x="4441371" y="5559990"/>
            <a:ext cx="2964264" cy="338555"/>
            <a:chOff x="5777802" y="5729267"/>
            <a:chExt cx="2964264" cy="33855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012FE28-83B1-DD31-1AD2-78E524FCF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4377" t="82892" r="17733" b="6410"/>
            <a:stretch/>
          </p:blipFill>
          <p:spPr>
            <a:xfrm>
              <a:off x="5777802" y="5774324"/>
              <a:ext cx="1732503" cy="29349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7A8CAF3-31D5-D151-EB8D-0FDA2B82A7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0405" t="81249" r="56978" b="6410"/>
            <a:stretch/>
          </p:blipFill>
          <p:spPr>
            <a:xfrm>
              <a:off x="7707923" y="5729267"/>
              <a:ext cx="1034143" cy="338555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88F5DF7-18E5-FB24-97C6-8B4E5A7BEDD5}"/>
              </a:ext>
            </a:extLst>
          </p:cNvPr>
          <p:cNvSpPr txBox="1"/>
          <p:nvPr/>
        </p:nvSpPr>
        <p:spPr>
          <a:xfrm>
            <a:off x="8464238" y="3558011"/>
            <a:ext cx="1207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800" b="1" dirty="0" err="1"/>
              <a:t>Cycles</a:t>
            </a:r>
            <a:endParaRPr lang="pt-PT" sz="1800" b="1" dirty="0"/>
          </a:p>
          <a:p>
            <a:pPr algn="ctr"/>
            <a:r>
              <a:rPr lang="pt-PT" sz="1800" b="1" dirty="0" err="1"/>
              <a:t>performed</a:t>
            </a:r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368674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12956-B75B-E03F-2BEA-067C6B6A1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Does </a:t>
            </a:r>
            <a:r>
              <a:rPr lang="pt-PT" dirty="0" err="1"/>
              <a:t>one</a:t>
            </a:r>
            <a:r>
              <a:rPr lang="pt-PT" dirty="0"/>
              <a:t>-size </a:t>
            </a:r>
            <a:r>
              <a:rPr lang="pt-PT" dirty="0" err="1"/>
              <a:t>fit</a:t>
            </a:r>
            <a:r>
              <a:rPr lang="pt-PT" dirty="0"/>
              <a:t> all?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7012A5-DA07-7B4D-1ABC-96EF62236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710250"/>
            <a:ext cx="4405313" cy="41621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398D7A-5C8A-8326-A4B4-A3DC4579BD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30" t="1587" r="3191" b="4598"/>
          <a:stretch/>
        </p:blipFill>
        <p:spPr>
          <a:xfrm>
            <a:off x="6286500" y="2052638"/>
            <a:ext cx="5186363" cy="2914650"/>
          </a:xfrm>
          <a:prstGeom prst="rect">
            <a:avLst/>
          </a:prstGeom>
        </p:spPr>
      </p:pic>
      <p:sp>
        <p:nvSpPr>
          <p:cNvPr id="8" name="Retângulo 1">
            <a:extLst>
              <a:ext uri="{FF2B5EF4-FFF2-40B4-BE49-F238E27FC236}">
                <a16:creationId xmlns:a16="http://schemas.microsoft.com/office/drawing/2014/main" id="{69EF1398-F99D-B433-2FE3-44A146555F4F}"/>
              </a:ext>
            </a:extLst>
          </p:cNvPr>
          <p:cNvSpPr/>
          <p:nvPr/>
        </p:nvSpPr>
        <p:spPr>
          <a:xfrm>
            <a:off x="2200735" y="6519446"/>
            <a:ext cx="6612193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Thomsen et al, 2018, </a:t>
            </a: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Benmachiche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et al, 2021</a:t>
            </a:r>
          </a:p>
        </p:txBody>
      </p:sp>
    </p:spTree>
    <p:extLst>
      <p:ext uri="{BB962C8B-B14F-4D97-AF65-F5344CB8AC3E}">
        <p14:creationId xmlns:p14="http://schemas.microsoft.com/office/powerpoint/2010/main" val="305181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6D75-E427-FB05-0536-6BD977A28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Possible </a:t>
            </a:r>
            <a:r>
              <a:rPr lang="pt-PT" dirty="0" err="1"/>
              <a:t>reasons</a:t>
            </a:r>
            <a:r>
              <a:rPr lang="pt-PT" dirty="0"/>
              <a:t> for the </a:t>
            </a:r>
            <a:r>
              <a:rPr lang="pt-PT" dirty="0" err="1"/>
              <a:t>weak</a:t>
            </a:r>
            <a:r>
              <a:rPr lang="pt-PT" dirty="0"/>
              <a:t> </a:t>
            </a:r>
            <a:r>
              <a:rPr lang="pt-PT" dirty="0" err="1"/>
              <a:t>relationship</a:t>
            </a:r>
            <a:endParaRPr lang="en-GB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7B130F5-AE6E-8649-E9A7-E8049F24DE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307057"/>
              </p:ext>
            </p:extLst>
          </p:nvPr>
        </p:nvGraphicFramePr>
        <p:xfrm>
          <a:off x="2675223" y="2649172"/>
          <a:ext cx="684155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382">
                  <a:extLst>
                    <a:ext uri="{9D8B030D-6E8A-4147-A177-3AD203B41FA5}">
                      <a16:colId xmlns:a16="http://schemas.microsoft.com/office/drawing/2014/main" val="2966607246"/>
                    </a:ext>
                  </a:extLst>
                </a:gridCol>
                <a:gridCol w="755968">
                  <a:extLst>
                    <a:ext uri="{9D8B030D-6E8A-4147-A177-3AD203B41FA5}">
                      <a16:colId xmlns:a16="http://schemas.microsoft.com/office/drawing/2014/main" val="2299651779"/>
                    </a:ext>
                  </a:extLst>
                </a:gridCol>
                <a:gridCol w="1114742">
                  <a:extLst>
                    <a:ext uri="{9D8B030D-6E8A-4147-A177-3AD203B41FA5}">
                      <a16:colId xmlns:a16="http://schemas.microsoft.com/office/drawing/2014/main" val="4201434784"/>
                    </a:ext>
                  </a:extLst>
                </a:gridCol>
                <a:gridCol w="1114742">
                  <a:extLst>
                    <a:ext uri="{9D8B030D-6E8A-4147-A177-3AD203B41FA5}">
                      <a16:colId xmlns:a16="http://schemas.microsoft.com/office/drawing/2014/main" val="981759690"/>
                    </a:ext>
                  </a:extLst>
                </a:gridCol>
                <a:gridCol w="755968">
                  <a:extLst>
                    <a:ext uri="{9D8B030D-6E8A-4147-A177-3AD203B41FA5}">
                      <a16:colId xmlns:a16="http://schemas.microsoft.com/office/drawing/2014/main" val="1569729087"/>
                    </a:ext>
                  </a:extLst>
                </a:gridCol>
                <a:gridCol w="936752">
                  <a:extLst>
                    <a:ext uri="{9D8B030D-6E8A-4147-A177-3AD203B41FA5}">
                      <a16:colId xmlns:a16="http://schemas.microsoft.com/office/drawing/2014/main" val="416483985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PT" dirty="0" err="1">
                          <a:solidFill>
                            <a:schemeClr val="accent1"/>
                          </a:solidFill>
                        </a:rPr>
                        <a:t>Trigger</a:t>
                      </a:r>
                      <a:r>
                        <a:rPr lang="pt-PT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pt-PT" dirty="0" err="1">
                          <a:solidFill>
                            <a:schemeClr val="accent1"/>
                          </a:solidFill>
                        </a:rPr>
                        <a:t>day</a:t>
                      </a:r>
                      <a:r>
                        <a:rPr lang="pt-PT" dirty="0">
                          <a:solidFill>
                            <a:schemeClr val="accent1"/>
                          </a:solidFill>
                        </a:rPr>
                        <a:t> P (</a:t>
                      </a:r>
                      <a:r>
                        <a:rPr lang="pt-PT" dirty="0" err="1">
                          <a:solidFill>
                            <a:schemeClr val="accent1"/>
                          </a:solidFill>
                        </a:rPr>
                        <a:t>ng</a:t>
                      </a:r>
                      <a:r>
                        <a:rPr lang="pt-PT" dirty="0">
                          <a:solidFill>
                            <a:schemeClr val="accent1"/>
                          </a:solidFill>
                        </a:rPr>
                        <a:t>/</a:t>
                      </a:r>
                      <a:r>
                        <a:rPr lang="pt-PT" dirty="0" err="1">
                          <a:solidFill>
                            <a:schemeClr val="accent1"/>
                          </a:solidFill>
                        </a:rPr>
                        <a:t>mL</a:t>
                      </a:r>
                      <a:r>
                        <a:rPr lang="pt-PT" dirty="0">
                          <a:solidFill>
                            <a:schemeClr val="accent1"/>
                          </a:solidFill>
                        </a:rPr>
                        <a:t>)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>
                          <a:solidFill>
                            <a:schemeClr val="accent1"/>
                          </a:solidFill>
                        </a:rPr>
                        <a:t>P-</a:t>
                      </a:r>
                      <a:r>
                        <a:rPr lang="pt-PT" dirty="0" err="1">
                          <a:solidFill>
                            <a:schemeClr val="accent1"/>
                          </a:solidFill>
                        </a:rPr>
                        <a:t>value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762042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0" dirty="0">
                          <a:solidFill>
                            <a:schemeClr val="accent1"/>
                          </a:solidFill>
                        </a:rPr>
                        <a:t>&lt;0.74</a:t>
                      </a:r>
                      <a:endParaRPr lang="en-GB" b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0" dirty="0">
                          <a:solidFill>
                            <a:schemeClr val="accent1"/>
                          </a:solidFill>
                        </a:rPr>
                        <a:t>0.75-0.94</a:t>
                      </a:r>
                      <a:endParaRPr lang="en-GB" b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0" dirty="0">
                          <a:solidFill>
                            <a:schemeClr val="accent1"/>
                          </a:solidFill>
                        </a:rPr>
                        <a:t>0.95-1.30</a:t>
                      </a:r>
                      <a:endParaRPr lang="en-GB" b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0" dirty="0">
                          <a:solidFill>
                            <a:schemeClr val="accent1"/>
                          </a:solidFill>
                        </a:rPr>
                        <a:t>&gt;1.30</a:t>
                      </a:r>
                      <a:endParaRPr lang="en-GB" b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86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b="1" dirty="0" err="1">
                          <a:solidFill>
                            <a:sysClr val="windowText" lastClr="000000"/>
                          </a:solidFill>
                        </a:rPr>
                        <a:t>Mid-luteal</a:t>
                      </a:r>
                      <a:r>
                        <a:rPr lang="pt-PT" b="1" dirty="0">
                          <a:solidFill>
                            <a:sysClr val="windowText" lastClr="000000"/>
                          </a:solidFill>
                        </a:rPr>
                        <a:t> P (</a:t>
                      </a:r>
                      <a:r>
                        <a:rPr lang="pt-PT" b="1" dirty="0" err="1">
                          <a:solidFill>
                            <a:sysClr val="windowText" lastClr="000000"/>
                          </a:solidFill>
                        </a:rPr>
                        <a:t>ng</a:t>
                      </a:r>
                      <a:r>
                        <a:rPr lang="pt-PT" b="1" dirty="0">
                          <a:solidFill>
                            <a:sysClr val="windowText" lastClr="000000"/>
                          </a:solidFill>
                        </a:rPr>
                        <a:t>/</a:t>
                      </a:r>
                      <a:r>
                        <a:rPr lang="pt-PT" b="1" dirty="0" err="1">
                          <a:solidFill>
                            <a:sysClr val="windowText" lastClr="000000"/>
                          </a:solidFill>
                        </a:rPr>
                        <a:t>mL</a:t>
                      </a:r>
                      <a:r>
                        <a:rPr lang="pt-PT" b="1" dirty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en-GB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>
                          <a:solidFill>
                            <a:sysClr val="windowText" lastClr="000000"/>
                          </a:solidFill>
                        </a:rPr>
                        <a:t>38.81</a:t>
                      </a:r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>
                          <a:solidFill>
                            <a:sysClr val="windowText" lastClr="000000"/>
                          </a:solidFill>
                        </a:rPr>
                        <a:t>36.20</a:t>
                      </a:r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>
                          <a:solidFill>
                            <a:sysClr val="windowText" lastClr="000000"/>
                          </a:solidFill>
                        </a:rPr>
                        <a:t>40.00</a:t>
                      </a:r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>
                          <a:solidFill>
                            <a:sysClr val="windowText" lastClr="000000"/>
                          </a:solidFill>
                        </a:rPr>
                        <a:t>49.00</a:t>
                      </a:r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>
                          <a:solidFill>
                            <a:sysClr val="windowText" lastClr="000000"/>
                          </a:solidFill>
                        </a:rPr>
                        <a:t>0.02</a:t>
                      </a:r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856472"/>
                  </a:ext>
                </a:extLst>
              </a:tr>
            </a:tbl>
          </a:graphicData>
        </a:graphic>
      </p:graphicFrame>
      <p:sp>
        <p:nvSpPr>
          <p:cNvPr id="7" name="Retângulo 1">
            <a:extLst>
              <a:ext uri="{FF2B5EF4-FFF2-40B4-BE49-F238E27FC236}">
                <a16:creationId xmlns:a16="http://schemas.microsoft.com/office/drawing/2014/main" id="{F1A17B41-0B0A-1631-59FC-A5D64FB45ADD}"/>
              </a:ext>
            </a:extLst>
          </p:cNvPr>
          <p:cNvSpPr/>
          <p:nvPr/>
        </p:nvSpPr>
        <p:spPr>
          <a:xfrm>
            <a:off x="2200735" y="6519446"/>
            <a:ext cx="6612193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Benmachiche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et al, 2021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1BA505-BD3F-F74F-D6C7-92372C0650AA}"/>
              </a:ext>
            </a:extLst>
          </p:cNvPr>
          <p:cNvSpPr txBox="1"/>
          <p:nvPr/>
        </p:nvSpPr>
        <p:spPr>
          <a:xfrm>
            <a:off x="4252913" y="1966913"/>
            <a:ext cx="4693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>
                <a:solidFill>
                  <a:schemeClr val="accent1"/>
                </a:solidFill>
              </a:rPr>
              <a:t>Non-</a:t>
            </a:r>
            <a:r>
              <a:rPr lang="pt-PT" b="1" dirty="0" err="1">
                <a:solidFill>
                  <a:schemeClr val="accent1"/>
                </a:solidFill>
              </a:rPr>
              <a:t>exclusion</a:t>
            </a:r>
            <a:r>
              <a:rPr lang="pt-PT" b="1" dirty="0">
                <a:solidFill>
                  <a:schemeClr val="accent1"/>
                </a:solidFill>
              </a:rPr>
              <a:t> of </a:t>
            </a:r>
            <a:r>
              <a:rPr lang="pt-PT" b="1" dirty="0" err="1">
                <a:solidFill>
                  <a:schemeClr val="accent1"/>
                </a:solidFill>
              </a:rPr>
              <a:t>elevated</a:t>
            </a:r>
            <a:r>
              <a:rPr lang="pt-PT" b="1" dirty="0">
                <a:solidFill>
                  <a:schemeClr val="accent1"/>
                </a:solidFill>
              </a:rPr>
              <a:t> </a:t>
            </a:r>
            <a:r>
              <a:rPr lang="pt-PT" b="1" dirty="0" err="1">
                <a:solidFill>
                  <a:schemeClr val="accent1"/>
                </a:solidFill>
              </a:rPr>
              <a:t>trigger</a:t>
            </a:r>
            <a:r>
              <a:rPr lang="pt-PT" b="1" dirty="0">
                <a:solidFill>
                  <a:schemeClr val="accent1"/>
                </a:solidFill>
              </a:rPr>
              <a:t> </a:t>
            </a:r>
            <a:r>
              <a:rPr lang="pt-PT" b="1" dirty="0" err="1">
                <a:solidFill>
                  <a:schemeClr val="accent1"/>
                </a:solidFill>
              </a:rPr>
              <a:t>day</a:t>
            </a:r>
            <a:r>
              <a:rPr lang="pt-PT" b="1" dirty="0">
                <a:solidFill>
                  <a:schemeClr val="accent1"/>
                </a:solidFill>
              </a:rPr>
              <a:t> P </a:t>
            </a:r>
            <a:r>
              <a:rPr lang="pt-PT" b="1" dirty="0" err="1">
                <a:solidFill>
                  <a:schemeClr val="accent1"/>
                </a:solidFill>
              </a:rPr>
              <a:t>cycles</a:t>
            </a:r>
            <a:r>
              <a:rPr lang="pt-PT" b="1" dirty="0">
                <a:solidFill>
                  <a:schemeClr val="accent1"/>
                </a:solidFill>
              </a:rPr>
              <a:t>?</a:t>
            </a:r>
            <a:endParaRPr lang="en-GB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43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89EEA-A38C-4568-E8C7-CBAB77522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What if we </a:t>
            </a:r>
            <a:r>
              <a:rPr lang="pt-PT" dirty="0" err="1"/>
              <a:t>account</a:t>
            </a:r>
            <a:r>
              <a:rPr lang="pt-PT" dirty="0"/>
              <a:t> for that?</a:t>
            </a:r>
            <a:endParaRPr lang="en-GB" dirty="0"/>
          </a:p>
        </p:txBody>
      </p:sp>
      <p:pic>
        <p:nvPicPr>
          <p:cNvPr id="5" name="Imagem 11">
            <a:extLst>
              <a:ext uri="{FF2B5EF4-FFF2-40B4-BE49-F238E27FC236}">
                <a16:creationId xmlns:a16="http://schemas.microsoft.com/office/drawing/2014/main" id="{E20168EE-B90E-CEF8-DD34-5AE5A67EA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099" y="1834961"/>
            <a:ext cx="4265489" cy="4320000"/>
          </a:xfrm>
          <a:prstGeom prst="rect">
            <a:avLst/>
          </a:prstGeom>
        </p:spPr>
      </p:pic>
      <p:sp>
        <p:nvSpPr>
          <p:cNvPr id="9" name="Chaveta à direita 17">
            <a:extLst>
              <a:ext uri="{FF2B5EF4-FFF2-40B4-BE49-F238E27FC236}">
                <a16:creationId xmlns:a16="http://schemas.microsoft.com/office/drawing/2014/main" id="{BB475725-4918-202D-5E3D-EE06AC0FFE11}"/>
              </a:ext>
            </a:extLst>
          </p:cNvPr>
          <p:cNvSpPr/>
          <p:nvPr/>
        </p:nvSpPr>
        <p:spPr>
          <a:xfrm rot="16200000">
            <a:off x="10755648" y="1950704"/>
            <a:ext cx="149559" cy="1324975"/>
          </a:xfrm>
          <a:prstGeom prst="rightBrace">
            <a:avLst>
              <a:gd name="adj1" fmla="val 8333"/>
              <a:gd name="adj2" fmla="val 54294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/>
          </a:p>
        </p:txBody>
      </p:sp>
      <p:sp>
        <p:nvSpPr>
          <p:cNvPr id="10" name="CaixaDeTexto 18">
            <a:extLst>
              <a:ext uri="{FF2B5EF4-FFF2-40B4-BE49-F238E27FC236}">
                <a16:creationId xmlns:a16="http://schemas.microsoft.com/office/drawing/2014/main" id="{B105CADD-0048-AFCD-93D1-8B9B111635BA}"/>
              </a:ext>
            </a:extLst>
          </p:cNvPr>
          <p:cNvSpPr txBox="1"/>
          <p:nvPr/>
        </p:nvSpPr>
        <p:spPr>
          <a:xfrm>
            <a:off x="10444195" y="2171391"/>
            <a:ext cx="9858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b="1" dirty="0">
                <a:latin typeface="Kulim Park"/>
              </a:rPr>
              <a:t>&lt;30.0%</a:t>
            </a:r>
          </a:p>
        </p:txBody>
      </p:sp>
      <p:sp>
        <p:nvSpPr>
          <p:cNvPr id="12" name="CaixaDeTexto 22">
            <a:extLst>
              <a:ext uri="{FF2B5EF4-FFF2-40B4-BE49-F238E27FC236}">
                <a16:creationId xmlns:a16="http://schemas.microsoft.com/office/drawing/2014/main" id="{1873BD39-4189-11E9-DA06-AEE7781C1567}"/>
              </a:ext>
            </a:extLst>
          </p:cNvPr>
          <p:cNvSpPr txBox="1"/>
          <p:nvPr/>
        </p:nvSpPr>
        <p:spPr>
          <a:xfrm>
            <a:off x="7694221" y="3759234"/>
            <a:ext cx="160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b="1" dirty="0">
                <a:latin typeface="Kulim Park"/>
              </a:rPr>
              <a:t>17.9%</a:t>
            </a:r>
          </a:p>
        </p:txBody>
      </p:sp>
      <p:sp>
        <p:nvSpPr>
          <p:cNvPr id="14" name="Chaveta à direita 24">
            <a:extLst>
              <a:ext uri="{FF2B5EF4-FFF2-40B4-BE49-F238E27FC236}">
                <a16:creationId xmlns:a16="http://schemas.microsoft.com/office/drawing/2014/main" id="{CDB0F34C-D79E-B449-21C3-A46CB446A9C9}"/>
              </a:ext>
            </a:extLst>
          </p:cNvPr>
          <p:cNvSpPr/>
          <p:nvPr/>
        </p:nvSpPr>
        <p:spPr>
          <a:xfrm rot="16200000">
            <a:off x="7930868" y="3843497"/>
            <a:ext cx="69090" cy="535427"/>
          </a:xfrm>
          <a:prstGeom prst="rightBrace">
            <a:avLst>
              <a:gd name="adj1" fmla="val 8333"/>
              <a:gd name="adj2" fmla="val 54294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535D473-EF94-9E23-AC35-DE66D731F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859" y="2410583"/>
            <a:ext cx="3667720" cy="36625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460D63B-B28B-1877-0E0C-B58F8B15A808}"/>
              </a:ext>
            </a:extLst>
          </p:cNvPr>
          <p:cNvSpPr txBox="1"/>
          <p:nvPr/>
        </p:nvSpPr>
        <p:spPr>
          <a:xfrm>
            <a:off x="2324100" y="1619007"/>
            <a:ext cx="2116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>
                <a:solidFill>
                  <a:schemeClr val="accent1"/>
                </a:solidFill>
              </a:rPr>
              <a:t>Clinical </a:t>
            </a:r>
            <a:r>
              <a:rPr lang="pt-PT" b="1" dirty="0" err="1">
                <a:solidFill>
                  <a:schemeClr val="accent1"/>
                </a:solidFill>
              </a:rPr>
              <a:t>miscarriage</a:t>
            </a:r>
            <a:endParaRPr lang="pt-PT" b="1" dirty="0">
              <a:solidFill>
                <a:schemeClr val="accent1"/>
              </a:solidFill>
            </a:endParaRPr>
          </a:p>
          <a:p>
            <a:r>
              <a:rPr lang="pt-PT" dirty="0" err="1">
                <a:latin typeface="Kulim Park"/>
                <a:sym typeface="Wingdings" panose="05000000000000000000" pitchFamily="2" charset="2"/>
              </a:rPr>
              <a:t>aOR</a:t>
            </a:r>
            <a:r>
              <a:rPr lang="pt-PT" dirty="0">
                <a:latin typeface="Kulim Park"/>
                <a:sym typeface="Wingdings" panose="05000000000000000000" pitchFamily="2" charset="2"/>
              </a:rPr>
              <a:t> 0,49 (0.27-0.87)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BE632-D725-2895-194F-1CEE6743FEB0}"/>
              </a:ext>
            </a:extLst>
          </p:cNvPr>
          <p:cNvSpPr txBox="1"/>
          <p:nvPr/>
        </p:nvSpPr>
        <p:spPr>
          <a:xfrm>
            <a:off x="8186342" y="1542448"/>
            <a:ext cx="2116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b="1" dirty="0" err="1">
                <a:solidFill>
                  <a:schemeClr val="accent1"/>
                </a:solidFill>
              </a:rPr>
              <a:t>Livebirth</a:t>
            </a:r>
            <a:endParaRPr lang="pt-PT" b="1" dirty="0">
              <a:solidFill>
                <a:schemeClr val="accent1"/>
              </a:solidFill>
            </a:endParaRPr>
          </a:p>
          <a:p>
            <a:pPr algn="ctr"/>
            <a:r>
              <a:rPr lang="pt-PT" dirty="0" err="1">
                <a:latin typeface="Kulim Park"/>
                <a:sym typeface="Wingdings" panose="05000000000000000000" pitchFamily="2" charset="2"/>
              </a:rPr>
              <a:t>aOR</a:t>
            </a:r>
            <a:r>
              <a:rPr lang="pt-PT" dirty="0">
                <a:latin typeface="Kulim Park"/>
                <a:sym typeface="Wingdings" panose="05000000000000000000" pitchFamily="2" charset="2"/>
              </a:rPr>
              <a:t> 2.29 (1.51-3.45)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21" name="Retângulo 1">
            <a:extLst>
              <a:ext uri="{FF2B5EF4-FFF2-40B4-BE49-F238E27FC236}">
                <a16:creationId xmlns:a16="http://schemas.microsoft.com/office/drawing/2014/main" id="{27899CDA-CA4F-46C9-C55B-0C7FB753BD05}"/>
              </a:ext>
            </a:extLst>
          </p:cNvPr>
          <p:cNvSpPr/>
          <p:nvPr/>
        </p:nvSpPr>
        <p:spPr>
          <a:xfrm>
            <a:off x="2200735" y="6519446"/>
            <a:ext cx="6612193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Soares et al, 2024 (ESHRE)</a:t>
            </a: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468BB300-525A-E28B-E2AE-1B1FA3F52433}"/>
              </a:ext>
            </a:extLst>
          </p:cNvPr>
          <p:cNvSpPr/>
          <p:nvPr/>
        </p:nvSpPr>
        <p:spPr>
          <a:xfrm>
            <a:off x="7772400" y="3124200"/>
            <a:ext cx="333375" cy="57103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816112-7DC3-6A97-018B-438CB97EE69C}"/>
              </a:ext>
            </a:extLst>
          </p:cNvPr>
          <p:cNvSpPr txBox="1"/>
          <p:nvPr/>
        </p:nvSpPr>
        <p:spPr>
          <a:xfrm>
            <a:off x="6705600" y="2687972"/>
            <a:ext cx="2377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err="1">
                <a:solidFill>
                  <a:schemeClr val="accent1"/>
                </a:solidFill>
              </a:rPr>
              <a:t>Despite</a:t>
            </a:r>
            <a:r>
              <a:rPr lang="pt-PT" b="1" dirty="0">
                <a:solidFill>
                  <a:schemeClr val="accent1"/>
                </a:solidFill>
              </a:rPr>
              <a:t> </a:t>
            </a:r>
            <a:r>
              <a:rPr lang="pt-PT" b="1" dirty="0" err="1">
                <a:solidFill>
                  <a:schemeClr val="accent1"/>
                </a:solidFill>
              </a:rPr>
              <a:t>rescue</a:t>
            </a:r>
            <a:r>
              <a:rPr lang="pt-PT" b="1" dirty="0">
                <a:solidFill>
                  <a:schemeClr val="accent1"/>
                </a:solidFill>
              </a:rPr>
              <a:t> </a:t>
            </a:r>
            <a:r>
              <a:rPr lang="pt-PT" b="1" dirty="0" err="1">
                <a:solidFill>
                  <a:schemeClr val="accent1"/>
                </a:solidFill>
              </a:rPr>
              <a:t>therapy</a:t>
            </a:r>
            <a:endParaRPr lang="en-GB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27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/>
      <p:bldP spid="14" grpId="0" animBg="1"/>
      <p:bldP spid="19" grpId="0"/>
      <p:bldP spid="20" grpId="0"/>
      <p:bldP spid="24" grpId="0" animBg="1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8F5A9-B495-8842-A775-36F5746BC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8275-BF51-9521-351D-3DBD1F20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Do we need </a:t>
            </a:r>
            <a:r>
              <a:rPr lang="pt-PT" dirty="0" err="1"/>
              <a:t>progesterone</a:t>
            </a:r>
            <a:r>
              <a:rPr lang="pt-PT" dirty="0"/>
              <a:t> </a:t>
            </a:r>
            <a:r>
              <a:rPr lang="pt-PT" dirty="0" err="1"/>
              <a:t>supplementation</a:t>
            </a:r>
            <a:r>
              <a:rPr lang="pt-PT" dirty="0"/>
              <a:t>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9575D-24B4-D331-C4EE-683166C45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b="1" dirty="0"/>
              <a:t>In the </a:t>
            </a:r>
            <a:r>
              <a:rPr lang="pt-PT" b="1" dirty="0" err="1"/>
              <a:t>fresh</a:t>
            </a:r>
            <a:r>
              <a:rPr lang="pt-PT" b="1" dirty="0"/>
              <a:t> </a:t>
            </a:r>
            <a:r>
              <a:rPr lang="pt-PT" b="1" dirty="0" err="1"/>
              <a:t>cycle</a:t>
            </a:r>
            <a:r>
              <a:rPr lang="pt-PT" b="1" dirty="0"/>
              <a:t>? 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b="1" dirty="0"/>
              <a:t>In the artificial FET </a:t>
            </a:r>
            <a:r>
              <a:rPr lang="pt-PT" b="1" dirty="0" err="1"/>
              <a:t>cycle</a:t>
            </a:r>
            <a:r>
              <a:rPr lang="pt-PT" b="1" dirty="0"/>
              <a:t>? 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b="1" dirty="0"/>
              <a:t>In the natural </a:t>
            </a:r>
            <a:r>
              <a:rPr lang="pt-PT" b="1" dirty="0" err="1"/>
              <a:t>cycle</a:t>
            </a:r>
            <a:r>
              <a:rPr lang="pt-PT" b="1" dirty="0"/>
              <a:t>?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b="1" dirty="0"/>
              <a:t>To improve perinatal outcomes?</a:t>
            </a:r>
            <a:endParaRPr lang="en-GB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E7426D-28B8-13A9-4C15-E6E4C4BDB0A3}"/>
              </a:ext>
            </a:extLst>
          </p:cNvPr>
          <p:cNvSpPr txBox="1"/>
          <p:nvPr/>
        </p:nvSpPr>
        <p:spPr>
          <a:xfrm>
            <a:off x="3657597" y="176847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PT" sz="2800" dirty="0" err="1">
                <a:solidFill>
                  <a:schemeClr val="accent1"/>
                </a:solidFill>
              </a:rPr>
              <a:t>Yes</a:t>
            </a:r>
            <a:r>
              <a:rPr lang="pt-PT" sz="2800" dirty="0">
                <a:solidFill>
                  <a:schemeClr val="accent1"/>
                </a:solidFill>
              </a:rPr>
              <a:t> (</a:t>
            </a:r>
            <a:r>
              <a:rPr lang="pt-PT" sz="2800" dirty="0" err="1">
                <a:solidFill>
                  <a:schemeClr val="accent1"/>
                </a:solidFill>
              </a:rPr>
              <a:t>and</a:t>
            </a:r>
            <a:r>
              <a:rPr lang="pt-PT" sz="2800" dirty="0">
                <a:solidFill>
                  <a:schemeClr val="accent1"/>
                </a:solidFill>
              </a:rPr>
              <a:t> </a:t>
            </a:r>
            <a:r>
              <a:rPr lang="pt-PT" sz="2800" dirty="0" err="1">
                <a:solidFill>
                  <a:schemeClr val="accent1"/>
                </a:solidFill>
              </a:rPr>
              <a:t>possibly</a:t>
            </a:r>
            <a:r>
              <a:rPr lang="pt-PT" sz="2800" dirty="0">
                <a:solidFill>
                  <a:schemeClr val="accent1"/>
                </a:solidFill>
              </a:rPr>
              <a:t> </a:t>
            </a:r>
            <a:r>
              <a:rPr lang="pt-PT" sz="2800" dirty="0" err="1">
                <a:solidFill>
                  <a:schemeClr val="accent1"/>
                </a:solidFill>
              </a:rPr>
              <a:t>measurement</a:t>
            </a:r>
            <a:r>
              <a:rPr lang="pt-PT" sz="2800" dirty="0">
                <a:solidFill>
                  <a:schemeClr val="accent1"/>
                </a:solidFill>
              </a:rPr>
              <a:t> as well)</a:t>
            </a:r>
            <a:endParaRPr lang="pt-PT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375E38-FA96-560A-CCBC-8AC90CAD980A}"/>
              </a:ext>
            </a:extLst>
          </p:cNvPr>
          <p:cNvSpPr txBox="1"/>
          <p:nvPr/>
        </p:nvSpPr>
        <p:spPr>
          <a:xfrm>
            <a:off x="4657722" y="278237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PT" sz="2800" dirty="0" err="1">
                <a:solidFill>
                  <a:schemeClr val="accent1"/>
                </a:solidFill>
              </a:rPr>
              <a:t>Yes</a:t>
            </a:r>
            <a:r>
              <a:rPr lang="pt-PT" sz="2800" dirty="0">
                <a:solidFill>
                  <a:schemeClr val="accent1"/>
                </a:solidFill>
              </a:rPr>
              <a:t>, more </a:t>
            </a:r>
            <a:r>
              <a:rPr lang="pt-PT" sz="2800" dirty="0" err="1">
                <a:solidFill>
                  <a:schemeClr val="accent1"/>
                </a:solidFill>
              </a:rPr>
              <a:t>info</a:t>
            </a:r>
            <a:r>
              <a:rPr lang="pt-PT" sz="2800" dirty="0">
                <a:solidFill>
                  <a:schemeClr val="accent1"/>
                </a:solidFill>
              </a:rPr>
              <a:t> soon (next </a:t>
            </a:r>
            <a:r>
              <a:rPr lang="pt-PT" sz="2800" dirty="0" err="1">
                <a:solidFill>
                  <a:schemeClr val="accent1"/>
                </a:solidFill>
              </a:rPr>
              <a:t>lecture</a:t>
            </a:r>
            <a:r>
              <a:rPr lang="pt-PT" sz="2800" dirty="0">
                <a:solidFill>
                  <a:schemeClr val="accent1"/>
                </a:solidFill>
              </a:rPr>
              <a:t>)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404599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D2B38-D84A-B16C-D6C7-24F21DB6A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Do we need LPS (</a:t>
            </a:r>
            <a:r>
              <a:rPr lang="pt-PT" dirty="0" err="1"/>
              <a:t>and</a:t>
            </a:r>
            <a:r>
              <a:rPr lang="pt-PT" dirty="0"/>
              <a:t> to </a:t>
            </a:r>
            <a:r>
              <a:rPr lang="pt-PT" dirty="0" err="1"/>
              <a:t>measure</a:t>
            </a:r>
            <a:r>
              <a:rPr lang="pt-PT" dirty="0"/>
              <a:t> </a:t>
            </a:r>
            <a:r>
              <a:rPr lang="pt-PT" dirty="0" err="1"/>
              <a:t>transfer</a:t>
            </a:r>
            <a:r>
              <a:rPr lang="pt-PT" dirty="0"/>
              <a:t> </a:t>
            </a:r>
            <a:r>
              <a:rPr lang="pt-PT" dirty="0" err="1"/>
              <a:t>day</a:t>
            </a:r>
            <a:r>
              <a:rPr lang="pt-PT" dirty="0"/>
              <a:t> P)?</a:t>
            </a:r>
            <a:endParaRPr lang="en-GB" dirty="0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E8801554-0EBF-AEBB-89B2-1287EA0E4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183419"/>
              </p:ext>
            </p:extLst>
          </p:nvPr>
        </p:nvGraphicFramePr>
        <p:xfrm>
          <a:off x="690562" y="2345355"/>
          <a:ext cx="10951590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8953">
                  <a:extLst>
                    <a:ext uri="{9D8B030D-6E8A-4147-A177-3AD203B41FA5}">
                      <a16:colId xmlns:a16="http://schemas.microsoft.com/office/drawing/2014/main" val="2244524185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114523612"/>
                    </a:ext>
                  </a:extLst>
                </a:gridCol>
                <a:gridCol w="1104265">
                  <a:extLst>
                    <a:ext uri="{9D8B030D-6E8A-4147-A177-3AD203B41FA5}">
                      <a16:colId xmlns:a16="http://schemas.microsoft.com/office/drawing/2014/main" val="1072830087"/>
                    </a:ext>
                  </a:extLst>
                </a:gridCol>
                <a:gridCol w="1567307">
                  <a:extLst>
                    <a:ext uri="{9D8B030D-6E8A-4147-A177-3AD203B41FA5}">
                      <a16:colId xmlns:a16="http://schemas.microsoft.com/office/drawing/2014/main" val="77072443"/>
                    </a:ext>
                  </a:extLst>
                </a:gridCol>
                <a:gridCol w="1842008">
                  <a:extLst>
                    <a:ext uri="{9D8B030D-6E8A-4147-A177-3AD203B41FA5}">
                      <a16:colId xmlns:a16="http://schemas.microsoft.com/office/drawing/2014/main" val="2923602647"/>
                    </a:ext>
                  </a:extLst>
                </a:gridCol>
                <a:gridCol w="620586">
                  <a:extLst>
                    <a:ext uri="{9D8B030D-6E8A-4147-A177-3AD203B41FA5}">
                      <a16:colId xmlns:a16="http://schemas.microsoft.com/office/drawing/2014/main" val="1210803286"/>
                    </a:ext>
                  </a:extLst>
                </a:gridCol>
                <a:gridCol w="1278255">
                  <a:extLst>
                    <a:ext uri="{9D8B030D-6E8A-4147-A177-3AD203B41FA5}">
                      <a16:colId xmlns:a16="http://schemas.microsoft.com/office/drawing/2014/main" val="1773788819"/>
                    </a:ext>
                  </a:extLst>
                </a:gridCol>
                <a:gridCol w="1157286">
                  <a:extLst>
                    <a:ext uri="{9D8B030D-6E8A-4147-A177-3AD203B41FA5}">
                      <a16:colId xmlns:a16="http://schemas.microsoft.com/office/drawing/2014/main" val="3613781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b="1" dirty="0">
                          <a:solidFill>
                            <a:srgbClr val="0071CE"/>
                          </a:solidFill>
                        </a:rPr>
                        <a:t>Study</a:t>
                      </a:r>
                      <a:endParaRPr lang="en-GB" b="1" dirty="0">
                        <a:solidFill>
                          <a:srgbClr val="0071CE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>
                          <a:solidFill>
                            <a:srgbClr val="0071CE"/>
                          </a:solidFill>
                        </a:rPr>
                        <a:t>n</a:t>
                      </a:r>
                      <a:endParaRPr lang="en-GB" b="1" dirty="0">
                        <a:solidFill>
                          <a:srgbClr val="0071CE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>
                          <a:solidFill>
                            <a:srgbClr val="0071CE"/>
                          </a:solidFill>
                        </a:rPr>
                        <a:t>Outcome</a:t>
                      </a:r>
                      <a:endParaRPr lang="en-GB" b="1" dirty="0">
                        <a:solidFill>
                          <a:srgbClr val="0071CE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 err="1">
                          <a:solidFill>
                            <a:srgbClr val="0071CE"/>
                          </a:solidFill>
                        </a:rPr>
                        <a:t>Measurement</a:t>
                      </a:r>
                      <a:endParaRPr lang="en-GB" b="1" dirty="0">
                        <a:solidFill>
                          <a:srgbClr val="0071CE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>
                          <a:solidFill>
                            <a:srgbClr val="0071CE"/>
                          </a:solidFill>
                        </a:rPr>
                        <a:t>Cut-</a:t>
                      </a:r>
                      <a:r>
                        <a:rPr lang="pt-PT" b="1" dirty="0" err="1">
                          <a:solidFill>
                            <a:srgbClr val="0071CE"/>
                          </a:solidFill>
                        </a:rPr>
                        <a:t>off</a:t>
                      </a:r>
                      <a:endParaRPr lang="en-GB" b="1" dirty="0">
                        <a:solidFill>
                          <a:srgbClr val="0071CE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>
                          <a:solidFill>
                            <a:srgbClr val="0071CE"/>
                          </a:solidFill>
                        </a:rPr>
                        <a:t>LPS</a:t>
                      </a:r>
                      <a:endParaRPr lang="en-GB" b="1" dirty="0">
                        <a:solidFill>
                          <a:srgbClr val="0071CE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>
                          <a:solidFill>
                            <a:srgbClr val="0071CE"/>
                          </a:solidFill>
                        </a:rPr>
                        <a:t>Normal P</a:t>
                      </a:r>
                      <a:endParaRPr lang="en-GB" b="1" dirty="0">
                        <a:solidFill>
                          <a:srgbClr val="0071CE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 err="1">
                          <a:solidFill>
                            <a:srgbClr val="0071CE"/>
                          </a:solidFill>
                        </a:rPr>
                        <a:t>Low</a:t>
                      </a:r>
                      <a:r>
                        <a:rPr lang="pt-PT" b="1" dirty="0">
                          <a:solidFill>
                            <a:srgbClr val="0071CE"/>
                          </a:solidFill>
                        </a:rPr>
                        <a:t> P</a:t>
                      </a:r>
                      <a:endParaRPr lang="en-GB" b="1" dirty="0">
                        <a:solidFill>
                          <a:srgbClr val="0071CE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13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b="1" dirty="0" err="1"/>
                        <a:t>Gaggiotti</a:t>
                      </a:r>
                      <a:r>
                        <a:rPr lang="pt-PT" b="1" dirty="0"/>
                        <a:t>-Marre </a:t>
                      </a:r>
                      <a:r>
                        <a:rPr lang="pt-PT" b="1" dirty="0" err="1"/>
                        <a:t>et</a:t>
                      </a:r>
                      <a:r>
                        <a:rPr lang="pt-PT" b="1" dirty="0"/>
                        <a:t> al. 2020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294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LBR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Day</a:t>
                      </a:r>
                      <a:r>
                        <a:rPr lang="pt-PT" dirty="0"/>
                        <a:t> before ET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10 </a:t>
                      </a:r>
                      <a:r>
                        <a:rPr lang="pt-PT" dirty="0" err="1"/>
                        <a:t>ng</a:t>
                      </a:r>
                      <a:r>
                        <a:rPr lang="pt-PT" dirty="0"/>
                        <a:t>/</a:t>
                      </a:r>
                      <a:r>
                        <a:rPr lang="pt-PT" dirty="0" err="1"/>
                        <a:t>mL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No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41.1%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33.0%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49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b="1" dirty="0" err="1"/>
                        <a:t>Saupstad</a:t>
                      </a:r>
                      <a:r>
                        <a:rPr lang="pt-PT" b="1" dirty="0"/>
                        <a:t> </a:t>
                      </a:r>
                      <a:r>
                        <a:rPr lang="pt-PT" b="1" dirty="0" err="1"/>
                        <a:t>et</a:t>
                      </a:r>
                      <a:r>
                        <a:rPr lang="pt-PT" b="1" dirty="0"/>
                        <a:t> al., 2022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170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OPR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ET </a:t>
                      </a:r>
                      <a:r>
                        <a:rPr lang="pt-PT" dirty="0" err="1"/>
                        <a:t>day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9.25 </a:t>
                      </a:r>
                      <a:r>
                        <a:rPr lang="pt-PT" dirty="0" err="1"/>
                        <a:t>ng</a:t>
                      </a:r>
                      <a:r>
                        <a:rPr lang="pt-PT" dirty="0"/>
                        <a:t>/</a:t>
                      </a:r>
                      <a:r>
                        <a:rPr lang="pt-PT" dirty="0" err="1"/>
                        <a:t>mL</a:t>
                      </a:r>
                      <a:r>
                        <a:rPr lang="pt-PT" dirty="0"/>
                        <a:t> (p25)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hCG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60.6%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56.1%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b="1" dirty="0" err="1"/>
                        <a:t>Labarta</a:t>
                      </a:r>
                      <a:r>
                        <a:rPr lang="pt-PT" b="1" dirty="0"/>
                        <a:t> </a:t>
                      </a:r>
                      <a:r>
                        <a:rPr lang="pt-PT" b="1" dirty="0" err="1"/>
                        <a:t>et</a:t>
                      </a:r>
                      <a:r>
                        <a:rPr lang="pt-PT" b="1" dirty="0"/>
                        <a:t> al., 2022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244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OPR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ET </a:t>
                      </a:r>
                      <a:r>
                        <a:rPr lang="pt-PT" dirty="0" err="1"/>
                        <a:t>day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20.2 </a:t>
                      </a:r>
                      <a:r>
                        <a:rPr lang="pt-PT" dirty="0" err="1"/>
                        <a:t>ng</a:t>
                      </a:r>
                      <a:r>
                        <a:rPr lang="pt-PT" dirty="0"/>
                        <a:t>/</a:t>
                      </a:r>
                      <a:r>
                        <a:rPr lang="pt-PT" dirty="0" err="1"/>
                        <a:t>mL</a:t>
                      </a:r>
                      <a:r>
                        <a:rPr lang="pt-PT" dirty="0"/>
                        <a:t> (p25)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Yes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47.5-51.7%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56.7%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389613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D554BB1-994F-4150-D2E6-3572B7D1E6E6}"/>
              </a:ext>
            </a:extLst>
          </p:cNvPr>
          <p:cNvSpPr txBox="1"/>
          <p:nvPr/>
        </p:nvSpPr>
        <p:spPr>
          <a:xfrm>
            <a:off x="8601745" y="3939998"/>
            <a:ext cx="33164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b="1" dirty="0"/>
              <a:t>2 cases &lt;10.0 </a:t>
            </a:r>
            <a:r>
              <a:rPr lang="pt-PT" b="1" dirty="0" err="1"/>
              <a:t>ng</a:t>
            </a:r>
            <a:r>
              <a:rPr lang="pt-PT" b="1" dirty="0"/>
              <a:t>/</a:t>
            </a:r>
            <a:r>
              <a:rPr lang="pt-PT" b="1" dirty="0" err="1"/>
              <a:t>mL</a:t>
            </a:r>
            <a:r>
              <a:rPr lang="pt-PT" b="1" dirty="0"/>
              <a:t>: </a:t>
            </a:r>
            <a:r>
              <a:rPr lang="pt-PT" dirty="0"/>
              <a:t>0% OPR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9B19C9-4B1A-A5F7-8A72-B53C0745AE6D}"/>
              </a:ext>
            </a:extLst>
          </p:cNvPr>
          <p:cNvSpPr/>
          <p:nvPr/>
        </p:nvSpPr>
        <p:spPr>
          <a:xfrm>
            <a:off x="690562" y="3087035"/>
            <a:ext cx="11206691" cy="886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53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D3959-13E2-26ED-F1DD-6F11DA209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Do we need to </a:t>
            </a:r>
            <a:r>
              <a:rPr lang="pt-PT" dirty="0" err="1"/>
              <a:t>measure</a:t>
            </a:r>
            <a:r>
              <a:rPr lang="pt-PT" dirty="0"/>
              <a:t> </a:t>
            </a:r>
            <a:r>
              <a:rPr lang="pt-PT" dirty="0" err="1"/>
              <a:t>transfer</a:t>
            </a:r>
            <a:r>
              <a:rPr lang="pt-PT" dirty="0"/>
              <a:t> </a:t>
            </a:r>
            <a:r>
              <a:rPr lang="pt-PT" dirty="0" err="1"/>
              <a:t>day</a:t>
            </a:r>
            <a:r>
              <a:rPr lang="pt-PT" dirty="0"/>
              <a:t> P in natural </a:t>
            </a:r>
            <a:r>
              <a:rPr lang="pt-PT" dirty="0" err="1"/>
              <a:t>cycles</a:t>
            </a:r>
            <a:r>
              <a:rPr lang="pt-PT" dirty="0"/>
              <a:t>?</a:t>
            </a:r>
            <a:endParaRPr lang="en-GB" dirty="0"/>
          </a:p>
        </p:txBody>
      </p:sp>
      <p:pic>
        <p:nvPicPr>
          <p:cNvPr id="7" name="Imagem 2">
            <a:extLst>
              <a:ext uri="{FF2B5EF4-FFF2-40B4-BE49-F238E27FC236}">
                <a16:creationId xmlns:a16="http://schemas.microsoft.com/office/drawing/2014/main" id="{41729A89-A3B4-5AE5-071F-47373D66C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194" y="1870641"/>
            <a:ext cx="4305901" cy="4320000"/>
          </a:xfrm>
          <a:prstGeom prst="rect">
            <a:avLst/>
          </a:prstGeom>
        </p:spPr>
      </p:pic>
      <p:sp>
        <p:nvSpPr>
          <p:cNvPr id="8" name="CaixaDeTexto 3">
            <a:extLst>
              <a:ext uri="{FF2B5EF4-FFF2-40B4-BE49-F238E27FC236}">
                <a16:creationId xmlns:a16="http://schemas.microsoft.com/office/drawing/2014/main" id="{7F61CB5D-4012-0CB9-9A31-009DB51EE719}"/>
              </a:ext>
            </a:extLst>
          </p:cNvPr>
          <p:cNvSpPr txBox="1"/>
          <p:nvPr/>
        </p:nvSpPr>
        <p:spPr>
          <a:xfrm>
            <a:off x="7492234" y="2228450"/>
            <a:ext cx="3780241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pt-PT" sz="1600" dirty="0">
                <a:solidFill>
                  <a:schemeClr val="accent1"/>
                </a:solidFill>
                <a:latin typeface="Kulim Park"/>
              </a:rPr>
              <a:t>Only 3,1% with P4&lt;10 </a:t>
            </a:r>
            <a:r>
              <a:rPr lang="pt-PT" sz="1600" dirty="0" err="1">
                <a:solidFill>
                  <a:schemeClr val="accent1"/>
                </a:solidFill>
                <a:latin typeface="Kulim Park"/>
              </a:rPr>
              <a:t>ng</a:t>
            </a:r>
            <a:r>
              <a:rPr lang="pt-PT" sz="1600" dirty="0">
                <a:solidFill>
                  <a:schemeClr val="accent1"/>
                </a:solidFill>
                <a:latin typeface="Kulim Park"/>
              </a:rPr>
              <a:t>/</a:t>
            </a:r>
            <a:r>
              <a:rPr lang="pt-PT" sz="1600" dirty="0" err="1">
                <a:solidFill>
                  <a:schemeClr val="accent1"/>
                </a:solidFill>
                <a:latin typeface="Kulim Park"/>
              </a:rPr>
              <a:t>mL</a:t>
            </a:r>
            <a:endParaRPr lang="pt-PT" sz="1600" dirty="0">
              <a:solidFill>
                <a:schemeClr val="accent1"/>
              </a:solidFill>
              <a:latin typeface="Kulim Park"/>
            </a:endParaRPr>
          </a:p>
          <a:p>
            <a:pPr algn="ctr">
              <a:lnSpc>
                <a:spcPct val="150000"/>
              </a:lnSpc>
            </a:pPr>
            <a:r>
              <a:rPr lang="pt-PT" sz="1600" dirty="0">
                <a:latin typeface="Kulim Park"/>
                <a:sym typeface="Wingdings" panose="05000000000000000000" pitchFamily="2" charset="2"/>
              </a:rPr>
              <a:t>But OR 0,568, IC 95% (0,330-0,977)</a:t>
            </a:r>
          </a:p>
          <a:p>
            <a:pPr algn="ctr">
              <a:lnSpc>
                <a:spcPct val="150000"/>
              </a:lnSpc>
            </a:pPr>
            <a:r>
              <a:rPr lang="pt-PT" sz="1600" b="1" dirty="0" err="1">
                <a:latin typeface="Kulim Park"/>
                <a:sym typeface="Wingdings" panose="05000000000000000000" pitchFamily="2" charset="2"/>
              </a:rPr>
              <a:t>Despite</a:t>
            </a:r>
            <a:r>
              <a:rPr lang="pt-PT" sz="1600" b="1" dirty="0">
                <a:latin typeface="Kulim Park"/>
                <a:sym typeface="Wingdings" panose="05000000000000000000" pitchFamily="2" charset="2"/>
              </a:rPr>
              <a:t> </a:t>
            </a:r>
            <a:r>
              <a:rPr lang="pt-PT" sz="1600" b="1" dirty="0" err="1">
                <a:latin typeface="Kulim Park"/>
                <a:sym typeface="Wingdings" panose="05000000000000000000" pitchFamily="2" charset="2"/>
              </a:rPr>
              <a:t>rescue</a:t>
            </a:r>
            <a:r>
              <a:rPr lang="pt-PT" sz="1600" b="1" dirty="0">
                <a:latin typeface="Kulim Park"/>
                <a:sym typeface="Wingdings" panose="05000000000000000000" pitchFamily="2" charset="2"/>
              </a:rPr>
              <a:t> </a:t>
            </a:r>
            <a:r>
              <a:rPr lang="pt-PT" sz="1600" b="1" dirty="0" err="1">
                <a:latin typeface="Kulim Park"/>
                <a:sym typeface="Wingdings" panose="05000000000000000000" pitchFamily="2" charset="2"/>
              </a:rPr>
              <a:t>therapy</a:t>
            </a:r>
            <a:r>
              <a:rPr lang="pt-PT" sz="1600" b="1" dirty="0">
                <a:latin typeface="Kulim Park"/>
                <a:sym typeface="Wingdings" panose="05000000000000000000" pitchFamily="2" charset="2"/>
              </a:rPr>
              <a:t>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52E5AB-FB11-51B9-27AA-ACCBC82DBE36}"/>
              </a:ext>
            </a:extLst>
          </p:cNvPr>
          <p:cNvSpPr txBox="1"/>
          <p:nvPr/>
        </p:nvSpPr>
        <p:spPr>
          <a:xfrm>
            <a:off x="1776412" y="15013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b="1" dirty="0" err="1">
                <a:solidFill>
                  <a:schemeClr val="accent1"/>
                </a:solidFill>
              </a:rPr>
              <a:t>Livebirth</a:t>
            </a:r>
            <a:r>
              <a:rPr lang="pt-PT" b="1" dirty="0">
                <a:solidFill>
                  <a:schemeClr val="accent1"/>
                </a:solidFill>
              </a:rPr>
              <a:t> (n=2292)</a:t>
            </a:r>
          </a:p>
        </p:txBody>
      </p:sp>
      <p:sp>
        <p:nvSpPr>
          <p:cNvPr id="12" name="Retângulo 1">
            <a:extLst>
              <a:ext uri="{FF2B5EF4-FFF2-40B4-BE49-F238E27FC236}">
                <a16:creationId xmlns:a16="http://schemas.microsoft.com/office/drawing/2014/main" id="{3C3F433F-834C-2E4B-3927-625BB012165A}"/>
              </a:ext>
            </a:extLst>
          </p:cNvPr>
          <p:cNvSpPr/>
          <p:nvPr/>
        </p:nvSpPr>
        <p:spPr>
          <a:xfrm>
            <a:off x="2010698" y="6433782"/>
            <a:ext cx="6612193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Santana et al, 2024 (ESHRE)</a:t>
            </a:r>
          </a:p>
        </p:txBody>
      </p:sp>
    </p:spTree>
    <p:extLst>
      <p:ext uri="{BB962C8B-B14F-4D97-AF65-F5344CB8AC3E}">
        <p14:creationId xmlns:p14="http://schemas.microsoft.com/office/powerpoint/2010/main" val="203185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24F08-4936-7AB6-5465-0E7E7167C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BBD9E-C4A0-7FDA-AFF2-D37D32575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Do we need </a:t>
            </a:r>
            <a:r>
              <a:rPr lang="pt-PT" dirty="0" err="1"/>
              <a:t>progesterone</a:t>
            </a:r>
            <a:r>
              <a:rPr lang="pt-PT" dirty="0"/>
              <a:t> </a:t>
            </a:r>
            <a:r>
              <a:rPr lang="pt-PT" dirty="0" err="1"/>
              <a:t>supplementation</a:t>
            </a:r>
            <a:r>
              <a:rPr lang="pt-PT" dirty="0"/>
              <a:t>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4889F-ED6B-E6AD-5BDF-6E111AD52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b="1" dirty="0"/>
              <a:t>In the </a:t>
            </a:r>
            <a:r>
              <a:rPr lang="pt-PT" b="1" dirty="0" err="1"/>
              <a:t>fresh</a:t>
            </a:r>
            <a:r>
              <a:rPr lang="pt-PT" b="1" dirty="0"/>
              <a:t> </a:t>
            </a:r>
            <a:r>
              <a:rPr lang="pt-PT" b="1" dirty="0" err="1"/>
              <a:t>cycle</a:t>
            </a:r>
            <a:r>
              <a:rPr lang="pt-PT" b="1" dirty="0"/>
              <a:t>? </a:t>
            </a:r>
            <a:r>
              <a:rPr lang="pt-PT" dirty="0" err="1">
                <a:solidFill>
                  <a:schemeClr val="accent1"/>
                </a:solidFill>
              </a:rPr>
              <a:t>Yes</a:t>
            </a:r>
            <a:r>
              <a:rPr lang="pt-PT" dirty="0">
                <a:solidFill>
                  <a:schemeClr val="accent1"/>
                </a:solidFill>
              </a:rPr>
              <a:t> (</a:t>
            </a:r>
            <a:r>
              <a:rPr lang="pt-PT" dirty="0" err="1">
                <a:solidFill>
                  <a:schemeClr val="accent1"/>
                </a:solidFill>
              </a:rPr>
              <a:t>and</a:t>
            </a:r>
            <a:r>
              <a:rPr lang="pt-PT" dirty="0">
                <a:solidFill>
                  <a:schemeClr val="accent1"/>
                </a:solidFill>
              </a:rPr>
              <a:t> </a:t>
            </a:r>
            <a:r>
              <a:rPr lang="pt-PT" dirty="0" err="1">
                <a:solidFill>
                  <a:schemeClr val="accent1"/>
                </a:solidFill>
              </a:rPr>
              <a:t>possibly</a:t>
            </a:r>
            <a:r>
              <a:rPr lang="pt-PT" dirty="0">
                <a:solidFill>
                  <a:schemeClr val="accent1"/>
                </a:solidFill>
              </a:rPr>
              <a:t> </a:t>
            </a:r>
            <a:r>
              <a:rPr lang="pt-PT" dirty="0" err="1">
                <a:solidFill>
                  <a:schemeClr val="accent1"/>
                </a:solidFill>
              </a:rPr>
              <a:t>measurement</a:t>
            </a:r>
            <a:r>
              <a:rPr lang="pt-PT" dirty="0">
                <a:solidFill>
                  <a:schemeClr val="accent1"/>
                </a:solidFill>
              </a:rPr>
              <a:t> as well)</a:t>
            </a:r>
          </a:p>
          <a:p>
            <a:endParaRPr lang="pt-PT" dirty="0"/>
          </a:p>
          <a:p>
            <a:pPr marL="0" indent="0">
              <a:buNone/>
            </a:pPr>
            <a:r>
              <a:rPr lang="pt-PT" b="1" dirty="0"/>
              <a:t>In the artificial FET </a:t>
            </a:r>
            <a:r>
              <a:rPr lang="pt-PT" b="1" dirty="0" err="1"/>
              <a:t>cycle</a:t>
            </a:r>
            <a:r>
              <a:rPr lang="pt-PT" b="1" dirty="0"/>
              <a:t>? </a:t>
            </a:r>
            <a:r>
              <a:rPr lang="pt-PT" dirty="0" err="1">
                <a:solidFill>
                  <a:schemeClr val="accent1"/>
                </a:solidFill>
              </a:rPr>
              <a:t>Yes</a:t>
            </a:r>
            <a:r>
              <a:rPr lang="pt-PT" dirty="0">
                <a:solidFill>
                  <a:schemeClr val="accent1"/>
                </a:solidFill>
              </a:rPr>
              <a:t>, more </a:t>
            </a:r>
            <a:r>
              <a:rPr lang="pt-PT" dirty="0" err="1">
                <a:solidFill>
                  <a:schemeClr val="accent1"/>
                </a:solidFill>
              </a:rPr>
              <a:t>info</a:t>
            </a:r>
            <a:r>
              <a:rPr lang="pt-PT" dirty="0">
                <a:solidFill>
                  <a:schemeClr val="accent1"/>
                </a:solidFill>
              </a:rPr>
              <a:t> soon (next </a:t>
            </a:r>
            <a:r>
              <a:rPr lang="pt-PT" dirty="0" err="1">
                <a:solidFill>
                  <a:schemeClr val="accent1"/>
                </a:solidFill>
              </a:rPr>
              <a:t>lecture</a:t>
            </a:r>
            <a:r>
              <a:rPr lang="pt-PT" dirty="0">
                <a:solidFill>
                  <a:schemeClr val="accent1"/>
                </a:solidFill>
              </a:rPr>
              <a:t>)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b="1" dirty="0"/>
              <a:t>In the natural </a:t>
            </a:r>
            <a:r>
              <a:rPr lang="pt-PT" b="1" dirty="0" err="1"/>
              <a:t>cycle</a:t>
            </a:r>
            <a:r>
              <a:rPr lang="pt-PT" b="1" dirty="0"/>
              <a:t>? 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b="1" dirty="0"/>
              <a:t>To improve perinatal outcomes?</a:t>
            </a:r>
            <a:endParaRPr lang="en-GB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707010-6658-4BC3-EFDA-84496F2A0B33}"/>
              </a:ext>
            </a:extLst>
          </p:cNvPr>
          <p:cNvSpPr txBox="1"/>
          <p:nvPr/>
        </p:nvSpPr>
        <p:spPr>
          <a:xfrm>
            <a:off x="3971924" y="380669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PT" sz="2800" dirty="0">
                <a:solidFill>
                  <a:schemeClr val="accent1"/>
                </a:solidFill>
              </a:rPr>
              <a:t>If you </a:t>
            </a:r>
            <a:r>
              <a:rPr lang="pt-PT" sz="2800" dirty="0" err="1">
                <a:solidFill>
                  <a:schemeClr val="accent1"/>
                </a:solidFill>
              </a:rPr>
              <a:t>want</a:t>
            </a:r>
            <a:r>
              <a:rPr lang="pt-PT" sz="2800" dirty="0">
                <a:solidFill>
                  <a:schemeClr val="accent1"/>
                </a:solidFill>
              </a:rPr>
              <a:t> to avoid </a:t>
            </a:r>
            <a:r>
              <a:rPr lang="pt-PT" sz="2800" dirty="0" err="1">
                <a:solidFill>
                  <a:schemeClr val="accent1"/>
                </a:solidFill>
              </a:rPr>
              <a:t>low-levels</a:t>
            </a:r>
            <a:r>
              <a:rPr lang="pt-PT" sz="2800" dirty="0">
                <a:solidFill>
                  <a:schemeClr val="accent1"/>
                </a:solidFill>
              </a:rPr>
              <a:t>, </a:t>
            </a:r>
            <a:r>
              <a:rPr lang="pt-PT" sz="2800" dirty="0" err="1">
                <a:solidFill>
                  <a:schemeClr val="accent1"/>
                </a:solidFill>
              </a:rPr>
              <a:t>yes</a:t>
            </a:r>
            <a:r>
              <a:rPr lang="pt-PT" sz="2800" dirty="0">
                <a:solidFill>
                  <a:schemeClr val="accent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7041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C0802-76F8-9284-375B-703C57FEC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Does LPS improve </a:t>
            </a:r>
            <a:r>
              <a:rPr lang="pt-PT" dirty="0" err="1"/>
              <a:t>livebirth</a:t>
            </a:r>
            <a:r>
              <a:rPr lang="pt-PT" dirty="0"/>
              <a:t> rates?</a:t>
            </a:r>
            <a:endParaRPr lang="en-GB" dirty="0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6D967A7-C3F3-E2D2-1ED8-DAC07CDE04C2}"/>
              </a:ext>
            </a:extLst>
          </p:cNvPr>
          <p:cNvSpPr txBox="1"/>
          <p:nvPr/>
        </p:nvSpPr>
        <p:spPr>
          <a:xfrm>
            <a:off x="2004647" y="6429936"/>
            <a:ext cx="6586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Mizrachi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et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al. 2021, </a:t>
            </a:r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Wanggren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et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al. 2022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B2E801-A4E9-D7B6-874A-4F33292E0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305" y="1774280"/>
            <a:ext cx="9865515" cy="1897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C25336-9BEE-4EA2-5766-08EC9702F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503" y="3942177"/>
            <a:ext cx="9158068" cy="175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50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53861-88C1-902E-7E15-22778DA72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FA0E-026B-DA0F-38C3-AB087E5A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Does LPS improve </a:t>
            </a:r>
            <a:r>
              <a:rPr lang="pt-PT" dirty="0" err="1"/>
              <a:t>livebirth</a:t>
            </a:r>
            <a:r>
              <a:rPr lang="pt-PT" dirty="0"/>
              <a:t> rates?</a:t>
            </a:r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F02CB37-43AC-DE55-A01A-70970E6041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1891543"/>
              </p:ext>
            </p:extLst>
          </p:nvPr>
        </p:nvGraphicFramePr>
        <p:xfrm>
          <a:off x="2047875" y="2785510"/>
          <a:ext cx="7767892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0567">
                  <a:extLst>
                    <a:ext uri="{9D8B030D-6E8A-4147-A177-3AD203B41FA5}">
                      <a16:colId xmlns:a16="http://schemas.microsoft.com/office/drawing/2014/main" val="2096528358"/>
                    </a:ext>
                  </a:extLst>
                </a:gridCol>
                <a:gridCol w="1779905">
                  <a:extLst>
                    <a:ext uri="{9D8B030D-6E8A-4147-A177-3AD203B41FA5}">
                      <a16:colId xmlns:a16="http://schemas.microsoft.com/office/drawing/2014/main" val="2844653924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3170850869"/>
                    </a:ext>
                  </a:extLst>
                </a:gridCol>
                <a:gridCol w="919290">
                  <a:extLst>
                    <a:ext uri="{9D8B030D-6E8A-4147-A177-3AD203B41FA5}">
                      <a16:colId xmlns:a16="http://schemas.microsoft.com/office/drawing/2014/main" val="287316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>
                          <a:solidFill>
                            <a:schemeClr val="accent1"/>
                          </a:solidFill>
                        </a:rPr>
                        <a:t>LPS</a:t>
                      </a:r>
                      <a:endParaRPr lang="en-GB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>
                          <a:solidFill>
                            <a:schemeClr val="accent1"/>
                          </a:solidFill>
                        </a:rPr>
                        <a:t>No LPS</a:t>
                      </a:r>
                      <a:endParaRPr lang="en-GB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>
                          <a:solidFill>
                            <a:schemeClr val="accent1"/>
                          </a:solidFill>
                        </a:rPr>
                        <a:t>P-</a:t>
                      </a:r>
                      <a:r>
                        <a:rPr lang="pt-PT" b="1" dirty="0" err="1">
                          <a:solidFill>
                            <a:schemeClr val="accent1"/>
                          </a:solidFill>
                        </a:rPr>
                        <a:t>value</a:t>
                      </a:r>
                      <a:endParaRPr lang="en-GB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6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PT" b="1" dirty="0" err="1"/>
                        <a:t>Gestational</a:t>
                      </a:r>
                      <a:r>
                        <a:rPr lang="pt-PT" b="1" dirty="0"/>
                        <a:t> </a:t>
                      </a:r>
                      <a:r>
                        <a:rPr lang="pt-PT" b="1" dirty="0" err="1"/>
                        <a:t>hypertensive</a:t>
                      </a:r>
                      <a:r>
                        <a:rPr lang="pt-PT" b="1" dirty="0"/>
                        <a:t> </a:t>
                      </a:r>
                      <a:r>
                        <a:rPr lang="pt-PT" b="1" dirty="0" err="1"/>
                        <a:t>disorders</a:t>
                      </a:r>
                      <a:endParaRPr lang="en-GB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6/136 (4.4%)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10/91 (11.0%)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0.058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62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PT" b="1" dirty="0"/>
                        <a:t>Normal range </a:t>
                      </a:r>
                      <a:r>
                        <a:rPr lang="pt-PT" b="1" dirty="0" err="1"/>
                        <a:t>birthweight</a:t>
                      </a:r>
                      <a:endParaRPr lang="en-GB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112/136 (82.4%)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64/91 (70.3%)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0.033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78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496661"/>
                  </a:ext>
                </a:extLst>
              </a:tr>
            </a:tbl>
          </a:graphicData>
        </a:graphic>
      </p:graphicFrame>
      <p:sp>
        <p:nvSpPr>
          <p:cNvPr id="4" name="TextBox 7">
            <a:extLst>
              <a:ext uri="{FF2B5EF4-FFF2-40B4-BE49-F238E27FC236}">
                <a16:creationId xmlns:a16="http://schemas.microsoft.com/office/drawing/2014/main" id="{EB8C7972-1EA2-C659-F1A1-10504041E29F}"/>
              </a:ext>
            </a:extLst>
          </p:cNvPr>
          <p:cNvSpPr txBox="1"/>
          <p:nvPr/>
        </p:nvSpPr>
        <p:spPr>
          <a:xfrm>
            <a:off x="2004647" y="6429936"/>
            <a:ext cx="6586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Elenis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et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al. 2025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470FE7-C608-A6EC-179A-BCB4A8A6A0BC}"/>
              </a:ext>
            </a:extLst>
          </p:cNvPr>
          <p:cNvCxnSpPr/>
          <p:nvPr/>
        </p:nvCxnSpPr>
        <p:spPr>
          <a:xfrm>
            <a:off x="4062415" y="914401"/>
            <a:ext cx="123825" cy="1428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39A4D2E-934A-216E-9F65-AF4A9EDDA42F}"/>
              </a:ext>
            </a:extLst>
          </p:cNvPr>
          <p:cNvCxnSpPr>
            <a:cxnSpLocks/>
          </p:cNvCxnSpPr>
          <p:nvPr/>
        </p:nvCxnSpPr>
        <p:spPr>
          <a:xfrm flipV="1">
            <a:off x="4181474" y="661987"/>
            <a:ext cx="600075" cy="3952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7C5305-3AB9-5C85-6F46-94C3CEC9D6C9}"/>
              </a:ext>
            </a:extLst>
          </p:cNvPr>
          <p:cNvSpPr txBox="1"/>
          <p:nvPr/>
        </p:nvSpPr>
        <p:spPr>
          <a:xfrm rot="19775553">
            <a:off x="4015555" y="488532"/>
            <a:ext cx="872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dirty="0" err="1">
                <a:solidFill>
                  <a:schemeClr val="accent1"/>
                </a:solidFill>
                <a:latin typeface="Blackadder ITC" panose="04020505051007020D02" pitchFamily="82" charset="0"/>
              </a:rPr>
              <a:t>beyond</a:t>
            </a:r>
            <a:endParaRPr lang="en-GB" sz="2400" dirty="0">
              <a:solidFill>
                <a:schemeClr val="accent1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71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38161-3538-A947-419A-B5DD6356D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dirty="0">
                <a:solidFill>
                  <a:srgbClr val="242F65"/>
                </a:solidFill>
                <a:latin typeface="Carlito"/>
              </a:rPr>
              <a:t>Possible solution for HRT cycles – measuring P?</a:t>
            </a:r>
          </a:p>
        </p:txBody>
      </p:sp>
      <p:pic>
        <p:nvPicPr>
          <p:cNvPr id="1026" name="Picture 2" descr="Figure thumbnail gr1">
            <a:extLst>
              <a:ext uri="{FF2B5EF4-FFF2-40B4-BE49-F238E27FC236}">
                <a16:creationId xmlns:a16="http://schemas.microsoft.com/office/drawing/2014/main" id="{61DA4933-937A-83CB-9475-A5FDB887E8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89"/>
          <a:stretch/>
        </p:blipFill>
        <p:spPr bwMode="auto">
          <a:xfrm>
            <a:off x="2413172" y="1463088"/>
            <a:ext cx="5887146" cy="438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2484484B-5B47-A4F3-1074-68539FB9CE57}"/>
              </a:ext>
            </a:extLst>
          </p:cNvPr>
          <p:cNvSpPr txBox="1"/>
          <p:nvPr/>
        </p:nvSpPr>
        <p:spPr>
          <a:xfrm>
            <a:off x="2013045" y="6423910"/>
            <a:ext cx="6687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Melo </a:t>
            </a:r>
            <a:r>
              <a:rPr lang="pt-PT" sz="1600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al. 2021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Picture 2" descr="Figure thumbnail gr1">
            <a:extLst>
              <a:ext uri="{FF2B5EF4-FFF2-40B4-BE49-F238E27FC236}">
                <a16:creationId xmlns:a16="http://schemas.microsoft.com/office/drawing/2014/main" id="{6F57032A-60ED-E381-41C6-462E6FD71F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48" b="3393"/>
          <a:stretch/>
        </p:blipFill>
        <p:spPr bwMode="auto">
          <a:xfrm>
            <a:off x="2413172" y="5765800"/>
            <a:ext cx="5887146" cy="459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B2898B-F8EC-BEB3-E812-8E8104BCA5D5}"/>
              </a:ext>
            </a:extLst>
          </p:cNvPr>
          <p:cNvSpPr/>
          <p:nvPr/>
        </p:nvSpPr>
        <p:spPr>
          <a:xfrm>
            <a:off x="2457061" y="2705878"/>
            <a:ext cx="5772540" cy="338554"/>
          </a:xfrm>
          <a:prstGeom prst="rect">
            <a:avLst/>
          </a:prstGeom>
          <a:noFill/>
          <a:ln>
            <a:solidFill>
              <a:srgbClr val="31B4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B0E81F0F-7566-47FB-92D2-FBAF8D272520}"/>
              </a:ext>
            </a:extLst>
          </p:cNvPr>
          <p:cNvSpPr txBox="1"/>
          <p:nvPr/>
        </p:nvSpPr>
        <p:spPr>
          <a:xfrm>
            <a:off x="5711337" y="3026576"/>
            <a:ext cx="5433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PT" sz="2000" b="1" i="1" dirty="0">
                <a:solidFill>
                  <a:srgbClr val="35B0E3"/>
                </a:solidFill>
              </a:rPr>
              <a:t>Could </a:t>
            </a:r>
            <a:r>
              <a:rPr lang="pt-PT" sz="2000" b="1" i="1" dirty="0" err="1">
                <a:solidFill>
                  <a:srgbClr val="35B0E3"/>
                </a:solidFill>
              </a:rPr>
              <a:t>rescue</a:t>
            </a:r>
            <a:r>
              <a:rPr lang="pt-PT" sz="2000" b="1" i="1" dirty="0">
                <a:solidFill>
                  <a:srgbClr val="35B0E3"/>
                </a:solidFill>
              </a:rPr>
              <a:t> </a:t>
            </a:r>
            <a:r>
              <a:rPr lang="pt-PT" sz="2000" b="1" i="1" dirty="0" err="1">
                <a:solidFill>
                  <a:srgbClr val="35B0E3"/>
                </a:solidFill>
              </a:rPr>
              <a:t>therapy</a:t>
            </a:r>
            <a:r>
              <a:rPr lang="pt-PT" sz="2000" b="1" i="1" dirty="0">
                <a:solidFill>
                  <a:srgbClr val="35B0E3"/>
                </a:solidFill>
              </a:rPr>
              <a:t> </a:t>
            </a:r>
            <a:r>
              <a:rPr lang="pt-PT" sz="2000" b="1" i="1" dirty="0" err="1">
                <a:solidFill>
                  <a:srgbClr val="35B0E3"/>
                </a:solidFill>
              </a:rPr>
              <a:t>be</a:t>
            </a:r>
            <a:r>
              <a:rPr lang="pt-PT" sz="2000" b="1" i="1" dirty="0">
                <a:solidFill>
                  <a:srgbClr val="35B0E3"/>
                </a:solidFill>
              </a:rPr>
              <a:t> </a:t>
            </a:r>
            <a:r>
              <a:rPr lang="pt-PT" sz="2000" b="1" i="1" dirty="0" err="1">
                <a:solidFill>
                  <a:srgbClr val="35B0E3"/>
                </a:solidFill>
              </a:rPr>
              <a:t>enough</a:t>
            </a:r>
            <a:r>
              <a:rPr lang="pt-PT" sz="2000" b="1" i="1" dirty="0">
                <a:solidFill>
                  <a:srgbClr val="35B0E3"/>
                </a:solidFill>
              </a:rPr>
              <a:t>?</a:t>
            </a:r>
            <a:endParaRPr lang="en-GB" sz="2000" b="1" i="1" dirty="0">
              <a:solidFill>
                <a:srgbClr val="35B0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80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4820E-4913-2628-84A2-5E74502EF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000" dirty="0">
                <a:solidFill>
                  <a:srgbClr val="242F65"/>
                </a:solidFill>
                <a:latin typeface="Carlito"/>
              </a:rPr>
              <a:t>Is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rescue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therapy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enough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?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7D70781B-E0B6-AB4F-7B3D-E57A56A27995}"/>
              </a:ext>
            </a:extLst>
          </p:cNvPr>
          <p:cNvSpPr txBox="1"/>
          <p:nvPr/>
        </p:nvSpPr>
        <p:spPr>
          <a:xfrm>
            <a:off x="2004647" y="6429936"/>
            <a:ext cx="6586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Rafael </a:t>
            </a:r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et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al. 2024 (</a:t>
            </a:r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under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review)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DA3D3F1C-BA51-D455-7DE0-BF0414C7E90E}"/>
              </a:ext>
            </a:extLst>
          </p:cNvPr>
          <p:cNvSpPr txBox="1"/>
          <p:nvPr/>
        </p:nvSpPr>
        <p:spPr>
          <a:xfrm>
            <a:off x="5873262" y="5770033"/>
            <a:ext cx="5433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PT" sz="2000" b="1" i="1" dirty="0" err="1">
                <a:solidFill>
                  <a:srgbClr val="35B0E3"/>
                </a:solidFill>
              </a:rPr>
              <a:t>Maybe</a:t>
            </a:r>
            <a:r>
              <a:rPr lang="pt-PT" sz="2000" b="1" i="1" dirty="0">
                <a:solidFill>
                  <a:srgbClr val="35B0E3"/>
                </a:solidFill>
              </a:rPr>
              <a:t> not…</a:t>
            </a:r>
            <a:endParaRPr lang="en-GB" sz="2000" b="1" i="1" dirty="0">
              <a:solidFill>
                <a:srgbClr val="35B0E3"/>
              </a:solidFill>
            </a:endParaRPr>
          </a:p>
        </p:txBody>
      </p:sp>
      <p:graphicFrame>
        <p:nvGraphicFramePr>
          <p:cNvPr id="3" name="Gráfico 4">
            <a:extLst>
              <a:ext uri="{FF2B5EF4-FFF2-40B4-BE49-F238E27FC236}">
                <a16:creationId xmlns:a16="http://schemas.microsoft.com/office/drawing/2014/main" id="{6874756B-EE80-018A-2568-ACE36B3C5C88}"/>
              </a:ext>
            </a:extLst>
          </p:cNvPr>
          <p:cNvGraphicFramePr/>
          <p:nvPr/>
        </p:nvGraphicFramePr>
        <p:xfrm>
          <a:off x="664711" y="1559388"/>
          <a:ext cx="10862579" cy="4410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055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07816-3EF0-45CA-8980-B13E36EAD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242F65"/>
                </a:solidFill>
                <a:latin typeface="Carlito"/>
              </a:rPr>
              <a:t>What about hypertensive disorders?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3B8B3649-3359-42CC-B1AD-A15EE2336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600" y="6539380"/>
            <a:ext cx="11472500" cy="669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spcBef>
                <a:spcPct val="50000"/>
              </a:spcBef>
              <a:defRPr/>
            </a:pPr>
            <a:r>
              <a:rPr lang="nl-BE" sz="15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von Versen-Höynck et al, 2018 Gingstrom Ernstad et al, 2019, Jing et al, 2019, Rafael et al. 2021, Zaat et al. 2023</a:t>
            </a:r>
          </a:p>
          <a:p>
            <a:pPr marL="0" lvl="1" algn="ctr">
              <a:spcBef>
                <a:spcPct val="50000"/>
              </a:spcBef>
              <a:defRPr/>
            </a:pPr>
            <a:endParaRPr lang="nl-BE" sz="150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BEE08C-FA29-48D6-AFF0-BCD9360CF3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60" t="2245" r="1874" b="17205"/>
          <a:stretch/>
        </p:blipFill>
        <p:spPr>
          <a:xfrm>
            <a:off x="2149792" y="1883480"/>
            <a:ext cx="7448074" cy="3978102"/>
          </a:xfrm>
          <a:prstGeom prst="rect">
            <a:avLst/>
          </a:prstGeom>
        </p:spPr>
      </p:pic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A6907542-8920-40DF-BE07-AA37C9212358}"/>
              </a:ext>
            </a:extLst>
          </p:cNvPr>
          <p:cNvGraphicFramePr>
            <a:graphicFrameLocks/>
          </p:cNvGraphicFramePr>
          <p:nvPr/>
        </p:nvGraphicFramePr>
        <p:xfrm>
          <a:off x="768351" y="3741377"/>
          <a:ext cx="3263900" cy="2151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68505653-7630-4BB1-AB81-7B7526FBFCE4}"/>
              </a:ext>
            </a:extLst>
          </p:cNvPr>
          <p:cNvGraphicFramePr>
            <a:graphicFrameLocks/>
          </p:cNvGraphicFramePr>
          <p:nvPr/>
        </p:nvGraphicFramePr>
        <p:xfrm>
          <a:off x="4260851" y="3739037"/>
          <a:ext cx="3835400" cy="2120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4FCA4077-51B3-44BF-B85B-5DE5CEA566B7}"/>
              </a:ext>
            </a:extLst>
          </p:cNvPr>
          <p:cNvGraphicFramePr>
            <a:graphicFrameLocks/>
          </p:cNvGraphicFramePr>
          <p:nvPr/>
        </p:nvGraphicFramePr>
        <p:xfrm>
          <a:off x="8832851" y="3739037"/>
          <a:ext cx="2848377" cy="2154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9C7DA1AC-5958-4C0C-B4AE-BAE94BF0ACB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994" t="26082" r="6397" b="58485"/>
          <a:stretch/>
        </p:blipFill>
        <p:spPr>
          <a:xfrm>
            <a:off x="4337050" y="5893306"/>
            <a:ext cx="4064000" cy="381053"/>
          </a:xfrm>
          <a:prstGeom prst="rect">
            <a:avLst/>
          </a:prstGeom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DB932733-84EA-98F3-E3DF-A2BAD11FF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1646" y="1848443"/>
            <a:ext cx="3146197" cy="1323614"/>
          </a:xfrm>
          <a:prstGeom prst="wedgeRectCallout">
            <a:avLst>
              <a:gd name="adj1" fmla="val -52274"/>
              <a:gd name="adj2" fmla="val 37374"/>
            </a:avLst>
          </a:prstGeom>
          <a:solidFill>
            <a:srgbClr val="0071CE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/>
            <a:r>
              <a:rPr lang="en-GB" sz="2667" b="1" dirty="0">
                <a:solidFill>
                  <a:schemeClr val="bg1"/>
                </a:solidFill>
                <a:latin typeface="Arial" charset="0"/>
              </a:rPr>
              <a:t>Also true in the oocyte donation model!</a:t>
            </a:r>
            <a:endParaRPr lang="en-GB" sz="2667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18C789-EC0F-F542-277D-32158CB35652}"/>
              </a:ext>
            </a:extLst>
          </p:cNvPr>
          <p:cNvSpPr/>
          <p:nvPr/>
        </p:nvSpPr>
        <p:spPr>
          <a:xfrm>
            <a:off x="5536406" y="2937724"/>
            <a:ext cx="277571" cy="211359"/>
          </a:xfrm>
          <a:custGeom>
            <a:avLst/>
            <a:gdLst>
              <a:gd name="connsiteX0" fmla="*/ 0 w 176305"/>
              <a:gd name="connsiteY0" fmla="*/ 0 h 186490"/>
              <a:gd name="connsiteX1" fmla="*/ 176305 w 176305"/>
              <a:gd name="connsiteY1" fmla="*/ 0 h 186490"/>
              <a:gd name="connsiteX2" fmla="*/ 176305 w 176305"/>
              <a:gd name="connsiteY2" fmla="*/ 186490 h 186490"/>
              <a:gd name="connsiteX3" fmla="*/ 0 w 176305"/>
              <a:gd name="connsiteY3" fmla="*/ 186490 h 186490"/>
              <a:gd name="connsiteX4" fmla="*/ 0 w 176305"/>
              <a:gd name="connsiteY4" fmla="*/ 0 h 186490"/>
              <a:gd name="connsiteX0" fmla="*/ 0 w 245361"/>
              <a:gd name="connsiteY0" fmla="*/ 0 h 186490"/>
              <a:gd name="connsiteX1" fmla="*/ 245361 w 245361"/>
              <a:gd name="connsiteY1" fmla="*/ 28575 h 186490"/>
              <a:gd name="connsiteX2" fmla="*/ 176305 w 245361"/>
              <a:gd name="connsiteY2" fmla="*/ 186490 h 186490"/>
              <a:gd name="connsiteX3" fmla="*/ 0 w 245361"/>
              <a:gd name="connsiteY3" fmla="*/ 186490 h 186490"/>
              <a:gd name="connsiteX4" fmla="*/ 0 w 245361"/>
              <a:gd name="connsiteY4" fmla="*/ 0 h 186490"/>
              <a:gd name="connsiteX0" fmla="*/ 0 w 245361"/>
              <a:gd name="connsiteY0" fmla="*/ 0 h 186490"/>
              <a:gd name="connsiteX1" fmla="*/ 245361 w 245361"/>
              <a:gd name="connsiteY1" fmla="*/ 28575 h 186490"/>
              <a:gd name="connsiteX2" fmla="*/ 176305 w 245361"/>
              <a:gd name="connsiteY2" fmla="*/ 186490 h 186490"/>
              <a:gd name="connsiteX3" fmla="*/ 0 w 245361"/>
              <a:gd name="connsiteY3" fmla="*/ 186490 h 186490"/>
              <a:gd name="connsiteX4" fmla="*/ 0 w 245361"/>
              <a:gd name="connsiteY4" fmla="*/ 0 h 186490"/>
              <a:gd name="connsiteX0" fmla="*/ 0 w 245361"/>
              <a:gd name="connsiteY0" fmla="*/ 13338 h 199828"/>
              <a:gd name="connsiteX1" fmla="*/ 111856 w 245361"/>
              <a:gd name="connsiteY1" fmla="*/ 16096 h 199828"/>
              <a:gd name="connsiteX2" fmla="*/ 245361 w 245361"/>
              <a:gd name="connsiteY2" fmla="*/ 41913 h 199828"/>
              <a:gd name="connsiteX3" fmla="*/ 176305 w 245361"/>
              <a:gd name="connsiteY3" fmla="*/ 199828 h 199828"/>
              <a:gd name="connsiteX4" fmla="*/ 0 w 245361"/>
              <a:gd name="connsiteY4" fmla="*/ 199828 h 199828"/>
              <a:gd name="connsiteX5" fmla="*/ 0 w 245361"/>
              <a:gd name="connsiteY5" fmla="*/ 13338 h 199828"/>
              <a:gd name="connsiteX0" fmla="*/ 14287 w 259648"/>
              <a:gd name="connsiteY0" fmla="*/ 13338 h 199828"/>
              <a:gd name="connsiteX1" fmla="*/ 126143 w 259648"/>
              <a:gd name="connsiteY1" fmla="*/ 16096 h 199828"/>
              <a:gd name="connsiteX2" fmla="*/ 259648 w 259648"/>
              <a:gd name="connsiteY2" fmla="*/ 41913 h 199828"/>
              <a:gd name="connsiteX3" fmla="*/ 190592 w 259648"/>
              <a:gd name="connsiteY3" fmla="*/ 199828 h 199828"/>
              <a:gd name="connsiteX4" fmla="*/ 0 w 259648"/>
              <a:gd name="connsiteY4" fmla="*/ 191494 h 199828"/>
              <a:gd name="connsiteX5" fmla="*/ 14287 w 259648"/>
              <a:gd name="connsiteY5" fmla="*/ 13338 h 199828"/>
              <a:gd name="connsiteX0" fmla="*/ 14287 w 259648"/>
              <a:gd name="connsiteY0" fmla="*/ 13338 h 199828"/>
              <a:gd name="connsiteX1" fmla="*/ 126143 w 259648"/>
              <a:gd name="connsiteY1" fmla="*/ 16096 h 199828"/>
              <a:gd name="connsiteX2" fmla="*/ 259648 w 259648"/>
              <a:gd name="connsiteY2" fmla="*/ 41913 h 199828"/>
              <a:gd name="connsiteX3" fmla="*/ 190592 w 259648"/>
              <a:gd name="connsiteY3" fmla="*/ 199828 h 199828"/>
              <a:gd name="connsiteX4" fmla="*/ 0 w 259648"/>
              <a:gd name="connsiteY4" fmla="*/ 191494 h 199828"/>
              <a:gd name="connsiteX5" fmla="*/ 14287 w 259648"/>
              <a:gd name="connsiteY5" fmla="*/ 13338 h 199828"/>
              <a:gd name="connsiteX0" fmla="*/ 14287 w 259648"/>
              <a:gd name="connsiteY0" fmla="*/ 13338 h 199828"/>
              <a:gd name="connsiteX1" fmla="*/ 126143 w 259648"/>
              <a:gd name="connsiteY1" fmla="*/ 16096 h 199828"/>
              <a:gd name="connsiteX2" fmla="*/ 259648 w 259648"/>
              <a:gd name="connsiteY2" fmla="*/ 41913 h 199828"/>
              <a:gd name="connsiteX3" fmla="*/ 216630 w 259648"/>
              <a:gd name="connsiteY3" fmla="*/ 97058 h 199828"/>
              <a:gd name="connsiteX4" fmla="*/ 190592 w 259648"/>
              <a:gd name="connsiteY4" fmla="*/ 199828 h 199828"/>
              <a:gd name="connsiteX5" fmla="*/ 0 w 259648"/>
              <a:gd name="connsiteY5" fmla="*/ 191494 h 199828"/>
              <a:gd name="connsiteX6" fmla="*/ 14287 w 259648"/>
              <a:gd name="connsiteY6" fmla="*/ 13338 h 199828"/>
              <a:gd name="connsiteX0" fmla="*/ 14287 w 259648"/>
              <a:gd name="connsiteY0" fmla="*/ 13338 h 199828"/>
              <a:gd name="connsiteX1" fmla="*/ 126143 w 259648"/>
              <a:gd name="connsiteY1" fmla="*/ 16096 h 199828"/>
              <a:gd name="connsiteX2" fmla="*/ 259648 w 259648"/>
              <a:gd name="connsiteY2" fmla="*/ 41913 h 199828"/>
              <a:gd name="connsiteX3" fmla="*/ 216630 w 259648"/>
              <a:gd name="connsiteY3" fmla="*/ 97058 h 199828"/>
              <a:gd name="connsiteX4" fmla="*/ 180912 w 259648"/>
              <a:gd name="connsiteY4" fmla="*/ 160161 h 199828"/>
              <a:gd name="connsiteX5" fmla="*/ 190592 w 259648"/>
              <a:gd name="connsiteY5" fmla="*/ 199828 h 199828"/>
              <a:gd name="connsiteX6" fmla="*/ 0 w 259648"/>
              <a:gd name="connsiteY6" fmla="*/ 191494 h 199828"/>
              <a:gd name="connsiteX7" fmla="*/ 14287 w 259648"/>
              <a:gd name="connsiteY7" fmla="*/ 13338 h 199828"/>
              <a:gd name="connsiteX0" fmla="*/ 14287 w 259648"/>
              <a:gd name="connsiteY0" fmla="*/ 13338 h 193875"/>
              <a:gd name="connsiteX1" fmla="*/ 126143 w 259648"/>
              <a:gd name="connsiteY1" fmla="*/ 16096 h 193875"/>
              <a:gd name="connsiteX2" fmla="*/ 259648 w 259648"/>
              <a:gd name="connsiteY2" fmla="*/ 41913 h 193875"/>
              <a:gd name="connsiteX3" fmla="*/ 216630 w 259648"/>
              <a:gd name="connsiteY3" fmla="*/ 97058 h 193875"/>
              <a:gd name="connsiteX4" fmla="*/ 180912 w 259648"/>
              <a:gd name="connsiteY4" fmla="*/ 160161 h 193875"/>
              <a:gd name="connsiteX5" fmla="*/ 173923 w 259648"/>
              <a:gd name="connsiteY5" fmla="*/ 193875 h 193875"/>
              <a:gd name="connsiteX6" fmla="*/ 0 w 259648"/>
              <a:gd name="connsiteY6" fmla="*/ 191494 h 193875"/>
              <a:gd name="connsiteX7" fmla="*/ 14287 w 259648"/>
              <a:gd name="connsiteY7" fmla="*/ 13338 h 193875"/>
              <a:gd name="connsiteX0" fmla="*/ 14287 w 259648"/>
              <a:gd name="connsiteY0" fmla="*/ 13338 h 211359"/>
              <a:gd name="connsiteX1" fmla="*/ 126143 w 259648"/>
              <a:gd name="connsiteY1" fmla="*/ 16096 h 211359"/>
              <a:gd name="connsiteX2" fmla="*/ 259648 w 259648"/>
              <a:gd name="connsiteY2" fmla="*/ 41913 h 211359"/>
              <a:gd name="connsiteX3" fmla="*/ 216630 w 259648"/>
              <a:gd name="connsiteY3" fmla="*/ 97058 h 211359"/>
              <a:gd name="connsiteX4" fmla="*/ 180912 w 259648"/>
              <a:gd name="connsiteY4" fmla="*/ 160161 h 211359"/>
              <a:gd name="connsiteX5" fmla="*/ 173923 w 259648"/>
              <a:gd name="connsiteY5" fmla="*/ 193875 h 211359"/>
              <a:gd name="connsiteX6" fmla="*/ 73755 w 259648"/>
              <a:gd name="connsiteY6" fmla="*/ 211359 h 211359"/>
              <a:gd name="connsiteX7" fmla="*/ 0 w 259648"/>
              <a:gd name="connsiteY7" fmla="*/ 191494 h 211359"/>
              <a:gd name="connsiteX8" fmla="*/ 14287 w 259648"/>
              <a:gd name="connsiteY8" fmla="*/ 13338 h 211359"/>
              <a:gd name="connsiteX0" fmla="*/ 14287 w 259648"/>
              <a:gd name="connsiteY0" fmla="*/ 13338 h 211359"/>
              <a:gd name="connsiteX1" fmla="*/ 126143 w 259648"/>
              <a:gd name="connsiteY1" fmla="*/ 16096 h 211359"/>
              <a:gd name="connsiteX2" fmla="*/ 259648 w 259648"/>
              <a:gd name="connsiteY2" fmla="*/ 41913 h 211359"/>
              <a:gd name="connsiteX3" fmla="*/ 216630 w 259648"/>
              <a:gd name="connsiteY3" fmla="*/ 97058 h 211359"/>
              <a:gd name="connsiteX4" fmla="*/ 180912 w 259648"/>
              <a:gd name="connsiteY4" fmla="*/ 160161 h 211359"/>
              <a:gd name="connsiteX5" fmla="*/ 173923 w 259648"/>
              <a:gd name="connsiteY5" fmla="*/ 193875 h 211359"/>
              <a:gd name="connsiteX6" fmla="*/ 73755 w 259648"/>
              <a:gd name="connsiteY6" fmla="*/ 211359 h 211359"/>
              <a:gd name="connsiteX7" fmla="*/ 0 w 259648"/>
              <a:gd name="connsiteY7" fmla="*/ 191494 h 211359"/>
              <a:gd name="connsiteX8" fmla="*/ 14287 w 259648"/>
              <a:gd name="connsiteY8" fmla="*/ 13338 h 211359"/>
              <a:gd name="connsiteX0" fmla="*/ 14287 w 259648"/>
              <a:gd name="connsiteY0" fmla="*/ 13338 h 211359"/>
              <a:gd name="connsiteX1" fmla="*/ 126143 w 259648"/>
              <a:gd name="connsiteY1" fmla="*/ 16096 h 211359"/>
              <a:gd name="connsiteX2" fmla="*/ 259648 w 259648"/>
              <a:gd name="connsiteY2" fmla="*/ 41913 h 211359"/>
              <a:gd name="connsiteX3" fmla="*/ 216630 w 259648"/>
              <a:gd name="connsiteY3" fmla="*/ 97058 h 211359"/>
              <a:gd name="connsiteX4" fmla="*/ 180912 w 259648"/>
              <a:gd name="connsiteY4" fmla="*/ 160161 h 211359"/>
              <a:gd name="connsiteX5" fmla="*/ 173923 w 259648"/>
              <a:gd name="connsiteY5" fmla="*/ 193875 h 211359"/>
              <a:gd name="connsiteX6" fmla="*/ 73755 w 259648"/>
              <a:gd name="connsiteY6" fmla="*/ 211359 h 211359"/>
              <a:gd name="connsiteX7" fmla="*/ 0 w 259648"/>
              <a:gd name="connsiteY7" fmla="*/ 191494 h 211359"/>
              <a:gd name="connsiteX8" fmla="*/ 14287 w 259648"/>
              <a:gd name="connsiteY8" fmla="*/ 13338 h 211359"/>
              <a:gd name="connsiteX0" fmla="*/ 32614 w 277975"/>
              <a:gd name="connsiteY0" fmla="*/ 13338 h 211359"/>
              <a:gd name="connsiteX1" fmla="*/ 144470 w 277975"/>
              <a:gd name="connsiteY1" fmla="*/ 16096 h 211359"/>
              <a:gd name="connsiteX2" fmla="*/ 277975 w 277975"/>
              <a:gd name="connsiteY2" fmla="*/ 41913 h 211359"/>
              <a:gd name="connsiteX3" fmla="*/ 234957 w 277975"/>
              <a:gd name="connsiteY3" fmla="*/ 97058 h 211359"/>
              <a:gd name="connsiteX4" fmla="*/ 199239 w 277975"/>
              <a:gd name="connsiteY4" fmla="*/ 160161 h 211359"/>
              <a:gd name="connsiteX5" fmla="*/ 192250 w 277975"/>
              <a:gd name="connsiteY5" fmla="*/ 193875 h 211359"/>
              <a:gd name="connsiteX6" fmla="*/ 92082 w 277975"/>
              <a:gd name="connsiteY6" fmla="*/ 211359 h 211359"/>
              <a:gd name="connsiteX7" fmla="*/ 18327 w 277975"/>
              <a:gd name="connsiteY7" fmla="*/ 191494 h 211359"/>
              <a:gd name="connsiteX8" fmla="*/ 404 w 277975"/>
              <a:gd name="connsiteY8" fmla="*/ 135159 h 211359"/>
              <a:gd name="connsiteX9" fmla="*/ 32614 w 277975"/>
              <a:gd name="connsiteY9" fmla="*/ 13338 h 211359"/>
              <a:gd name="connsiteX0" fmla="*/ 32210 w 277571"/>
              <a:gd name="connsiteY0" fmla="*/ 13338 h 211359"/>
              <a:gd name="connsiteX1" fmla="*/ 144066 w 277571"/>
              <a:gd name="connsiteY1" fmla="*/ 16096 h 211359"/>
              <a:gd name="connsiteX2" fmla="*/ 277571 w 277571"/>
              <a:gd name="connsiteY2" fmla="*/ 41913 h 211359"/>
              <a:gd name="connsiteX3" fmla="*/ 234553 w 277571"/>
              <a:gd name="connsiteY3" fmla="*/ 97058 h 211359"/>
              <a:gd name="connsiteX4" fmla="*/ 198835 w 277571"/>
              <a:gd name="connsiteY4" fmla="*/ 160161 h 211359"/>
              <a:gd name="connsiteX5" fmla="*/ 191846 w 277571"/>
              <a:gd name="connsiteY5" fmla="*/ 193875 h 211359"/>
              <a:gd name="connsiteX6" fmla="*/ 91678 w 277571"/>
              <a:gd name="connsiteY6" fmla="*/ 211359 h 211359"/>
              <a:gd name="connsiteX7" fmla="*/ 17923 w 277571"/>
              <a:gd name="connsiteY7" fmla="*/ 191494 h 211359"/>
              <a:gd name="connsiteX8" fmla="*/ 0 w 277571"/>
              <a:gd name="connsiteY8" fmla="*/ 135159 h 211359"/>
              <a:gd name="connsiteX9" fmla="*/ 32210 w 277571"/>
              <a:gd name="connsiteY9" fmla="*/ 13338 h 21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7571" h="211359">
                <a:moveTo>
                  <a:pt x="32210" y="13338"/>
                </a:moveTo>
                <a:cubicBezTo>
                  <a:pt x="52242" y="-15895"/>
                  <a:pt x="103173" y="11334"/>
                  <a:pt x="144066" y="16096"/>
                </a:cubicBezTo>
                <a:cubicBezTo>
                  <a:pt x="184959" y="20858"/>
                  <a:pt x="259712" y="28419"/>
                  <a:pt x="277571" y="41913"/>
                </a:cubicBezTo>
                <a:cubicBezTo>
                  <a:pt x="268788" y="60295"/>
                  <a:pt x="243336" y="78676"/>
                  <a:pt x="234553" y="97058"/>
                </a:cubicBezTo>
                <a:cubicBezTo>
                  <a:pt x="228997" y="118092"/>
                  <a:pt x="204391" y="139127"/>
                  <a:pt x="198835" y="160161"/>
                </a:cubicBezTo>
                <a:lnTo>
                  <a:pt x="191846" y="193875"/>
                </a:lnTo>
                <a:cubicBezTo>
                  <a:pt x="158457" y="193750"/>
                  <a:pt x="116733" y="193624"/>
                  <a:pt x="91678" y="211359"/>
                </a:cubicBezTo>
                <a:cubicBezTo>
                  <a:pt x="77809" y="198784"/>
                  <a:pt x="42508" y="198116"/>
                  <a:pt x="17923" y="191494"/>
                </a:cubicBezTo>
                <a:cubicBezTo>
                  <a:pt x="6017" y="177603"/>
                  <a:pt x="27384" y="146993"/>
                  <a:pt x="0" y="135159"/>
                </a:cubicBezTo>
                <a:cubicBezTo>
                  <a:pt x="2381" y="105466"/>
                  <a:pt x="11573" y="31991"/>
                  <a:pt x="32210" y="13338"/>
                </a:cubicBezTo>
                <a:close/>
              </a:path>
            </a:pathLst>
          </a:custGeom>
          <a:solidFill>
            <a:srgbClr val="007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72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  <p:bldGraphic spid="23" grpId="0">
        <p:bldAsOne/>
      </p:bldGraphic>
      <p:bldGraphic spid="24" grpId="0">
        <p:bldAsOne/>
      </p:bldGraphic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00FD1-DFFD-C5D4-2AD5-C05D75B9A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5A1D4-DAB1-9340-1CDE-429732AB5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000" dirty="0" err="1">
                <a:solidFill>
                  <a:srgbClr val="242F65"/>
                </a:solidFill>
                <a:latin typeface="Carlito"/>
              </a:rPr>
              <a:t>Why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use the natural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cycle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? 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CBF0B-1E43-DCD9-B70E-6AFC83B27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466" y="1731982"/>
            <a:ext cx="6044629" cy="4238513"/>
          </a:xfrm>
        </p:spPr>
        <p:txBody>
          <a:bodyPr>
            <a:no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2400" b="1" dirty="0">
                <a:solidFill>
                  <a:srgbClr val="242F65"/>
                </a:solidFill>
                <a:latin typeface="Carlito"/>
              </a:rPr>
              <a:t>Pros</a:t>
            </a:r>
          </a:p>
          <a:p>
            <a:pPr indent="0">
              <a:buNone/>
            </a:pPr>
            <a:r>
              <a:rPr lang="en-US" sz="2400" dirty="0">
                <a:solidFill>
                  <a:srgbClr val="242F65"/>
                </a:solidFill>
                <a:latin typeface="Carlito"/>
              </a:rPr>
              <a:t>Lower miscarriage risk</a:t>
            </a:r>
          </a:p>
          <a:p>
            <a:pPr indent="0">
              <a:buNone/>
            </a:pPr>
            <a:r>
              <a:rPr lang="en-US" sz="2400" dirty="0">
                <a:solidFill>
                  <a:srgbClr val="242F65"/>
                </a:solidFill>
                <a:latin typeface="Carlito"/>
              </a:rPr>
              <a:t>Less gestational hypertension</a:t>
            </a:r>
          </a:p>
          <a:p>
            <a:pPr indent="0">
              <a:buNone/>
            </a:pPr>
            <a:endParaRPr lang="en-US" sz="24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0D93BB-2AF2-FA61-C0B5-D1ED90490ECB}"/>
              </a:ext>
            </a:extLst>
          </p:cNvPr>
          <p:cNvSpPr txBox="1"/>
          <p:nvPr/>
        </p:nvSpPr>
        <p:spPr>
          <a:xfrm>
            <a:off x="5045412" y="2141175"/>
            <a:ext cx="71465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C00000"/>
                </a:solidFill>
              </a:rPr>
              <a:t>PE/</a:t>
            </a:r>
            <a:r>
              <a:rPr lang="pt-PT" dirty="0" err="1">
                <a:solidFill>
                  <a:srgbClr val="C00000"/>
                </a:solidFill>
              </a:rPr>
              <a:t>miscarriage</a:t>
            </a:r>
            <a:r>
              <a:rPr lang="pt-PT" dirty="0">
                <a:solidFill>
                  <a:srgbClr val="C00000"/>
                </a:solidFill>
              </a:rPr>
              <a:t> are </a:t>
            </a:r>
            <a:r>
              <a:rPr lang="pt-PT" dirty="0" err="1">
                <a:solidFill>
                  <a:srgbClr val="C00000"/>
                </a:solidFill>
              </a:rPr>
              <a:t>rare</a:t>
            </a:r>
            <a:r>
              <a:rPr lang="pt-PT" dirty="0">
                <a:solidFill>
                  <a:srgbClr val="C00000"/>
                </a:solidFill>
              </a:rPr>
              <a:t> </a:t>
            </a:r>
            <a:r>
              <a:rPr lang="pt-PT" dirty="0" err="1">
                <a:solidFill>
                  <a:srgbClr val="C00000"/>
                </a:solidFill>
              </a:rPr>
              <a:t>events</a:t>
            </a:r>
            <a:r>
              <a:rPr lang="pt-PT" dirty="0">
                <a:solidFill>
                  <a:srgbClr val="C00000"/>
                </a:solidFill>
              </a:rPr>
              <a:t>!</a:t>
            </a:r>
          </a:p>
          <a:p>
            <a:r>
              <a:rPr lang="pt-PT" dirty="0" err="1">
                <a:solidFill>
                  <a:srgbClr val="C00000"/>
                </a:solidFill>
              </a:rPr>
              <a:t>Give</a:t>
            </a:r>
            <a:r>
              <a:rPr lang="pt-PT" dirty="0">
                <a:solidFill>
                  <a:srgbClr val="C00000"/>
                </a:solidFill>
              </a:rPr>
              <a:t> </a:t>
            </a:r>
            <a:r>
              <a:rPr lang="pt-PT" dirty="0" err="1">
                <a:solidFill>
                  <a:srgbClr val="C00000"/>
                </a:solidFill>
              </a:rPr>
              <a:t>aspirin</a:t>
            </a:r>
            <a:r>
              <a:rPr lang="pt-PT" dirty="0">
                <a:solidFill>
                  <a:srgbClr val="C00000"/>
                </a:solidFill>
              </a:rPr>
              <a:t> </a:t>
            </a:r>
            <a:r>
              <a:rPr lang="pt-PT" dirty="0" err="1">
                <a:solidFill>
                  <a:srgbClr val="C00000"/>
                </a:solidFill>
              </a:rPr>
              <a:t>and</a:t>
            </a:r>
            <a:r>
              <a:rPr lang="pt-PT" dirty="0">
                <a:solidFill>
                  <a:srgbClr val="C00000"/>
                </a:solidFill>
              </a:rPr>
              <a:t> you are good!</a:t>
            </a:r>
          </a:p>
          <a:p>
            <a:r>
              <a:rPr lang="pt-PT" dirty="0">
                <a:solidFill>
                  <a:srgbClr val="C00000"/>
                </a:solidFill>
              </a:rPr>
              <a:t>Just </a:t>
            </a:r>
            <a:r>
              <a:rPr lang="pt-PT" dirty="0" err="1">
                <a:solidFill>
                  <a:srgbClr val="C00000"/>
                </a:solidFill>
              </a:rPr>
              <a:t>give</a:t>
            </a:r>
            <a:r>
              <a:rPr lang="pt-PT" dirty="0">
                <a:solidFill>
                  <a:srgbClr val="C00000"/>
                </a:solidFill>
              </a:rPr>
              <a:t> even more </a:t>
            </a:r>
            <a:r>
              <a:rPr lang="pt-PT" dirty="0" err="1">
                <a:solidFill>
                  <a:srgbClr val="C00000"/>
                </a:solidFill>
              </a:rPr>
              <a:t>progesterone</a:t>
            </a:r>
            <a:r>
              <a:rPr lang="pt-PT" dirty="0">
                <a:solidFill>
                  <a:srgbClr val="C00000"/>
                </a:solidFill>
              </a:rPr>
              <a:t>?</a:t>
            </a:r>
          </a:p>
          <a:p>
            <a:r>
              <a:rPr lang="pt-PT" dirty="0">
                <a:solidFill>
                  <a:srgbClr val="C00000"/>
                </a:solidFill>
              </a:rPr>
              <a:t>Personalize LPS with </a:t>
            </a:r>
            <a:r>
              <a:rPr lang="pt-PT" dirty="0" err="1">
                <a:solidFill>
                  <a:srgbClr val="C00000"/>
                </a:solidFill>
              </a:rPr>
              <a:t>obesity</a:t>
            </a:r>
            <a:r>
              <a:rPr lang="pt-PT" dirty="0">
                <a:solidFill>
                  <a:srgbClr val="C00000"/>
                </a:solidFill>
              </a:rPr>
              <a:t>, PE </a:t>
            </a:r>
            <a:r>
              <a:rPr lang="pt-PT" dirty="0" err="1">
                <a:solidFill>
                  <a:srgbClr val="C00000"/>
                </a:solidFill>
              </a:rPr>
              <a:t>risk</a:t>
            </a:r>
            <a:r>
              <a:rPr lang="pt-PT" dirty="0">
                <a:solidFill>
                  <a:srgbClr val="C00000"/>
                </a:solidFill>
              </a:rPr>
              <a:t> </a:t>
            </a:r>
            <a:r>
              <a:rPr lang="pt-PT" dirty="0" err="1">
                <a:solidFill>
                  <a:srgbClr val="C00000"/>
                </a:solidFill>
              </a:rPr>
              <a:t>and</a:t>
            </a:r>
            <a:r>
              <a:rPr lang="pt-PT" dirty="0">
                <a:solidFill>
                  <a:srgbClr val="C00000"/>
                </a:solidFill>
              </a:rPr>
              <a:t> </a:t>
            </a:r>
            <a:r>
              <a:rPr lang="pt-PT" dirty="0" err="1">
                <a:solidFill>
                  <a:srgbClr val="C00000"/>
                </a:solidFill>
              </a:rPr>
              <a:t>endometriosis</a:t>
            </a:r>
            <a:r>
              <a:rPr lang="pt-PT" dirty="0">
                <a:solidFill>
                  <a:srgbClr val="C00000"/>
                </a:solidFill>
              </a:rPr>
              <a:t>/</a:t>
            </a:r>
            <a:r>
              <a:rPr lang="pt-PT" dirty="0" err="1">
                <a:solidFill>
                  <a:srgbClr val="C00000"/>
                </a:solidFill>
              </a:rPr>
              <a:t>adenomiosis</a:t>
            </a:r>
            <a:r>
              <a:rPr lang="pt-PT" dirty="0">
                <a:solidFill>
                  <a:srgbClr val="C00000"/>
                </a:solidFill>
              </a:rPr>
              <a:t>?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7" name="Cross 6">
            <a:extLst>
              <a:ext uri="{FF2B5EF4-FFF2-40B4-BE49-F238E27FC236}">
                <a16:creationId xmlns:a16="http://schemas.microsoft.com/office/drawing/2014/main" id="{5FBA9AD9-DB80-4F6A-42B4-D4E76CE0679C}"/>
              </a:ext>
            </a:extLst>
          </p:cNvPr>
          <p:cNvSpPr/>
          <p:nvPr/>
        </p:nvSpPr>
        <p:spPr>
          <a:xfrm rot="2696151">
            <a:off x="1957114" y="1968066"/>
            <a:ext cx="1290536" cy="1290536"/>
          </a:xfrm>
          <a:prstGeom prst="plus">
            <a:avLst>
              <a:gd name="adj" fmla="val 32538"/>
            </a:avLst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59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8F47A-3E8C-A919-CDC5-3E3FCB42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z="3600" b="1" i="0" u="none" strike="noStrike" kern="1200" cap="none" spc="0" normalizeH="0" baseline="0" noProof="0" dirty="0">
                <a:ln>
                  <a:noFill/>
                </a:ln>
                <a:solidFill>
                  <a:srgbClr val="183568"/>
                </a:solidFill>
                <a:effectLst/>
                <a:uLnTx/>
                <a:uFillTx/>
                <a:latin typeface="Garamond Premr Pro" panose="02020402060506020403" pitchFamily="18" charset="0"/>
                <a:ea typeface="+mj-ea"/>
                <a:cs typeface="+mj-cs"/>
              </a:rPr>
              <a:t>New data just out – the MONART Study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3D121A-041B-9942-019C-E33B5D3BE1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27" t="24657" r="3844" b="44790"/>
          <a:stretch/>
        </p:blipFill>
        <p:spPr>
          <a:xfrm>
            <a:off x="3007385" y="1541463"/>
            <a:ext cx="6177230" cy="1629159"/>
          </a:xfrm>
          <a:prstGeom prst="rect">
            <a:avLst/>
          </a:prstGeom>
        </p:spPr>
      </p:pic>
      <p:graphicFrame>
        <p:nvGraphicFramePr>
          <p:cNvPr id="5" name="Tabla 64">
            <a:extLst>
              <a:ext uri="{FF2B5EF4-FFF2-40B4-BE49-F238E27FC236}">
                <a16:creationId xmlns:a16="http://schemas.microsoft.com/office/drawing/2014/main" id="{9AA868D3-1229-F3FA-9E53-5765547DA327}"/>
              </a:ext>
            </a:extLst>
          </p:cNvPr>
          <p:cNvGraphicFramePr>
            <a:graphicFrameLocks noGrp="1"/>
          </p:cNvGraphicFramePr>
          <p:nvPr/>
        </p:nvGraphicFramePr>
        <p:xfrm>
          <a:off x="245349" y="3373248"/>
          <a:ext cx="6466978" cy="237697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698435">
                  <a:extLst>
                    <a:ext uri="{9D8B030D-6E8A-4147-A177-3AD203B41FA5}">
                      <a16:colId xmlns:a16="http://schemas.microsoft.com/office/drawing/2014/main" val="1956361249"/>
                    </a:ext>
                  </a:extLst>
                </a:gridCol>
                <a:gridCol w="1150931">
                  <a:extLst>
                    <a:ext uri="{9D8B030D-6E8A-4147-A177-3AD203B41FA5}">
                      <a16:colId xmlns:a16="http://schemas.microsoft.com/office/drawing/2014/main" val="3138752817"/>
                    </a:ext>
                  </a:extLst>
                </a:gridCol>
                <a:gridCol w="2044183">
                  <a:extLst>
                    <a:ext uri="{9D8B030D-6E8A-4147-A177-3AD203B41FA5}">
                      <a16:colId xmlns:a16="http://schemas.microsoft.com/office/drawing/2014/main" val="693021292"/>
                    </a:ext>
                  </a:extLst>
                </a:gridCol>
                <a:gridCol w="1573429">
                  <a:extLst>
                    <a:ext uri="{9D8B030D-6E8A-4147-A177-3AD203B41FA5}">
                      <a16:colId xmlns:a16="http://schemas.microsoft.com/office/drawing/2014/main" val="400764586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PT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Natural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n=476</a:t>
                      </a:r>
                    </a:p>
                  </a:txBody>
                  <a:tcPr marL="35365" marR="353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noProof="0" dirty="0">
                          <a:solidFill>
                            <a:srgbClr val="007BC2"/>
                          </a:solidFill>
                          <a:latin typeface="+mn-lt"/>
                        </a:rPr>
                        <a:t>Modified</a:t>
                      </a: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 natural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n=476</a:t>
                      </a:r>
                      <a:endParaRPr lang="pt-PT" sz="1800" b="1" dirty="0">
                        <a:solidFill>
                          <a:srgbClr val="007BC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Artificial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n=476</a:t>
                      </a:r>
                    </a:p>
                  </a:txBody>
                  <a:tcPr marL="35365" marR="353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124455"/>
                  </a:ext>
                </a:extLst>
              </a:tr>
              <a:tr h="457083"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hCG</a:t>
                      </a: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 pregnancy</a:t>
                      </a: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48%</a:t>
                      </a: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47%</a:t>
                      </a: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49%</a:t>
                      </a: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9646743"/>
                  </a:ext>
                </a:extLst>
              </a:tr>
              <a:tr h="457083"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Livebirth</a:t>
                      </a: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37%</a:t>
                      </a: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33%</a:t>
                      </a: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34%</a:t>
                      </a: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6696104"/>
                  </a:ext>
                </a:extLst>
              </a:tr>
              <a:tr h="457083"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Miscarriage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7833848"/>
                  </a:ext>
                </a:extLst>
              </a:tr>
              <a:tr h="457083">
                <a:tc>
                  <a:txBody>
                    <a:bodyPr/>
                    <a:lstStyle/>
                    <a:p>
                      <a:pPr algn="r" fontAlgn="b"/>
                      <a:r>
                        <a:rPr lang="pt-P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HDP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530213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9408E8B9-041A-60A0-887D-70A85F31BA2B}"/>
              </a:ext>
            </a:extLst>
          </p:cNvPr>
          <p:cNvSpPr txBox="1"/>
          <p:nvPr/>
        </p:nvSpPr>
        <p:spPr>
          <a:xfrm>
            <a:off x="2168421" y="6482893"/>
            <a:ext cx="6586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Ho </a:t>
            </a:r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et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al. 2024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143E1F75-C6BE-FE8C-BCBF-A1DBBE9F3E35}"/>
              </a:ext>
            </a:extLst>
          </p:cNvPr>
          <p:cNvSpPr txBox="1"/>
          <p:nvPr/>
        </p:nvSpPr>
        <p:spPr>
          <a:xfrm>
            <a:off x="1361298" y="5767009"/>
            <a:ext cx="11220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35B0E3"/>
                </a:solidFill>
              </a:rPr>
              <a:t>Can we </a:t>
            </a:r>
            <a:r>
              <a:rPr lang="pt-PT" sz="2000" b="1" i="1" dirty="0" err="1">
                <a:solidFill>
                  <a:srgbClr val="35B0E3"/>
                </a:solidFill>
              </a:rPr>
              <a:t>end</a:t>
            </a:r>
            <a:r>
              <a:rPr lang="pt-PT" sz="2000" b="1" i="1" dirty="0">
                <a:solidFill>
                  <a:srgbClr val="35B0E3"/>
                </a:solidFill>
              </a:rPr>
              <a:t> this discussion already? </a:t>
            </a:r>
            <a:endParaRPr lang="en-GB" sz="2000" b="1" i="1" dirty="0">
              <a:solidFill>
                <a:srgbClr val="35B0E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9C56B-9740-B126-AE36-CAA6BA31C76F}"/>
              </a:ext>
            </a:extLst>
          </p:cNvPr>
          <p:cNvSpPr txBox="1"/>
          <p:nvPr/>
        </p:nvSpPr>
        <p:spPr>
          <a:xfrm>
            <a:off x="5190018" y="5771907"/>
            <a:ext cx="60951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i="1" dirty="0">
                <a:solidFill>
                  <a:srgbClr val="1B4173"/>
                </a:solidFill>
              </a:rPr>
              <a:t>I would </a:t>
            </a:r>
            <a:r>
              <a:rPr lang="pt-PT" sz="2000" b="1" i="1" dirty="0" err="1">
                <a:solidFill>
                  <a:srgbClr val="1B4173"/>
                </a:solidFill>
              </a:rPr>
              <a:t>wait</a:t>
            </a:r>
            <a:r>
              <a:rPr lang="pt-PT" sz="2000" b="1" i="1" dirty="0">
                <a:solidFill>
                  <a:srgbClr val="1B4173"/>
                </a:solidFill>
              </a:rPr>
              <a:t> for the (</a:t>
            </a:r>
            <a:r>
              <a:rPr lang="pt-PT" sz="2000" b="1" i="1" dirty="0" err="1">
                <a:solidFill>
                  <a:srgbClr val="1B4173"/>
                </a:solidFill>
              </a:rPr>
              <a:t>larger</a:t>
            </a:r>
            <a:r>
              <a:rPr lang="pt-PT" sz="2000" b="1" i="1" dirty="0">
                <a:solidFill>
                  <a:srgbClr val="1B4173"/>
                </a:solidFill>
              </a:rPr>
              <a:t>) </a:t>
            </a:r>
            <a:r>
              <a:rPr lang="pt-PT" sz="2000" b="1" i="1" dirty="0" err="1">
                <a:solidFill>
                  <a:srgbClr val="1B4173"/>
                </a:solidFill>
              </a:rPr>
              <a:t>ongoing</a:t>
            </a:r>
            <a:r>
              <a:rPr lang="pt-PT" sz="2000" b="1" i="1" dirty="0">
                <a:solidFill>
                  <a:srgbClr val="1B4173"/>
                </a:solidFill>
              </a:rPr>
              <a:t> </a:t>
            </a:r>
            <a:r>
              <a:rPr lang="pt-PT" sz="2000" b="1" i="1" dirty="0" err="1">
                <a:solidFill>
                  <a:srgbClr val="1B4173"/>
                </a:solidFill>
              </a:rPr>
              <a:t>RCTs</a:t>
            </a:r>
            <a:r>
              <a:rPr lang="pt-PT" sz="2000" b="1" i="1" dirty="0">
                <a:solidFill>
                  <a:srgbClr val="1B4173"/>
                </a:solidFill>
              </a:rPr>
              <a:t>…</a:t>
            </a:r>
            <a:endParaRPr lang="en-GB" sz="2000" b="1" i="1" dirty="0">
              <a:solidFill>
                <a:srgbClr val="35B0E3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014E1AD-8DE6-9664-3E1D-672DB211D299}"/>
              </a:ext>
            </a:extLst>
          </p:cNvPr>
          <p:cNvGrpSpPr/>
          <p:nvPr/>
        </p:nvGrpSpPr>
        <p:grpSpPr>
          <a:xfrm>
            <a:off x="6957876" y="3304253"/>
            <a:ext cx="5033999" cy="1741441"/>
            <a:chOff x="6721962" y="3854606"/>
            <a:chExt cx="5033999" cy="174144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31FFC47-5355-8987-41CC-2B4E356D0A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607" b="14560"/>
            <a:stretch/>
          </p:blipFill>
          <p:spPr>
            <a:xfrm>
              <a:off x="6721962" y="3854606"/>
              <a:ext cx="5033999" cy="17160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807CF95-C858-CB40-ABF5-23AA63678DA5}"/>
                </a:ext>
              </a:extLst>
            </p:cNvPr>
            <p:cNvSpPr/>
            <p:nvPr/>
          </p:nvSpPr>
          <p:spPr>
            <a:xfrm>
              <a:off x="7610645" y="3879977"/>
              <a:ext cx="3899767" cy="269285"/>
            </a:xfrm>
            <a:prstGeom prst="rect">
              <a:avLst/>
            </a:prstGeom>
            <a:solidFill>
              <a:srgbClr val="FFF2C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A08D1BD-6C96-DE65-2F1B-6856EE3940D4}"/>
                </a:ext>
              </a:extLst>
            </p:cNvPr>
            <p:cNvSpPr/>
            <p:nvPr/>
          </p:nvSpPr>
          <p:spPr>
            <a:xfrm>
              <a:off x="6807291" y="4144185"/>
              <a:ext cx="4703121" cy="1189688"/>
            </a:xfrm>
            <a:prstGeom prst="rect">
              <a:avLst/>
            </a:prstGeom>
            <a:solidFill>
              <a:srgbClr val="FFF2C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214D78-1909-D317-F423-50DD399D3F26}"/>
                </a:ext>
              </a:extLst>
            </p:cNvPr>
            <p:cNvSpPr/>
            <p:nvPr/>
          </p:nvSpPr>
          <p:spPr>
            <a:xfrm>
              <a:off x="6807291" y="5333872"/>
              <a:ext cx="2584838" cy="262175"/>
            </a:xfrm>
            <a:prstGeom prst="rect">
              <a:avLst/>
            </a:prstGeom>
            <a:solidFill>
              <a:srgbClr val="FFF2C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96201C1-5E46-BB1D-69B5-3E5498CE6C53}"/>
              </a:ext>
            </a:extLst>
          </p:cNvPr>
          <p:cNvSpPr/>
          <p:nvPr/>
        </p:nvSpPr>
        <p:spPr>
          <a:xfrm>
            <a:off x="0" y="4896255"/>
            <a:ext cx="6841787" cy="966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58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35147-4263-539D-C048-1777C37E8C1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1550" y="2359922"/>
            <a:ext cx="10815638" cy="1391140"/>
          </a:xfrm>
        </p:spPr>
        <p:txBody>
          <a:bodyPr>
            <a:normAutofit/>
          </a:bodyPr>
          <a:lstStyle/>
          <a:p>
            <a:r>
              <a:rPr lang="pt-PT" sz="2400" dirty="0"/>
              <a:t>Ideal </a:t>
            </a:r>
            <a:r>
              <a:rPr lang="pt-PT" sz="2400" dirty="0" err="1"/>
              <a:t>population</a:t>
            </a:r>
            <a:r>
              <a:rPr lang="pt-PT" sz="2400" dirty="0"/>
              <a:t> with </a:t>
            </a:r>
            <a:r>
              <a:rPr lang="pt-PT" sz="2400" dirty="0" err="1"/>
              <a:t>average</a:t>
            </a:r>
            <a:r>
              <a:rPr lang="pt-PT" sz="2400" dirty="0"/>
              <a:t> age of 33 </a:t>
            </a:r>
            <a:r>
              <a:rPr lang="pt-PT" sz="2400" dirty="0" err="1"/>
              <a:t>yrs-old</a:t>
            </a:r>
            <a:r>
              <a:rPr lang="pt-PT" sz="2400" dirty="0"/>
              <a:t> (</a:t>
            </a:r>
            <a:r>
              <a:rPr lang="pt-PT" sz="2400" dirty="0" err="1"/>
              <a:t>lower</a:t>
            </a:r>
            <a:r>
              <a:rPr lang="pt-PT" sz="2400" dirty="0"/>
              <a:t> </a:t>
            </a:r>
            <a:r>
              <a:rPr lang="pt-PT" sz="2400" dirty="0" err="1"/>
              <a:t>risk</a:t>
            </a:r>
            <a:r>
              <a:rPr lang="pt-PT" sz="2400" dirty="0"/>
              <a:t> of adverse outcomes)</a:t>
            </a:r>
          </a:p>
          <a:p>
            <a:r>
              <a:rPr lang="pt-PT" sz="2400" dirty="0"/>
              <a:t>Data </a:t>
            </a:r>
            <a:r>
              <a:rPr lang="pt-PT" sz="2400" dirty="0" err="1"/>
              <a:t>presented</a:t>
            </a:r>
            <a:r>
              <a:rPr lang="pt-PT" sz="2400" dirty="0"/>
              <a:t> per </a:t>
            </a:r>
            <a:r>
              <a:rPr lang="pt-PT" sz="2400" dirty="0" err="1"/>
              <a:t>randomized</a:t>
            </a:r>
            <a:r>
              <a:rPr lang="pt-PT" sz="2400" dirty="0"/>
              <a:t> </a:t>
            </a:r>
            <a:r>
              <a:rPr lang="pt-PT" sz="2400" dirty="0" err="1"/>
              <a:t>patient</a:t>
            </a:r>
            <a:r>
              <a:rPr lang="pt-PT" sz="2400" dirty="0"/>
              <a:t> (&gt;50% have 0% </a:t>
            </a:r>
            <a:r>
              <a:rPr lang="pt-PT" sz="2400" dirty="0" err="1"/>
              <a:t>risk</a:t>
            </a:r>
            <a:r>
              <a:rPr lang="pt-PT" sz="2400" dirty="0"/>
              <a:t> of perinatal outcomes)</a:t>
            </a:r>
          </a:p>
          <a:p>
            <a:r>
              <a:rPr lang="pt-PT" sz="2400" dirty="0" err="1"/>
              <a:t>Intention</a:t>
            </a:r>
            <a:r>
              <a:rPr lang="pt-PT" sz="2400" dirty="0"/>
              <a:t>-to-</a:t>
            </a:r>
            <a:r>
              <a:rPr lang="pt-PT" sz="2400" dirty="0" err="1"/>
              <a:t>treat</a:t>
            </a:r>
            <a:r>
              <a:rPr lang="pt-PT" sz="2400" dirty="0"/>
              <a:t> (20% in the NC </a:t>
            </a:r>
            <a:r>
              <a:rPr lang="pt-PT" sz="2400" dirty="0" err="1"/>
              <a:t>arms</a:t>
            </a:r>
            <a:r>
              <a:rPr lang="pt-PT" sz="2400" dirty="0"/>
              <a:t> </a:t>
            </a:r>
            <a:r>
              <a:rPr lang="pt-PT" sz="2400" dirty="0" err="1"/>
              <a:t>actually</a:t>
            </a:r>
            <a:r>
              <a:rPr lang="pt-PT" sz="2400" dirty="0"/>
              <a:t> perform </a:t>
            </a:r>
            <a:r>
              <a:rPr lang="pt-PT" sz="2400" dirty="0" err="1"/>
              <a:t>an</a:t>
            </a:r>
            <a:r>
              <a:rPr lang="pt-PT" sz="2400" dirty="0"/>
              <a:t> artificial </a:t>
            </a:r>
            <a:r>
              <a:rPr lang="pt-PT" sz="2400" dirty="0" err="1"/>
              <a:t>cycle</a:t>
            </a:r>
            <a:r>
              <a:rPr lang="pt-PT" sz="2400" dirty="0"/>
              <a:t>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49E333C-6330-5C3B-D7BF-941A92B3AB0B}"/>
              </a:ext>
            </a:extLst>
          </p:cNvPr>
          <p:cNvSpPr txBox="1">
            <a:spLocks/>
          </p:cNvSpPr>
          <p:nvPr/>
        </p:nvSpPr>
        <p:spPr>
          <a:xfrm>
            <a:off x="838200" y="767215"/>
            <a:ext cx="10515600" cy="8867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s-ES"/>
            </a:defPPr>
            <a:lvl1pPr marL="0"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242F65"/>
                </a:solidFill>
                <a:latin typeface="Carlito"/>
              </a:rPr>
              <a:t>MONART and perinatal outcomes?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C33464F-886F-855F-94DC-57702E04FF55}"/>
              </a:ext>
            </a:extLst>
          </p:cNvPr>
          <p:cNvSpPr txBox="1"/>
          <p:nvPr/>
        </p:nvSpPr>
        <p:spPr>
          <a:xfrm>
            <a:off x="2168421" y="6482893"/>
            <a:ext cx="6586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Ho </a:t>
            </a:r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et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al. 2024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95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15589-7B99-859F-5D06-7237C4C1F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000" dirty="0">
                <a:solidFill>
                  <a:srgbClr val="242F65"/>
                </a:solidFill>
                <a:latin typeface="Carlito"/>
              </a:rPr>
              <a:t>“Reverse-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engineering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” the MONART trial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768CA08-ED4A-63F1-EC68-88D11237521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199" y="1831556"/>
          <a:ext cx="10199451" cy="33375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09188">
                  <a:extLst>
                    <a:ext uri="{9D8B030D-6E8A-4147-A177-3AD203B41FA5}">
                      <a16:colId xmlns:a16="http://schemas.microsoft.com/office/drawing/2014/main" val="3793995888"/>
                    </a:ext>
                  </a:extLst>
                </a:gridCol>
                <a:gridCol w="1813582">
                  <a:extLst>
                    <a:ext uri="{9D8B030D-6E8A-4147-A177-3AD203B41FA5}">
                      <a16:colId xmlns:a16="http://schemas.microsoft.com/office/drawing/2014/main" val="3384733044"/>
                    </a:ext>
                  </a:extLst>
                </a:gridCol>
                <a:gridCol w="1813582">
                  <a:extLst>
                    <a:ext uri="{9D8B030D-6E8A-4147-A177-3AD203B41FA5}">
                      <a16:colId xmlns:a16="http://schemas.microsoft.com/office/drawing/2014/main" val="2298644206"/>
                    </a:ext>
                  </a:extLst>
                </a:gridCol>
                <a:gridCol w="1865488">
                  <a:extLst>
                    <a:ext uri="{9D8B030D-6E8A-4147-A177-3AD203B41FA5}">
                      <a16:colId xmlns:a16="http://schemas.microsoft.com/office/drawing/2014/main" val="2717866566"/>
                    </a:ext>
                  </a:extLst>
                </a:gridCol>
                <a:gridCol w="697611">
                  <a:extLst>
                    <a:ext uri="{9D8B030D-6E8A-4147-A177-3AD203B41FA5}">
                      <a16:colId xmlns:a16="http://schemas.microsoft.com/office/drawing/2014/main" val="1681499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 err="1">
                          <a:solidFill>
                            <a:srgbClr val="007BC2"/>
                          </a:solidFill>
                        </a:rPr>
                        <a:t>mNC</a:t>
                      </a:r>
                      <a:endParaRPr lang="en-GB" b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>
                          <a:solidFill>
                            <a:srgbClr val="007BC2"/>
                          </a:solidFill>
                        </a:rPr>
                        <a:t>AC</a:t>
                      </a:r>
                      <a:endParaRPr lang="en-GB" b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>
                          <a:solidFill>
                            <a:srgbClr val="007BC2"/>
                          </a:solidFill>
                        </a:rPr>
                        <a:t>RR (94% CI)</a:t>
                      </a:r>
                      <a:endParaRPr lang="en-GB" b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>
                          <a:solidFill>
                            <a:srgbClr val="007BC2"/>
                          </a:solidFill>
                        </a:rPr>
                        <a:t>p</a:t>
                      </a:r>
                      <a:endParaRPr lang="en-GB" b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72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b="1" i="1" dirty="0" err="1">
                          <a:solidFill>
                            <a:srgbClr val="007BC2"/>
                          </a:solidFill>
                        </a:rPr>
                        <a:t>Miscarriage</a:t>
                      </a:r>
                      <a:r>
                        <a:rPr lang="pt-PT" b="1" i="1" dirty="0">
                          <a:solidFill>
                            <a:srgbClr val="007BC2"/>
                          </a:solidFill>
                        </a:rPr>
                        <a:t> &lt;12 </a:t>
                      </a:r>
                      <a:r>
                        <a:rPr lang="pt-PT" b="1" i="1" dirty="0" err="1">
                          <a:solidFill>
                            <a:srgbClr val="007BC2"/>
                          </a:solidFill>
                        </a:rPr>
                        <a:t>weeks</a:t>
                      </a:r>
                      <a:endParaRPr lang="en-GB" b="1" i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i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i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i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i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32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b="1" dirty="0"/>
                        <a:t>ITT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24/476 (5.0%)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36/476 (7.6%)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0.67 (0.40-1.10)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0.14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06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b="1" dirty="0"/>
                        <a:t>ITT per </a:t>
                      </a:r>
                      <a:r>
                        <a:rPr lang="pt-PT" b="1" dirty="0" err="1"/>
                        <a:t>hCG</a:t>
                      </a:r>
                      <a:r>
                        <a:rPr lang="pt-PT" b="1" dirty="0"/>
                        <a:t>+ pregnancy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24/224 (10.7%)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36/232 (15.5%)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0.69 (0.43-1.12)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0.17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36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b="1" dirty="0"/>
                        <a:t>PP/crossover per </a:t>
                      </a:r>
                      <a:r>
                        <a:rPr lang="pt-PT" b="1" dirty="0" err="1"/>
                        <a:t>hCG</a:t>
                      </a:r>
                      <a:r>
                        <a:rPr lang="pt-PT" b="1" dirty="0"/>
                        <a:t>+ pregnancy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14/160 (8.8%)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46/296 (15.5%)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0.56 (0.32-0.99)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47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b="1" dirty="0" err="1">
                          <a:solidFill>
                            <a:srgbClr val="007BC2"/>
                          </a:solidFill>
                        </a:rPr>
                        <a:t>Hypertensive</a:t>
                      </a:r>
                      <a:r>
                        <a:rPr lang="pt-PT" b="1" dirty="0">
                          <a:solidFill>
                            <a:srgbClr val="007BC2"/>
                          </a:solidFill>
                        </a:rPr>
                        <a:t> </a:t>
                      </a:r>
                      <a:r>
                        <a:rPr lang="pt-PT" b="1" dirty="0" err="1">
                          <a:solidFill>
                            <a:srgbClr val="007BC2"/>
                          </a:solidFill>
                        </a:rPr>
                        <a:t>disorders</a:t>
                      </a:r>
                      <a:endParaRPr lang="en-GB" b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b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b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b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b="1" dirty="0">
                        <a:solidFill>
                          <a:srgbClr val="007BC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1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b="1" dirty="0"/>
                        <a:t>ITT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8/476 (1.7%)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12/476 (2.5%)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0.67 (0.27-1.62)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0.50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81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b="1" dirty="0"/>
                        <a:t>ITT per </a:t>
                      </a:r>
                      <a:r>
                        <a:rPr lang="pt-PT" b="1" dirty="0" err="1"/>
                        <a:t>ongoing</a:t>
                      </a:r>
                      <a:r>
                        <a:rPr lang="pt-PT" b="1" dirty="0"/>
                        <a:t> pregnancy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8/164 (4.9%)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12/165 (7.3%)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0.67 (0.28-1.60)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84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b="1" dirty="0"/>
                        <a:t>PP/crossover per </a:t>
                      </a:r>
                      <a:r>
                        <a:rPr lang="pt-PT" b="1" dirty="0" err="1"/>
                        <a:t>ongoing</a:t>
                      </a:r>
                      <a:r>
                        <a:rPr lang="pt-PT" b="1" dirty="0"/>
                        <a:t> pregnancy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4/122 (3.3%)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16/207 (7.7%)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0.42 (0.15-1.24)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0.15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7254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A62703A-2192-BC1E-0CE0-B52C22BEDFB4}"/>
              </a:ext>
            </a:extLst>
          </p:cNvPr>
          <p:cNvSpPr txBox="1"/>
          <p:nvPr/>
        </p:nvSpPr>
        <p:spPr>
          <a:xfrm>
            <a:off x="1517515" y="5421549"/>
            <a:ext cx="961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>
                <a:solidFill>
                  <a:srgbClr val="31B4E7"/>
                </a:solidFill>
              </a:rPr>
              <a:t>From “</a:t>
            </a:r>
            <a:r>
              <a:rPr lang="pt-PT" b="1" dirty="0" err="1">
                <a:solidFill>
                  <a:srgbClr val="31B4E7"/>
                </a:solidFill>
              </a:rPr>
              <a:t>rare</a:t>
            </a:r>
            <a:r>
              <a:rPr lang="pt-PT" b="1" dirty="0">
                <a:solidFill>
                  <a:srgbClr val="31B4E7"/>
                </a:solidFill>
              </a:rPr>
              <a:t> </a:t>
            </a:r>
            <a:r>
              <a:rPr lang="pt-PT" b="1" dirty="0" err="1">
                <a:solidFill>
                  <a:srgbClr val="31B4E7"/>
                </a:solidFill>
              </a:rPr>
              <a:t>events</a:t>
            </a:r>
            <a:r>
              <a:rPr lang="pt-PT" b="1" dirty="0">
                <a:solidFill>
                  <a:srgbClr val="31B4E7"/>
                </a:solidFill>
              </a:rPr>
              <a:t> with only 1-2% </a:t>
            </a:r>
            <a:r>
              <a:rPr lang="pt-PT" b="1" dirty="0" err="1">
                <a:solidFill>
                  <a:srgbClr val="31B4E7"/>
                </a:solidFill>
              </a:rPr>
              <a:t>difference</a:t>
            </a:r>
            <a:r>
              <a:rPr lang="pt-PT" b="1" dirty="0">
                <a:solidFill>
                  <a:srgbClr val="31B4E7"/>
                </a:solidFill>
              </a:rPr>
              <a:t>”… </a:t>
            </a:r>
            <a:r>
              <a:rPr lang="pt-PT" b="1" dirty="0">
                <a:solidFill>
                  <a:schemeClr val="accent1"/>
                </a:solidFill>
              </a:rPr>
              <a:t>to “</a:t>
            </a:r>
            <a:r>
              <a:rPr lang="pt-PT" b="1" dirty="0" err="1">
                <a:solidFill>
                  <a:schemeClr val="accent1"/>
                </a:solidFill>
              </a:rPr>
              <a:t>common</a:t>
            </a:r>
            <a:r>
              <a:rPr lang="pt-PT" b="1" dirty="0">
                <a:solidFill>
                  <a:schemeClr val="accent1"/>
                </a:solidFill>
              </a:rPr>
              <a:t> </a:t>
            </a:r>
            <a:r>
              <a:rPr lang="pt-PT" b="1" dirty="0" err="1">
                <a:solidFill>
                  <a:schemeClr val="accent1"/>
                </a:solidFill>
              </a:rPr>
              <a:t>events</a:t>
            </a:r>
            <a:r>
              <a:rPr lang="pt-PT" b="1" dirty="0">
                <a:solidFill>
                  <a:schemeClr val="accent1"/>
                </a:solidFill>
              </a:rPr>
              <a:t> with </a:t>
            </a:r>
            <a:r>
              <a:rPr lang="pt-PT" b="1" dirty="0" err="1">
                <a:solidFill>
                  <a:schemeClr val="accent1"/>
                </a:solidFill>
              </a:rPr>
              <a:t>double</a:t>
            </a:r>
            <a:r>
              <a:rPr lang="pt-PT" b="1" dirty="0">
                <a:solidFill>
                  <a:schemeClr val="accent1"/>
                </a:solidFill>
              </a:rPr>
              <a:t> the </a:t>
            </a:r>
            <a:r>
              <a:rPr lang="pt-PT" b="1" dirty="0" err="1">
                <a:solidFill>
                  <a:schemeClr val="accent1"/>
                </a:solidFill>
              </a:rPr>
              <a:t>risk</a:t>
            </a:r>
            <a:r>
              <a:rPr lang="pt-PT" b="1" dirty="0">
                <a:solidFill>
                  <a:schemeClr val="accent1"/>
                </a:solidFill>
              </a:rPr>
              <a:t> in </a:t>
            </a:r>
            <a:r>
              <a:rPr lang="pt-PT" b="1" dirty="0" err="1">
                <a:solidFill>
                  <a:schemeClr val="accent1"/>
                </a:solidFill>
              </a:rPr>
              <a:t>ACs</a:t>
            </a:r>
            <a:r>
              <a:rPr lang="pt-PT" b="1" dirty="0">
                <a:solidFill>
                  <a:schemeClr val="accent1"/>
                </a:solidFill>
              </a:rPr>
              <a:t>”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F8D71F-2CBC-5EDD-2B60-FDD65E75534D}"/>
              </a:ext>
            </a:extLst>
          </p:cNvPr>
          <p:cNvSpPr txBox="1"/>
          <p:nvPr/>
        </p:nvSpPr>
        <p:spPr>
          <a:xfrm>
            <a:off x="2168421" y="6482893"/>
            <a:ext cx="6586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Ho </a:t>
            </a:r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et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al. 2024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9C4D0E-EC20-B93C-D317-9AC18FFC9F26}"/>
              </a:ext>
            </a:extLst>
          </p:cNvPr>
          <p:cNvSpPr/>
          <p:nvPr/>
        </p:nvSpPr>
        <p:spPr>
          <a:xfrm>
            <a:off x="745787" y="3015574"/>
            <a:ext cx="10376904" cy="298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8C045D-39A5-917A-359A-3F78ECEB0064}"/>
              </a:ext>
            </a:extLst>
          </p:cNvPr>
          <p:cNvSpPr/>
          <p:nvPr/>
        </p:nvSpPr>
        <p:spPr>
          <a:xfrm>
            <a:off x="758757" y="4497907"/>
            <a:ext cx="10376904" cy="298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3563A-9FA8-303F-E6EA-F5F449E3D91D}"/>
              </a:ext>
            </a:extLst>
          </p:cNvPr>
          <p:cNvSpPr/>
          <p:nvPr/>
        </p:nvSpPr>
        <p:spPr>
          <a:xfrm>
            <a:off x="745787" y="3361579"/>
            <a:ext cx="10376904" cy="298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ABE936-D6ED-0A94-DB91-3850B9DBE673}"/>
              </a:ext>
            </a:extLst>
          </p:cNvPr>
          <p:cNvSpPr/>
          <p:nvPr/>
        </p:nvSpPr>
        <p:spPr>
          <a:xfrm>
            <a:off x="745787" y="4870801"/>
            <a:ext cx="10376904" cy="298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69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8D9FD-AA29-0C16-EABF-4FDE6B738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000" dirty="0">
                <a:solidFill>
                  <a:srgbClr val="242F65"/>
                </a:solidFill>
                <a:latin typeface="Carlito"/>
              </a:rPr>
              <a:t>The “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rare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event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”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argument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…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revisited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A4F-D31B-4A53-72FC-48D00937D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OHSS </a:t>
            </a:r>
            <a:r>
              <a:rPr lang="pt-PT" dirty="0" err="1"/>
              <a:t>also</a:t>
            </a:r>
            <a:r>
              <a:rPr lang="pt-PT" dirty="0"/>
              <a:t> </a:t>
            </a:r>
            <a:r>
              <a:rPr lang="pt-PT" dirty="0" err="1"/>
              <a:t>occurs</a:t>
            </a:r>
            <a:r>
              <a:rPr lang="pt-PT" dirty="0"/>
              <a:t> in 2-3% of the ART </a:t>
            </a:r>
            <a:r>
              <a:rPr lang="pt-PT" dirty="0" err="1"/>
              <a:t>population</a:t>
            </a:r>
            <a:endParaRPr lang="pt-PT" dirty="0"/>
          </a:p>
          <a:p>
            <a:r>
              <a:rPr lang="pt-PT" dirty="0" err="1"/>
              <a:t>GnRH</a:t>
            </a:r>
            <a:r>
              <a:rPr lang="pt-PT" dirty="0"/>
              <a:t> </a:t>
            </a:r>
            <a:r>
              <a:rPr lang="pt-PT" dirty="0" err="1"/>
              <a:t>antagonists</a:t>
            </a:r>
            <a:r>
              <a:rPr lang="pt-PT" dirty="0"/>
              <a:t> </a:t>
            </a:r>
            <a:r>
              <a:rPr lang="pt-PT" dirty="0" err="1"/>
              <a:t>reduce</a:t>
            </a:r>
            <a:r>
              <a:rPr lang="pt-PT" dirty="0"/>
              <a:t> the </a:t>
            </a:r>
            <a:r>
              <a:rPr lang="pt-PT" dirty="0" err="1"/>
              <a:t>risk</a:t>
            </a:r>
            <a:r>
              <a:rPr lang="pt-PT" dirty="0"/>
              <a:t> in 50%</a:t>
            </a:r>
          </a:p>
          <a:p>
            <a:r>
              <a:rPr lang="pt-PT" dirty="0"/>
              <a:t>Still, it </a:t>
            </a:r>
            <a:r>
              <a:rPr lang="pt-PT" dirty="0" err="1"/>
              <a:t>took</a:t>
            </a:r>
            <a:r>
              <a:rPr lang="pt-PT" dirty="0"/>
              <a:t> </a:t>
            </a:r>
            <a:r>
              <a:rPr lang="pt-PT" dirty="0" err="1"/>
              <a:t>us</a:t>
            </a:r>
            <a:r>
              <a:rPr lang="pt-PT" dirty="0"/>
              <a:t> &gt;10 </a:t>
            </a:r>
            <a:r>
              <a:rPr lang="pt-PT" dirty="0" err="1"/>
              <a:t>years</a:t>
            </a:r>
            <a:r>
              <a:rPr lang="pt-PT" dirty="0"/>
              <a:t> to accept this because OHSS “was </a:t>
            </a:r>
            <a:r>
              <a:rPr lang="pt-PT" dirty="0" err="1"/>
              <a:t>rare</a:t>
            </a:r>
            <a:r>
              <a:rPr lang="pt-PT" dirty="0"/>
              <a:t>”…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74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C7FA-92B3-BF00-26E4-EE613A7CB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New RCT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930134-C57B-A562-2331-B6E4D0BA561F}"/>
              </a:ext>
            </a:extLst>
          </p:cNvPr>
          <p:cNvSpPr txBox="1"/>
          <p:nvPr/>
        </p:nvSpPr>
        <p:spPr>
          <a:xfrm>
            <a:off x="2168421" y="6482893"/>
            <a:ext cx="6586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Bellver </a:t>
            </a:r>
            <a:r>
              <a:rPr lang="pt-PT" sz="1600" dirty="0" err="1">
                <a:solidFill>
                  <a:schemeClr val="bg1">
                    <a:lumMod val="50000"/>
                  </a:schemeClr>
                </a:solidFill>
              </a:rPr>
              <a:t>et</a:t>
            </a:r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 al. 2025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69EEA2-AAD8-7561-D534-969F953050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16" t="16527" r="9120" b="39029"/>
          <a:stretch/>
        </p:blipFill>
        <p:spPr>
          <a:xfrm>
            <a:off x="838200" y="1852612"/>
            <a:ext cx="5721741" cy="37290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D7BA118-25A6-E657-EA2E-98745AC6B8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574" t="23333" r="52130" b="37153"/>
          <a:stretch/>
        </p:blipFill>
        <p:spPr>
          <a:xfrm>
            <a:off x="7519988" y="2167502"/>
            <a:ext cx="3000375" cy="371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1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FA67E-B227-23F7-9D6B-87464B42E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000" dirty="0">
                <a:solidFill>
                  <a:srgbClr val="242F65"/>
                </a:solidFill>
                <a:latin typeface="Carlito"/>
              </a:rPr>
              <a:t>Does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aspirin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work?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DA9AC-21FB-177B-E827-56F9C5B6C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/>
              <a:t>N=343 (18-48 </a:t>
            </a:r>
            <a:r>
              <a:rPr lang="pt-PT" dirty="0" err="1"/>
              <a:t>years-old</a:t>
            </a:r>
            <a:r>
              <a:rPr lang="pt-PT" dirty="0"/>
              <a:t>)</a:t>
            </a:r>
          </a:p>
          <a:p>
            <a:pPr marL="0" indent="0">
              <a:buNone/>
            </a:pPr>
            <a:r>
              <a:rPr lang="pt-PT" dirty="0" err="1"/>
              <a:t>May</a:t>
            </a:r>
            <a:r>
              <a:rPr lang="pt-PT" dirty="0"/>
              <a:t> 2021 </a:t>
            </a:r>
            <a:r>
              <a:rPr lang="pt-PT" dirty="0" err="1"/>
              <a:t>and</a:t>
            </a:r>
            <a:r>
              <a:rPr lang="pt-PT" dirty="0"/>
              <a:t> </a:t>
            </a:r>
            <a:r>
              <a:rPr lang="pt-PT" dirty="0" err="1"/>
              <a:t>June</a:t>
            </a:r>
            <a:r>
              <a:rPr lang="pt-PT" dirty="0"/>
              <a:t> 2023</a:t>
            </a:r>
          </a:p>
          <a:p>
            <a:endParaRPr lang="pt-PT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52E42FE9-2AB5-72F1-5C60-585A50665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362" y="6427659"/>
            <a:ext cx="65876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spcBef>
                <a:spcPct val="50000"/>
              </a:spcBef>
              <a:defRPr/>
            </a:pPr>
            <a:r>
              <a:rPr lang="nl-BE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Moeykens et al, 2024 (under review)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2AE0E51-3674-B3FF-3EF4-D4B639CC89FB}"/>
              </a:ext>
            </a:extLst>
          </p:cNvPr>
          <p:cNvGraphicFramePr>
            <a:graphicFrameLocks noGrp="1"/>
          </p:cNvGraphicFramePr>
          <p:nvPr/>
        </p:nvGraphicFramePr>
        <p:xfrm>
          <a:off x="1446178" y="3087195"/>
          <a:ext cx="9158230" cy="10769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251206">
                  <a:extLst>
                    <a:ext uri="{9D8B030D-6E8A-4147-A177-3AD203B41FA5}">
                      <a16:colId xmlns:a16="http://schemas.microsoft.com/office/drawing/2014/main" val="175213530"/>
                    </a:ext>
                  </a:extLst>
                </a:gridCol>
                <a:gridCol w="1142094">
                  <a:extLst>
                    <a:ext uri="{9D8B030D-6E8A-4147-A177-3AD203B41FA5}">
                      <a16:colId xmlns:a16="http://schemas.microsoft.com/office/drawing/2014/main" val="488726262"/>
                    </a:ext>
                  </a:extLst>
                </a:gridCol>
                <a:gridCol w="1685411">
                  <a:extLst>
                    <a:ext uri="{9D8B030D-6E8A-4147-A177-3AD203B41FA5}">
                      <a16:colId xmlns:a16="http://schemas.microsoft.com/office/drawing/2014/main" val="876548460"/>
                    </a:ext>
                  </a:extLst>
                </a:gridCol>
                <a:gridCol w="1284566">
                  <a:extLst>
                    <a:ext uri="{9D8B030D-6E8A-4147-A177-3AD203B41FA5}">
                      <a16:colId xmlns:a16="http://schemas.microsoft.com/office/drawing/2014/main" val="1302118944"/>
                    </a:ext>
                  </a:extLst>
                </a:gridCol>
                <a:gridCol w="1794953">
                  <a:extLst>
                    <a:ext uri="{9D8B030D-6E8A-4147-A177-3AD203B41FA5}">
                      <a16:colId xmlns:a16="http://schemas.microsoft.com/office/drawing/2014/main" val="2576931550"/>
                    </a:ext>
                  </a:extLst>
                </a:gridCol>
              </a:tblGrid>
              <a:tr h="5512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 </a:t>
                      </a:r>
                      <a:endParaRPr lang="en-GB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1" kern="0" dirty="0">
                          <a:solidFill>
                            <a:srgbClr val="007BC2"/>
                          </a:solidFill>
                          <a:effectLst/>
                        </a:rPr>
                        <a:t>ORec</a:t>
                      </a:r>
                      <a:endParaRPr lang="en-GB" sz="1600" b="1" kern="100" dirty="0">
                        <a:solidFill>
                          <a:srgbClr val="007BC2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1" kern="0" dirty="0">
                          <a:solidFill>
                            <a:srgbClr val="007BC2"/>
                          </a:solidFill>
                          <a:effectLst/>
                        </a:rPr>
                        <a:t>n = 96</a:t>
                      </a:r>
                      <a:endParaRPr lang="en-GB" sz="1600" b="1" kern="100" dirty="0">
                        <a:solidFill>
                          <a:srgbClr val="007BC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1" kern="0">
                          <a:solidFill>
                            <a:srgbClr val="007BC2"/>
                          </a:solidFill>
                          <a:effectLst/>
                        </a:rPr>
                        <a:t>PCOS</a:t>
                      </a:r>
                      <a:endParaRPr lang="en-GB" sz="1600" b="1" kern="100">
                        <a:solidFill>
                          <a:srgbClr val="007BC2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1" kern="0">
                          <a:solidFill>
                            <a:srgbClr val="007BC2"/>
                          </a:solidFill>
                          <a:effectLst/>
                        </a:rPr>
                        <a:t>n = 111</a:t>
                      </a:r>
                      <a:endParaRPr lang="en-GB" sz="1600" b="1" kern="100">
                        <a:solidFill>
                          <a:srgbClr val="007BC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1" kern="0">
                          <a:solidFill>
                            <a:srgbClr val="007BC2"/>
                          </a:solidFill>
                          <a:effectLst/>
                        </a:rPr>
                        <a:t>AC-FET</a:t>
                      </a:r>
                      <a:endParaRPr lang="en-GB" sz="1600" b="1" kern="100">
                        <a:solidFill>
                          <a:srgbClr val="007BC2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1" kern="0">
                          <a:solidFill>
                            <a:srgbClr val="007BC2"/>
                          </a:solidFill>
                          <a:effectLst/>
                        </a:rPr>
                        <a:t>n = 136</a:t>
                      </a:r>
                      <a:endParaRPr lang="en-GB" sz="1600" b="1" kern="100">
                        <a:solidFill>
                          <a:srgbClr val="007BC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1" kern="0" dirty="0">
                          <a:solidFill>
                            <a:srgbClr val="007BC2"/>
                          </a:solidFill>
                          <a:effectLst/>
                        </a:rPr>
                        <a:t>General population (Rolnik et al., 2017)</a:t>
                      </a:r>
                      <a:endParaRPr lang="en-GB" sz="1600" b="1" kern="100" dirty="0">
                        <a:solidFill>
                          <a:srgbClr val="007BC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477931"/>
                  </a:ext>
                </a:extLst>
              </a:tr>
              <a:tr h="22697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1" kern="0" dirty="0">
                          <a:effectLst/>
                        </a:rPr>
                        <a:t>Positive screening + aspirin, </a:t>
                      </a:r>
                      <a:r>
                        <a:rPr lang="en-US" sz="1600" b="1" kern="1200" dirty="0">
                          <a:effectLst/>
                        </a:rPr>
                        <a:t>n (%)</a:t>
                      </a:r>
                      <a:endParaRPr lang="en-GB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0" kern="0" dirty="0">
                          <a:effectLst/>
                        </a:rPr>
                        <a:t>28 (29.2)</a:t>
                      </a:r>
                      <a:endParaRPr lang="en-GB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0" kern="0" dirty="0">
                          <a:effectLst/>
                        </a:rPr>
                        <a:t>21 (18.9)</a:t>
                      </a:r>
                      <a:endParaRPr lang="en-GB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0" kern="0" dirty="0">
                          <a:effectLst/>
                        </a:rPr>
                        <a:t>20 (14.7)</a:t>
                      </a:r>
                      <a:endParaRPr lang="en-GB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0" kern="0" dirty="0">
                          <a:effectLst/>
                        </a:rPr>
                        <a:t>10.5%</a:t>
                      </a:r>
                      <a:endParaRPr lang="en-GB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850908"/>
                  </a:ext>
                </a:extLst>
              </a:tr>
              <a:tr h="129703">
                <a:tc>
                  <a:txBody>
                    <a:bodyPr/>
                    <a:lstStyle/>
                    <a:p>
                      <a:pPr marL="112395"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b="1" kern="0" dirty="0">
                          <a:effectLst/>
                        </a:rPr>
                        <a:t>Preeclampsia, n (%)</a:t>
                      </a:r>
                      <a:endParaRPr lang="en-GB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kern="0">
                          <a:effectLst/>
                        </a:rPr>
                        <a:t>11 (39.3)</a:t>
                      </a:r>
                      <a:endParaRPr lang="en-GB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kern="0">
                          <a:effectLst/>
                        </a:rPr>
                        <a:t>6 (28.6)</a:t>
                      </a:r>
                      <a:endParaRPr lang="en-GB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kern="0">
                          <a:effectLst/>
                        </a:rPr>
                        <a:t>7 (35.0)</a:t>
                      </a:r>
                      <a:endParaRPr lang="en-GB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nl-BE" sz="1600" kern="0" dirty="0">
                          <a:effectLst/>
                        </a:rPr>
                        <a:t>8.3%</a:t>
                      </a:r>
                      <a:endParaRPr lang="en-GB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434" marR="21434" marT="0" marB="0"/>
                </a:tc>
                <a:extLst>
                  <a:ext uri="{0D108BD9-81ED-4DB2-BD59-A6C34878D82A}">
                    <a16:rowId xmlns:a16="http://schemas.microsoft.com/office/drawing/2014/main" val="3949967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14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0885B-05DE-0B44-96AF-75E9C06E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6D28-86F4-439F-EAB2-BB4468525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000" dirty="0" err="1">
                <a:solidFill>
                  <a:srgbClr val="242F65"/>
                </a:solidFill>
                <a:latin typeface="Carlito"/>
              </a:rPr>
              <a:t>Why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use the natural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cycle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? 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A9AA3-7EA3-3776-27DF-DE085ABA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466" y="1731982"/>
            <a:ext cx="6044629" cy="4238513"/>
          </a:xfrm>
        </p:spPr>
        <p:txBody>
          <a:bodyPr>
            <a:no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2400" b="1" dirty="0">
                <a:solidFill>
                  <a:srgbClr val="242F65"/>
                </a:solidFill>
                <a:latin typeface="Carlito"/>
              </a:rPr>
              <a:t>Pros</a:t>
            </a:r>
          </a:p>
          <a:p>
            <a:pPr indent="0">
              <a:buNone/>
            </a:pPr>
            <a:r>
              <a:rPr lang="en-US" sz="2400" dirty="0">
                <a:solidFill>
                  <a:srgbClr val="242F65"/>
                </a:solidFill>
                <a:latin typeface="Carlito"/>
              </a:rPr>
              <a:t>Lower miscarriage risk</a:t>
            </a:r>
          </a:p>
          <a:p>
            <a:pPr indent="0">
              <a:buNone/>
            </a:pPr>
            <a:r>
              <a:rPr lang="en-US" sz="2400" dirty="0">
                <a:solidFill>
                  <a:srgbClr val="242F65"/>
                </a:solidFill>
                <a:latin typeface="Carlito"/>
              </a:rPr>
              <a:t>Less gestational hypertension</a:t>
            </a:r>
          </a:p>
          <a:p>
            <a:pPr indent="0">
              <a:buNone/>
            </a:pPr>
            <a:endParaRPr lang="en-US" sz="24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F8ECD8-5CE2-A6DB-6BF9-9B71EAFF6685}"/>
              </a:ext>
            </a:extLst>
          </p:cNvPr>
          <p:cNvSpPr txBox="1"/>
          <p:nvPr/>
        </p:nvSpPr>
        <p:spPr>
          <a:xfrm>
            <a:off x="5045412" y="2141175"/>
            <a:ext cx="71465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C00000"/>
                </a:solidFill>
              </a:rPr>
              <a:t>PE/</a:t>
            </a:r>
            <a:r>
              <a:rPr lang="pt-PT" dirty="0" err="1">
                <a:solidFill>
                  <a:srgbClr val="C00000"/>
                </a:solidFill>
              </a:rPr>
              <a:t>miscarriage</a:t>
            </a:r>
            <a:r>
              <a:rPr lang="pt-PT" dirty="0">
                <a:solidFill>
                  <a:srgbClr val="C00000"/>
                </a:solidFill>
              </a:rPr>
              <a:t> are </a:t>
            </a:r>
            <a:r>
              <a:rPr lang="pt-PT" dirty="0" err="1">
                <a:solidFill>
                  <a:srgbClr val="C00000"/>
                </a:solidFill>
              </a:rPr>
              <a:t>rare</a:t>
            </a:r>
            <a:r>
              <a:rPr lang="pt-PT" dirty="0">
                <a:solidFill>
                  <a:srgbClr val="C00000"/>
                </a:solidFill>
              </a:rPr>
              <a:t> </a:t>
            </a:r>
            <a:r>
              <a:rPr lang="pt-PT" dirty="0" err="1">
                <a:solidFill>
                  <a:srgbClr val="C00000"/>
                </a:solidFill>
              </a:rPr>
              <a:t>events</a:t>
            </a:r>
            <a:r>
              <a:rPr lang="pt-PT" dirty="0">
                <a:solidFill>
                  <a:srgbClr val="C00000"/>
                </a:solidFill>
              </a:rPr>
              <a:t>!</a:t>
            </a:r>
          </a:p>
          <a:p>
            <a:r>
              <a:rPr lang="pt-PT" dirty="0" err="1">
                <a:solidFill>
                  <a:srgbClr val="C00000"/>
                </a:solidFill>
              </a:rPr>
              <a:t>Give</a:t>
            </a:r>
            <a:r>
              <a:rPr lang="pt-PT" dirty="0">
                <a:solidFill>
                  <a:srgbClr val="C00000"/>
                </a:solidFill>
              </a:rPr>
              <a:t> </a:t>
            </a:r>
            <a:r>
              <a:rPr lang="pt-PT" dirty="0" err="1">
                <a:solidFill>
                  <a:srgbClr val="C00000"/>
                </a:solidFill>
              </a:rPr>
              <a:t>aspirin</a:t>
            </a:r>
            <a:r>
              <a:rPr lang="pt-PT" dirty="0">
                <a:solidFill>
                  <a:srgbClr val="C00000"/>
                </a:solidFill>
              </a:rPr>
              <a:t> </a:t>
            </a:r>
            <a:r>
              <a:rPr lang="pt-PT" dirty="0" err="1">
                <a:solidFill>
                  <a:srgbClr val="C00000"/>
                </a:solidFill>
              </a:rPr>
              <a:t>and</a:t>
            </a:r>
            <a:r>
              <a:rPr lang="pt-PT" dirty="0">
                <a:solidFill>
                  <a:srgbClr val="C00000"/>
                </a:solidFill>
              </a:rPr>
              <a:t> you are good!</a:t>
            </a:r>
          </a:p>
          <a:p>
            <a:r>
              <a:rPr lang="pt-PT" dirty="0">
                <a:solidFill>
                  <a:srgbClr val="C00000"/>
                </a:solidFill>
              </a:rPr>
              <a:t>Just </a:t>
            </a:r>
            <a:r>
              <a:rPr lang="pt-PT" dirty="0" err="1">
                <a:solidFill>
                  <a:srgbClr val="C00000"/>
                </a:solidFill>
              </a:rPr>
              <a:t>give</a:t>
            </a:r>
            <a:r>
              <a:rPr lang="pt-PT" dirty="0">
                <a:solidFill>
                  <a:srgbClr val="C00000"/>
                </a:solidFill>
              </a:rPr>
              <a:t> even more </a:t>
            </a:r>
            <a:r>
              <a:rPr lang="pt-PT" dirty="0" err="1">
                <a:solidFill>
                  <a:srgbClr val="C00000"/>
                </a:solidFill>
              </a:rPr>
              <a:t>progesterone</a:t>
            </a:r>
            <a:r>
              <a:rPr lang="pt-PT" dirty="0">
                <a:solidFill>
                  <a:srgbClr val="C00000"/>
                </a:solidFill>
              </a:rPr>
              <a:t>?</a:t>
            </a:r>
          </a:p>
          <a:p>
            <a:r>
              <a:rPr lang="pt-PT" dirty="0">
                <a:solidFill>
                  <a:srgbClr val="C00000"/>
                </a:solidFill>
              </a:rPr>
              <a:t>Personalize LPS with </a:t>
            </a:r>
            <a:r>
              <a:rPr lang="pt-PT" dirty="0" err="1">
                <a:solidFill>
                  <a:srgbClr val="C00000"/>
                </a:solidFill>
              </a:rPr>
              <a:t>obesity</a:t>
            </a:r>
            <a:r>
              <a:rPr lang="pt-PT" dirty="0">
                <a:solidFill>
                  <a:srgbClr val="C00000"/>
                </a:solidFill>
              </a:rPr>
              <a:t>, PE </a:t>
            </a:r>
            <a:r>
              <a:rPr lang="pt-PT" dirty="0" err="1">
                <a:solidFill>
                  <a:srgbClr val="C00000"/>
                </a:solidFill>
              </a:rPr>
              <a:t>risk</a:t>
            </a:r>
            <a:r>
              <a:rPr lang="pt-PT" dirty="0">
                <a:solidFill>
                  <a:srgbClr val="C00000"/>
                </a:solidFill>
              </a:rPr>
              <a:t> </a:t>
            </a:r>
            <a:r>
              <a:rPr lang="pt-PT" dirty="0" err="1">
                <a:solidFill>
                  <a:srgbClr val="C00000"/>
                </a:solidFill>
              </a:rPr>
              <a:t>and</a:t>
            </a:r>
            <a:r>
              <a:rPr lang="pt-PT" dirty="0">
                <a:solidFill>
                  <a:srgbClr val="C00000"/>
                </a:solidFill>
              </a:rPr>
              <a:t> </a:t>
            </a:r>
            <a:r>
              <a:rPr lang="pt-PT" dirty="0" err="1">
                <a:solidFill>
                  <a:srgbClr val="C00000"/>
                </a:solidFill>
              </a:rPr>
              <a:t>endometriosis</a:t>
            </a:r>
            <a:r>
              <a:rPr lang="pt-PT" dirty="0">
                <a:solidFill>
                  <a:srgbClr val="C00000"/>
                </a:solidFill>
              </a:rPr>
              <a:t>/</a:t>
            </a:r>
            <a:r>
              <a:rPr lang="pt-PT" dirty="0" err="1">
                <a:solidFill>
                  <a:srgbClr val="C00000"/>
                </a:solidFill>
              </a:rPr>
              <a:t>adenomiosis</a:t>
            </a:r>
            <a:r>
              <a:rPr lang="pt-PT" dirty="0">
                <a:solidFill>
                  <a:srgbClr val="C00000"/>
                </a:solidFill>
              </a:rPr>
              <a:t>?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7" name="Cross 6">
            <a:extLst>
              <a:ext uri="{FF2B5EF4-FFF2-40B4-BE49-F238E27FC236}">
                <a16:creationId xmlns:a16="http://schemas.microsoft.com/office/drawing/2014/main" id="{53E2B769-E735-D20C-D270-C130E7AE46A0}"/>
              </a:ext>
            </a:extLst>
          </p:cNvPr>
          <p:cNvSpPr/>
          <p:nvPr/>
        </p:nvSpPr>
        <p:spPr>
          <a:xfrm rot="2696151">
            <a:off x="1957114" y="1968066"/>
            <a:ext cx="1290536" cy="1290536"/>
          </a:xfrm>
          <a:prstGeom prst="plus">
            <a:avLst>
              <a:gd name="adj" fmla="val 32538"/>
            </a:avLst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885F76-94A7-B0EC-3BEE-FD6B933DFB2F}"/>
              </a:ext>
            </a:extLst>
          </p:cNvPr>
          <p:cNvCxnSpPr>
            <a:cxnSpLocks/>
          </p:cNvCxnSpPr>
          <p:nvPr/>
        </p:nvCxnSpPr>
        <p:spPr>
          <a:xfrm flipH="1">
            <a:off x="4967291" y="2333625"/>
            <a:ext cx="315753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717A4E-F31C-CB0B-5E9B-6187AC5A603A}"/>
              </a:ext>
            </a:extLst>
          </p:cNvPr>
          <p:cNvCxnSpPr>
            <a:cxnSpLocks/>
          </p:cNvCxnSpPr>
          <p:nvPr/>
        </p:nvCxnSpPr>
        <p:spPr>
          <a:xfrm flipH="1">
            <a:off x="4981571" y="2619381"/>
            <a:ext cx="315753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82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6DFD2-445B-4563-8D44-58B7512E5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dirty="0">
                <a:solidFill>
                  <a:srgbClr val="242F65"/>
                </a:solidFill>
                <a:latin typeface="Carlito"/>
              </a:rPr>
              <a:t>The corpus </a:t>
            </a:r>
            <a:r>
              <a:rPr lang="pt-PT" sz="3600" dirty="0" err="1">
                <a:solidFill>
                  <a:srgbClr val="242F65"/>
                </a:solidFill>
                <a:latin typeface="Carlito"/>
              </a:rPr>
              <a:t>luteum</a:t>
            </a:r>
            <a:r>
              <a:rPr lang="pt-PT" sz="36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3600" dirty="0" err="1">
                <a:solidFill>
                  <a:srgbClr val="242F65"/>
                </a:solidFill>
                <a:latin typeface="Carlito"/>
              </a:rPr>
              <a:t>may</a:t>
            </a:r>
            <a:r>
              <a:rPr lang="pt-PT" sz="3600" dirty="0">
                <a:solidFill>
                  <a:srgbClr val="242F65"/>
                </a:solidFill>
                <a:latin typeface="Carlito"/>
              </a:rPr>
              <a:t> do more </a:t>
            </a:r>
            <a:r>
              <a:rPr lang="pt-PT" sz="3600" dirty="0" err="1">
                <a:solidFill>
                  <a:srgbClr val="242F65"/>
                </a:solidFill>
                <a:latin typeface="Carlito"/>
              </a:rPr>
              <a:t>than</a:t>
            </a:r>
            <a:r>
              <a:rPr lang="pt-PT" sz="3600" dirty="0">
                <a:solidFill>
                  <a:srgbClr val="242F65"/>
                </a:solidFill>
                <a:latin typeface="Carlito"/>
              </a:rPr>
              <a:t> we think…</a:t>
            </a:r>
            <a:endParaRPr lang="en-GB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C1E82A3-FA7D-1CEF-583A-D13568B90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086" y="1887166"/>
            <a:ext cx="7661948" cy="376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6EB3BA6D-D9DD-09E7-6F3F-70CF237EA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600" y="6539380"/>
            <a:ext cx="114725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spcBef>
                <a:spcPct val="50000"/>
              </a:spcBef>
              <a:defRPr/>
            </a:pPr>
            <a:r>
              <a:rPr lang="nl-BE" sz="15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Conrad et al. 2022</a:t>
            </a:r>
          </a:p>
        </p:txBody>
      </p:sp>
    </p:spTree>
    <p:extLst>
      <p:ext uri="{BB962C8B-B14F-4D97-AF65-F5344CB8AC3E}">
        <p14:creationId xmlns:p14="http://schemas.microsoft.com/office/powerpoint/2010/main" val="405464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13904-A410-8372-2DCB-817401F19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dirty="0">
                <a:solidFill>
                  <a:srgbClr val="242F65"/>
                </a:solidFill>
                <a:latin typeface="Carlito"/>
              </a:rPr>
              <a:t>The corpus </a:t>
            </a:r>
            <a:r>
              <a:rPr lang="pt-PT" sz="3600" dirty="0" err="1">
                <a:solidFill>
                  <a:srgbClr val="242F65"/>
                </a:solidFill>
                <a:latin typeface="Carlito"/>
              </a:rPr>
              <a:t>luteum</a:t>
            </a:r>
            <a:r>
              <a:rPr lang="pt-PT" sz="36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3600" dirty="0" err="1">
                <a:solidFill>
                  <a:srgbClr val="242F65"/>
                </a:solidFill>
                <a:latin typeface="Carlito"/>
              </a:rPr>
              <a:t>may</a:t>
            </a:r>
            <a:r>
              <a:rPr lang="pt-PT" sz="3600" dirty="0">
                <a:solidFill>
                  <a:srgbClr val="242F65"/>
                </a:solidFill>
                <a:latin typeface="Carlito"/>
              </a:rPr>
              <a:t> do more </a:t>
            </a:r>
            <a:r>
              <a:rPr lang="pt-PT" sz="3600" dirty="0" err="1">
                <a:solidFill>
                  <a:srgbClr val="242F65"/>
                </a:solidFill>
                <a:latin typeface="Carlito"/>
              </a:rPr>
              <a:t>than</a:t>
            </a:r>
            <a:r>
              <a:rPr lang="pt-PT" sz="3600" dirty="0">
                <a:solidFill>
                  <a:srgbClr val="242F65"/>
                </a:solidFill>
                <a:latin typeface="Carlito"/>
              </a:rPr>
              <a:t> we think…</a:t>
            </a:r>
            <a:endParaRPr lang="en-GB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58209516-7DB8-7884-A328-D7858BA03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018" y="6466317"/>
            <a:ext cx="1073396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spcBef>
                <a:spcPct val="50000"/>
              </a:spcBef>
              <a:defRPr/>
            </a:pPr>
            <a:r>
              <a:rPr lang="nl-BE" sz="15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Zaat et al. 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7E5BA8-A69D-318B-8C20-3D087D517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061" y="1653986"/>
            <a:ext cx="7455877" cy="433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3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093CD-D4B3-4A9B-A225-AD96E31A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000" dirty="0" err="1">
                <a:solidFill>
                  <a:srgbClr val="242F65"/>
                </a:solidFill>
                <a:latin typeface="Carlito"/>
              </a:rPr>
              <a:t>Why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use the natural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cycle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? 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F2F4B-77BC-4353-9E5B-EE85E2EE0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466" y="1731982"/>
            <a:ext cx="6044629" cy="4238513"/>
          </a:xfrm>
        </p:spPr>
        <p:txBody>
          <a:bodyPr>
            <a:no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2400" b="1" dirty="0">
                <a:solidFill>
                  <a:srgbClr val="242F65"/>
                </a:solidFill>
                <a:latin typeface="Carlito"/>
              </a:rPr>
              <a:t>Pros</a:t>
            </a:r>
          </a:p>
          <a:p>
            <a:pPr indent="0">
              <a:buNone/>
            </a:pPr>
            <a:r>
              <a:rPr lang="en-US" sz="2400" dirty="0">
                <a:solidFill>
                  <a:srgbClr val="242F65"/>
                </a:solidFill>
                <a:latin typeface="Carlito"/>
              </a:rPr>
              <a:t>Lower miscarriage risk</a:t>
            </a:r>
          </a:p>
          <a:p>
            <a:pPr indent="0">
              <a:buNone/>
            </a:pPr>
            <a:r>
              <a:rPr lang="en-US" sz="2400" dirty="0">
                <a:solidFill>
                  <a:srgbClr val="242F65"/>
                </a:solidFill>
                <a:latin typeface="Carlito"/>
              </a:rPr>
              <a:t>Less gestational hypertension</a:t>
            </a:r>
          </a:p>
          <a:p>
            <a:pPr indent="0">
              <a:buNone/>
            </a:pPr>
            <a:endParaRPr lang="en-US" sz="2400" dirty="0">
              <a:solidFill>
                <a:srgbClr val="242F65"/>
              </a:solidFill>
              <a:latin typeface="Carlito"/>
            </a:endParaRPr>
          </a:p>
          <a:p>
            <a:pPr indent="0">
              <a:buNone/>
            </a:pPr>
            <a:r>
              <a:rPr lang="en-US" sz="2400" b="1" dirty="0">
                <a:solidFill>
                  <a:srgbClr val="242F65"/>
                </a:solidFill>
                <a:latin typeface="Carlito"/>
              </a:rPr>
              <a:t>Cons</a:t>
            </a:r>
          </a:p>
          <a:p>
            <a:pPr indent="0">
              <a:buNone/>
            </a:pPr>
            <a:r>
              <a:rPr lang="en-US" sz="2400" b="1" dirty="0">
                <a:solidFill>
                  <a:srgbClr val="242F65"/>
                </a:solidFill>
                <a:latin typeface="Carlito"/>
              </a:rPr>
              <a:t>Only for cycling women</a:t>
            </a:r>
          </a:p>
          <a:p>
            <a:pPr indent="0">
              <a:buNone/>
            </a:pPr>
            <a:r>
              <a:rPr lang="en-US" sz="2400" b="1" dirty="0">
                <a:solidFill>
                  <a:srgbClr val="242F65"/>
                </a:solidFill>
                <a:latin typeface="Carlito"/>
              </a:rPr>
              <a:t>Less flexibility/control</a:t>
            </a:r>
          </a:p>
          <a:p>
            <a:pPr indent="0">
              <a:buNone/>
            </a:pPr>
            <a:r>
              <a:rPr lang="en-US" sz="2400" b="1" dirty="0">
                <a:solidFill>
                  <a:srgbClr val="242F65"/>
                </a:solidFill>
                <a:latin typeface="Carlito"/>
              </a:rPr>
              <a:t>Higher cancelation rates</a:t>
            </a: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31D6763A-4F2A-E029-46AE-ABD29C5782BC}"/>
              </a:ext>
            </a:extLst>
          </p:cNvPr>
          <p:cNvSpPr txBox="1"/>
          <p:nvPr/>
        </p:nvSpPr>
        <p:spPr>
          <a:xfrm>
            <a:off x="4181475" y="4462393"/>
            <a:ext cx="3707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 err="1">
                <a:solidFill>
                  <a:srgbClr val="35B0E3"/>
                </a:solidFill>
              </a:rPr>
              <a:t>How</a:t>
            </a:r>
            <a:r>
              <a:rPr lang="pt-PT" sz="2000" b="1" i="1" dirty="0">
                <a:solidFill>
                  <a:srgbClr val="35B0E3"/>
                </a:solidFill>
              </a:rPr>
              <a:t> can we </a:t>
            </a:r>
            <a:r>
              <a:rPr lang="pt-PT" sz="2000" b="1" i="1" dirty="0" err="1">
                <a:solidFill>
                  <a:srgbClr val="35B0E3"/>
                </a:solidFill>
              </a:rPr>
              <a:t>tackle</a:t>
            </a:r>
            <a:r>
              <a:rPr lang="pt-PT" sz="2000" b="1" i="1" dirty="0">
                <a:solidFill>
                  <a:srgbClr val="35B0E3"/>
                </a:solidFill>
              </a:rPr>
              <a:t> these issue?</a:t>
            </a:r>
            <a:endParaRPr lang="en-GB" sz="2000" b="1" i="1" dirty="0">
              <a:solidFill>
                <a:srgbClr val="35B0E3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A30DCD4-391D-DF8C-65CE-8A897D8137CA}"/>
              </a:ext>
            </a:extLst>
          </p:cNvPr>
          <p:cNvCxnSpPr>
            <a:cxnSpLocks/>
          </p:cNvCxnSpPr>
          <p:nvPr/>
        </p:nvCxnSpPr>
        <p:spPr>
          <a:xfrm>
            <a:off x="4181475" y="4078922"/>
            <a:ext cx="0" cy="1329234"/>
          </a:xfrm>
          <a:prstGeom prst="line">
            <a:avLst/>
          </a:prstGeom>
          <a:ln w="28575">
            <a:solidFill>
              <a:srgbClr val="35B0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85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F0408-B0FD-4BFC-BBAE-F93D168FD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rgbClr val="242F65"/>
                </a:solidFill>
                <a:latin typeface="Carlito"/>
              </a:rPr>
              <a:t>One possible solution for non-cycling women?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95334B0-2571-4E67-953F-927B5E67E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362" y="6436980"/>
            <a:ext cx="657001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spcBef>
                <a:spcPct val="50000"/>
              </a:spcBef>
              <a:defRPr/>
            </a:pPr>
            <a:r>
              <a:rPr lang="nl-BE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Zhang et al, 2019</a:t>
            </a:r>
          </a:p>
        </p:txBody>
      </p:sp>
      <p:sp>
        <p:nvSpPr>
          <p:cNvPr id="6" name="Rechteck 4">
            <a:extLst>
              <a:ext uri="{FF2B5EF4-FFF2-40B4-BE49-F238E27FC236}">
                <a16:creationId xmlns:a16="http://schemas.microsoft.com/office/drawing/2014/main" id="{6BD0CADF-B1D9-4E68-9E97-CD3A9B64E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18" y="1729528"/>
            <a:ext cx="10589687" cy="52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en-GB" sz="2800" b="1" dirty="0"/>
              <a:t>Artificial cycle versus letrozole in women with PCOS (n=2664)</a:t>
            </a:r>
            <a:endParaRPr lang="en-GB" sz="2800" dirty="0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396D0032-662E-4DB9-9537-414C0A57A13C}"/>
              </a:ext>
            </a:extLst>
          </p:cNvPr>
          <p:cNvGraphicFramePr>
            <a:graphicFrameLocks noGrp="1"/>
          </p:cNvGraphicFramePr>
          <p:nvPr/>
        </p:nvGraphicFramePr>
        <p:xfrm>
          <a:off x="2200439" y="2502159"/>
          <a:ext cx="8127999" cy="3263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13993592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55669368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47181693"/>
                    </a:ext>
                  </a:extLst>
                </a:gridCol>
              </a:tblGrid>
              <a:tr h="543962">
                <a:tc>
                  <a:txBody>
                    <a:bodyPr/>
                    <a:lstStyle/>
                    <a:p>
                      <a:pPr algn="r"/>
                      <a:endParaRPr lang="en-GB" sz="1800" b="1" dirty="0"/>
                    </a:p>
                  </a:txBody>
                  <a:tcPr anchor="ctr"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>
                          <a:solidFill>
                            <a:srgbClr val="007BC2"/>
                          </a:solidFill>
                        </a:rPr>
                        <a:t>OR (95% CI)</a:t>
                      </a:r>
                      <a:endParaRPr lang="en-GB" sz="1800" dirty="0">
                        <a:solidFill>
                          <a:srgbClr val="007BC2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D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>
                          <a:solidFill>
                            <a:srgbClr val="007BC2"/>
                          </a:solidFill>
                        </a:rPr>
                        <a:t>aOR</a:t>
                      </a:r>
                      <a:r>
                        <a:rPr lang="pt-PT" sz="1800" dirty="0">
                          <a:solidFill>
                            <a:srgbClr val="007BC2"/>
                          </a:solidFill>
                        </a:rPr>
                        <a:t> (95% CI)</a:t>
                      </a:r>
                      <a:endParaRPr lang="en-GB" sz="1800" dirty="0">
                        <a:solidFill>
                          <a:srgbClr val="007BC2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D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829303"/>
                  </a:ext>
                </a:extLst>
              </a:tr>
              <a:tr h="543962">
                <a:tc>
                  <a:txBody>
                    <a:bodyPr/>
                    <a:lstStyle/>
                    <a:p>
                      <a:pPr algn="r"/>
                      <a:r>
                        <a:rPr lang="pt-PT" sz="1800" b="1" dirty="0" err="1">
                          <a:solidFill>
                            <a:schemeClr val="tx1"/>
                          </a:solidFill>
                        </a:rPr>
                        <a:t>Biochemical</a:t>
                      </a:r>
                      <a:r>
                        <a:rPr lang="pt-PT" sz="1800" b="1" dirty="0">
                          <a:solidFill>
                            <a:schemeClr val="tx1"/>
                          </a:solidFill>
                        </a:rPr>
                        <a:t> pregnancy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0.88 (0.73-1.06)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0.97 (0.79-1.19)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8140839"/>
                  </a:ext>
                </a:extLst>
              </a:tr>
              <a:tr h="543962">
                <a:tc>
                  <a:txBody>
                    <a:bodyPr/>
                    <a:lstStyle/>
                    <a:p>
                      <a:pPr algn="r"/>
                      <a:r>
                        <a:rPr lang="pt-PT" sz="1800" b="1" dirty="0">
                          <a:solidFill>
                            <a:schemeClr val="tx1"/>
                          </a:solidFill>
                        </a:rPr>
                        <a:t>Clinical pregnancy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0.94 (0.79-1.13)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1.04 (0.86-1.27)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1594553"/>
                  </a:ext>
                </a:extLst>
              </a:tr>
              <a:tr h="543962">
                <a:tc>
                  <a:txBody>
                    <a:bodyPr/>
                    <a:lstStyle/>
                    <a:p>
                      <a:pPr algn="r"/>
                      <a:r>
                        <a:rPr lang="en-US" sz="1800" b="1" noProof="0" dirty="0">
                          <a:solidFill>
                            <a:schemeClr val="tx1"/>
                          </a:solidFill>
                        </a:rPr>
                        <a:t>Miscarriage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/>
                        <a:t>0.49 (0.35-0.69)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/>
                        <a:t>0.51 (0.35-0.74)</a:t>
                      </a:r>
                      <a:endParaRPr lang="en-GB" sz="1800" b="1" dirty="0"/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42581"/>
                  </a:ext>
                </a:extLst>
              </a:tr>
              <a:tr h="543962">
                <a:tc>
                  <a:txBody>
                    <a:bodyPr/>
                    <a:lstStyle/>
                    <a:p>
                      <a:pPr algn="r"/>
                      <a:r>
                        <a:rPr lang="pt-PT" sz="1800" b="1" dirty="0" err="1">
                          <a:solidFill>
                            <a:schemeClr val="tx1"/>
                          </a:solidFill>
                        </a:rPr>
                        <a:t>Ongoing</a:t>
                      </a:r>
                      <a:r>
                        <a:rPr lang="pt-PT" sz="1800" b="1" dirty="0">
                          <a:solidFill>
                            <a:schemeClr val="tx1"/>
                          </a:solidFill>
                        </a:rPr>
                        <a:t> pregnancy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1.08 (0.91-1.29)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/>
                        <a:t>1.24 (1.02-1.51)</a:t>
                      </a:r>
                      <a:endParaRPr lang="en-GB" sz="1800" b="1" dirty="0"/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5504134"/>
                  </a:ext>
                </a:extLst>
              </a:tr>
              <a:tr h="543962">
                <a:tc>
                  <a:txBody>
                    <a:bodyPr/>
                    <a:lstStyle/>
                    <a:p>
                      <a:pPr algn="r"/>
                      <a:r>
                        <a:rPr lang="pt-PT" sz="1800" b="1" dirty="0">
                          <a:solidFill>
                            <a:schemeClr val="tx1"/>
                          </a:solidFill>
                        </a:rPr>
                        <a:t>Live </a:t>
                      </a:r>
                      <a:r>
                        <a:rPr lang="pt-PT" sz="1800" b="1" dirty="0" err="1">
                          <a:solidFill>
                            <a:schemeClr val="tx1"/>
                          </a:solidFill>
                        </a:rPr>
                        <a:t>birth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1.16 (0.97-1.38)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/>
                        <a:t>1.33 (1.09-1.61)</a:t>
                      </a:r>
                      <a:endParaRPr lang="en-GB" sz="1800" b="1" dirty="0"/>
                    </a:p>
                  </a:txBody>
                  <a:tcPr anchor="ctr"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613754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224C4400-F23C-4BF9-8C31-1DB92B0EF9EC}"/>
              </a:ext>
            </a:extLst>
          </p:cNvPr>
          <p:cNvSpPr/>
          <p:nvPr/>
        </p:nvSpPr>
        <p:spPr>
          <a:xfrm>
            <a:off x="2030362" y="4718645"/>
            <a:ext cx="8655050" cy="115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65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EF20-0380-458F-86CD-2D2278B2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67215"/>
            <a:ext cx="11577639" cy="886771"/>
          </a:xfrm>
        </p:spPr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3600" dirty="0">
                <a:solidFill>
                  <a:srgbClr val="242F65"/>
                </a:solidFill>
                <a:latin typeface="Carlito"/>
              </a:rPr>
              <a:t>Possible </a:t>
            </a:r>
            <a:r>
              <a:rPr lang="pt-PT" sz="3600" dirty="0" err="1">
                <a:solidFill>
                  <a:srgbClr val="242F65"/>
                </a:solidFill>
                <a:latin typeface="Carlito"/>
              </a:rPr>
              <a:t>solutions</a:t>
            </a:r>
            <a:r>
              <a:rPr lang="pt-PT" sz="3600" dirty="0">
                <a:solidFill>
                  <a:srgbClr val="242F65"/>
                </a:solidFill>
                <a:latin typeface="Carlito"/>
              </a:rPr>
              <a:t> for </a:t>
            </a:r>
            <a:r>
              <a:rPr lang="pt-PT" sz="3600" dirty="0" err="1">
                <a:solidFill>
                  <a:srgbClr val="242F65"/>
                </a:solidFill>
                <a:latin typeface="Carlito"/>
              </a:rPr>
              <a:t>cycling</a:t>
            </a:r>
            <a:r>
              <a:rPr lang="pt-PT" sz="36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3600" dirty="0" err="1">
                <a:solidFill>
                  <a:srgbClr val="242F65"/>
                </a:solidFill>
                <a:latin typeface="Carlito"/>
              </a:rPr>
              <a:t>women</a:t>
            </a:r>
            <a:r>
              <a:rPr lang="pt-PT" sz="3600" dirty="0">
                <a:solidFill>
                  <a:srgbClr val="242F65"/>
                </a:solidFill>
                <a:latin typeface="Carlito"/>
              </a:rPr>
              <a:t>… the NPP-FET </a:t>
            </a:r>
            <a:r>
              <a:rPr lang="pt-PT" sz="3600" dirty="0" err="1">
                <a:solidFill>
                  <a:srgbClr val="242F65"/>
                </a:solidFill>
                <a:latin typeface="Carlito"/>
              </a:rPr>
              <a:t>cycle</a:t>
            </a:r>
            <a:endParaRPr lang="en-GB" sz="36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D057A29C-D159-46D8-C131-96CB358E5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362" y="6427659"/>
            <a:ext cx="65876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spcBef>
                <a:spcPct val="50000"/>
              </a:spcBef>
              <a:defRPr/>
            </a:pPr>
            <a:r>
              <a:rPr lang="nl-BE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Mendes Godinho et al, 2018 (ASRM), 2023 (ESHRE)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29679-899F-57C0-4DC3-176DC72267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161"/>
          <a:stretch/>
        </p:blipFill>
        <p:spPr>
          <a:xfrm>
            <a:off x="1730020" y="2175177"/>
            <a:ext cx="8731960" cy="252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3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6934-FD7F-D252-172B-1FD2AFB6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000" dirty="0">
                <a:solidFill>
                  <a:srgbClr val="242F65"/>
                </a:solidFill>
                <a:latin typeface="Carlito"/>
              </a:rPr>
              <a:t>New data from the NPP-FET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cycle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068C1F42-C581-305F-32A8-8884F352A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362" y="6427659"/>
            <a:ext cx="65876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spcBef>
                <a:spcPct val="50000"/>
              </a:spcBef>
              <a:defRPr/>
            </a:pPr>
            <a:r>
              <a:rPr lang="nl-BE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Mendes Godinho et al, 2024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3216B58-83A2-6AFC-7A55-A8AE47A380E0}"/>
              </a:ext>
            </a:extLst>
          </p:cNvPr>
          <p:cNvGraphicFramePr>
            <a:graphicFrameLocks/>
          </p:cNvGraphicFramePr>
          <p:nvPr/>
        </p:nvGraphicFramePr>
        <p:xfrm>
          <a:off x="762001" y="1879600"/>
          <a:ext cx="10312399" cy="42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4BA4D62-1493-73E8-FC09-D83EF0E07BD1}"/>
              </a:ext>
            </a:extLst>
          </p:cNvPr>
          <p:cNvSpPr txBox="1"/>
          <p:nvPr/>
        </p:nvSpPr>
        <p:spPr>
          <a:xfrm>
            <a:off x="6571083" y="2850321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rgbClr val="242F65"/>
                </a:solidFill>
              </a:rPr>
              <a:t>P&lt;0.05</a:t>
            </a:r>
            <a:endParaRPr lang="en-GB" sz="1200" dirty="0">
              <a:solidFill>
                <a:srgbClr val="242F65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DC415A-B2A9-9D7F-F868-CEA60A3A6829}"/>
              </a:ext>
            </a:extLst>
          </p:cNvPr>
          <p:cNvSpPr txBox="1"/>
          <p:nvPr/>
        </p:nvSpPr>
        <p:spPr>
          <a:xfrm>
            <a:off x="6270508" y="2606654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rgbClr val="242F65"/>
                </a:solidFill>
              </a:rPr>
              <a:t>P&lt;0.05</a:t>
            </a:r>
            <a:endParaRPr lang="en-GB" sz="1200" dirty="0">
              <a:solidFill>
                <a:srgbClr val="242F65"/>
              </a:solidFill>
            </a:endParaRP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303BDB52-80A6-3685-9014-909E097D1AD2}"/>
              </a:ext>
            </a:extLst>
          </p:cNvPr>
          <p:cNvCxnSpPr>
            <a:cxnSpLocks/>
          </p:cNvCxnSpPr>
          <p:nvPr/>
        </p:nvCxnSpPr>
        <p:spPr>
          <a:xfrm rot="5400000">
            <a:off x="6330973" y="3193306"/>
            <a:ext cx="456097" cy="24127"/>
          </a:xfrm>
          <a:prstGeom prst="bentConnector3">
            <a:avLst>
              <a:gd name="adj1" fmla="val 75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D71250F3-6570-3BAF-2D36-F4FA8D9689B3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7186957" y="2988821"/>
            <a:ext cx="115673" cy="75597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8CB42E90-524B-70A3-29AF-132294EA92D6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6886382" y="2745154"/>
            <a:ext cx="421725" cy="244084"/>
          </a:xfrm>
          <a:prstGeom prst="bentConnector3">
            <a:avLst>
              <a:gd name="adj1" fmla="val 9838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D4CB68AE-F10A-9C58-BF8B-897F645402E7}"/>
              </a:ext>
            </a:extLst>
          </p:cNvPr>
          <p:cNvCxnSpPr>
            <a:cxnSpLocks/>
            <a:stCxn id="13" idx="1"/>
          </p:cNvCxnSpPr>
          <p:nvPr/>
        </p:nvCxnSpPr>
        <p:spPr>
          <a:xfrm rot="10800000" flipV="1">
            <a:off x="5846314" y="2745153"/>
            <a:ext cx="424195" cy="44459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6523F11-0E8C-A013-0EA7-569F00934456}"/>
              </a:ext>
            </a:extLst>
          </p:cNvPr>
          <p:cNvSpPr txBox="1"/>
          <p:nvPr/>
        </p:nvSpPr>
        <p:spPr>
          <a:xfrm>
            <a:off x="9591475" y="3412964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rgbClr val="242F65"/>
                </a:solidFill>
              </a:rPr>
              <a:t>P&lt;0.05</a:t>
            </a:r>
            <a:endParaRPr lang="en-GB" sz="1200" dirty="0">
              <a:solidFill>
                <a:srgbClr val="242F6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1BCA102-CBEF-08E7-76B9-B89A0562DA28}"/>
              </a:ext>
            </a:extLst>
          </p:cNvPr>
          <p:cNvSpPr txBox="1"/>
          <p:nvPr/>
        </p:nvSpPr>
        <p:spPr>
          <a:xfrm>
            <a:off x="9286384" y="3162522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>
                <a:solidFill>
                  <a:srgbClr val="242F65"/>
                </a:solidFill>
              </a:rPr>
              <a:t>P&lt;0.05</a:t>
            </a:r>
            <a:endParaRPr lang="en-GB" sz="1200" dirty="0">
              <a:solidFill>
                <a:srgbClr val="242F65"/>
              </a:solidFill>
            </a:endParaRPr>
          </a:p>
        </p:txBody>
      </p: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5C70DC05-1393-C2E8-583B-D55C7B5E16AC}"/>
              </a:ext>
            </a:extLst>
          </p:cNvPr>
          <p:cNvCxnSpPr>
            <a:cxnSpLocks/>
          </p:cNvCxnSpPr>
          <p:nvPr/>
        </p:nvCxnSpPr>
        <p:spPr>
          <a:xfrm rot="5400000">
            <a:off x="9203094" y="3904219"/>
            <a:ext cx="752637" cy="24127"/>
          </a:xfrm>
          <a:prstGeom prst="bentConnector3">
            <a:avLst>
              <a:gd name="adj1" fmla="val 10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A31A599F-168F-F400-F799-783D5B581722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10207349" y="3551464"/>
            <a:ext cx="72475" cy="24408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71BA165A-2D3A-3468-488A-4264F1AE9465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9902258" y="3301022"/>
            <a:ext cx="379824" cy="244084"/>
          </a:xfrm>
          <a:prstGeom prst="bentConnector3">
            <a:avLst>
              <a:gd name="adj1" fmla="val 993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DC6F1A87-EDE9-F43D-7BBD-91D2016D4800}"/>
              </a:ext>
            </a:extLst>
          </p:cNvPr>
          <p:cNvCxnSpPr>
            <a:cxnSpLocks/>
            <a:stCxn id="35" idx="1"/>
          </p:cNvCxnSpPr>
          <p:nvPr/>
        </p:nvCxnSpPr>
        <p:spPr>
          <a:xfrm rot="10800000" flipV="1">
            <a:off x="8881264" y="3301021"/>
            <a:ext cx="405121" cy="1254607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5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6934-FD7F-D252-172B-1FD2AFB6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000" dirty="0">
                <a:solidFill>
                  <a:srgbClr val="242F65"/>
                </a:solidFill>
                <a:latin typeface="Carlito"/>
              </a:rPr>
              <a:t>New data from the NPP-FET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cycle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068C1F42-C581-305F-32A8-8884F352A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362" y="6427659"/>
            <a:ext cx="65876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spcBef>
                <a:spcPct val="50000"/>
              </a:spcBef>
              <a:defRPr/>
            </a:pPr>
            <a:r>
              <a:rPr lang="nl-BE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Mendes Godinho et al, 2024</a:t>
            </a:r>
          </a:p>
        </p:txBody>
      </p:sp>
      <p:graphicFrame>
        <p:nvGraphicFramePr>
          <p:cNvPr id="3" name="Tabla 64">
            <a:extLst>
              <a:ext uri="{FF2B5EF4-FFF2-40B4-BE49-F238E27FC236}">
                <a16:creationId xmlns:a16="http://schemas.microsoft.com/office/drawing/2014/main" id="{3F68D390-9DF3-B28E-D1F9-4AF028FF187B}"/>
              </a:ext>
            </a:extLst>
          </p:cNvPr>
          <p:cNvGraphicFramePr>
            <a:graphicFrameLocks noGrp="1"/>
          </p:cNvGraphicFramePr>
          <p:nvPr/>
        </p:nvGraphicFramePr>
        <p:xfrm>
          <a:off x="1574023" y="2483700"/>
          <a:ext cx="9195838" cy="236693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981436">
                  <a:extLst>
                    <a:ext uri="{9D8B030D-6E8A-4147-A177-3AD203B41FA5}">
                      <a16:colId xmlns:a16="http://schemas.microsoft.com/office/drawing/2014/main" val="1956361249"/>
                    </a:ext>
                  </a:extLst>
                </a:gridCol>
                <a:gridCol w="1482203">
                  <a:extLst>
                    <a:ext uri="{9D8B030D-6E8A-4147-A177-3AD203B41FA5}">
                      <a16:colId xmlns:a16="http://schemas.microsoft.com/office/drawing/2014/main" val="3138752817"/>
                    </a:ext>
                  </a:extLst>
                </a:gridCol>
                <a:gridCol w="1513489">
                  <a:extLst>
                    <a:ext uri="{9D8B030D-6E8A-4147-A177-3AD203B41FA5}">
                      <a16:colId xmlns:a16="http://schemas.microsoft.com/office/drawing/2014/main" val="693021292"/>
                    </a:ext>
                  </a:extLst>
                </a:gridCol>
                <a:gridCol w="1573429">
                  <a:extLst>
                    <a:ext uri="{9D8B030D-6E8A-4147-A177-3AD203B41FA5}">
                      <a16:colId xmlns:a16="http://schemas.microsoft.com/office/drawing/2014/main" val="4007645868"/>
                    </a:ext>
                  </a:extLst>
                </a:gridCol>
                <a:gridCol w="1645281">
                  <a:extLst>
                    <a:ext uri="{9D8B030D-6E8A-4147-A177-3AD203B41FA5}">
                      <a16:colId xmlns:a16="http://schemas.microsoft.com/office/drawing/2014/main" val="281502156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PT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NPP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n=369</a:t>
                      </a:r>
                    </a:p>
                  </a:txBody>
                  <a:tcPr marL="35365" marR="353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Natural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n=3771</a:t>
                      </a:r>
                      <a:endParaRPr lang="pt-PT" sz="1800" b="1" dirty="0">
                        <a:solidFill>
                          <a:srgbClr val="007BC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Artificial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n=2527</a:t>
                      </a:r>
                    </a:p>
                  </a:txBody>
                  <a:tcPr marL="35365" marR="353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rgbClr val="007BC2"/>
                          </a:solidFill>
                          <a:latin typeface="+mn-lt"/>
                        </a:rPr>
                        <a:t>p </a:t>
                      </a:r>
                      <a:r>
                        <a:rPr lang="es-ES" sz="1800" dirty="0" err="1">
                          <a:solidFill>
                            <a:srgbClr val="007BC2"/>
                          </a:solidFill>
                          <a:latin typeface="+mn-lt"/>
                        </a:rPr>
                        <a:t>value</a:t>
                      </a:r>
                      <a:endParaRPr lang="es-ES" sz="1800" dirty="0">
                        <a:solidFill>
                          <a:srgbClr val="007BC2"/>
                        </a:solidFill>
                        <a:latin typeface="+mn-lt"/>
                      </a:endParaRPr>
                    </a:p>
                  </a:txBody>
                  <a:tcPr marL="35365" marR="353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124455"/>
                  </a:ext>
                </a:extLst>
              </a:tr>
              <a:tr h="45708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Number of visits</a:t>
                      </a:r>
                      <a:endParaRPr lang="pt-PT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1.8</a:t>
                      </a:r>
                      <a:r>
                        <a:rPr lang="pt-PT" sz="1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</a:t>
                      </a:r>
                      <a:endParaRPr lang="pt-PT" sz="1800" b="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</a:t>
                      </a:r>
                      <a:r>
                        <a:rPr lang="pt-PT" sz="1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1.3</a:t>
                      </a:r>
                      <a:r>
                        <a:rPr lang="pt-PT" sz="1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ª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&lt;0.01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9646743"/>
                  </a:ext>
                </a:extLst>
              </a:tr>
              <a:tr h="45708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P4 </a:t>
                      </a:r>
                      <a:r>
                        <a:rPr lang="pt-PT" sz="1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transfer</a:t>
                      </a:r>
                      <a:r>
                        <a:rPr lang="pt-PT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PT" sz="1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day</a:t>
                      </a:r>
                      <a:endParaRPr lang="pt-PT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20.6</a:t>
                      </a:r>
                      <a:r>
                        <a:rPr lang="pt-PT" sz="1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20.5</a:t>
                      </a:r>
                      <a:r>
                        <a:rPr lang="pt-PT" sz="1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pt-PT" sz="1800" b="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10.4</a:t>
                      </a:r>
                      <a:r>
                        <a:rPr lang="pt-PT" sz="1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a,b</a:t>
                      </a: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&lt;0.01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6696104"/>
                  </a:ext>
                </a:extLst>
              </a:tr>
              <a:tr h="45708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Rescue</a:t>
                      </a:r>
                      <a:r>
                        <a:rPr lang="pt-PT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P4</a:t>
                      </a:r>
                      <a:endParaRPr lang="pt-PT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2.9%</a:t>
                      </a:r>
                      <a:r>
                        <a:rPr lang="pt-PT" sz="1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</a:t>
                      </a:r>
                      <a:endParaRPr lang="pt-PT" sz="1800" b="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1.3%</a:t>
                      </a:r>
                      <a:r>
                        <a:rPr lang="pt-PT" sz="1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pt-PT" sz="1800" b="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26.1%</a:t>
                      </a:r>
                      <a:r>
                        <a:rPr lang="pt-PT" sz="1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a,b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&lt;0.01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365" marR="35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061927"/>
                  </a:ext>
                </a:extLst>
              </a:tr>
              <a:tr h="447045"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pt-PT" sz="1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Hypertensive</a:t>
                      </a:r>
                      <a:r>
                        <a:rPr lang="pt-PT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disorders</a:t>
                      </a:r>
                      <a:endParaRPr lang="pt-PT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9.4%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8.6%</a:t>
                      </a:r>
                      <a:r>
                        <a:rPr lang="pt-PT" sz="1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14.5%</a:t>
                      </a:r>
                      <a:r>
                        <a:rPr lang="pt-PT" sz="1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&lt;0.01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361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5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AA0BF-86DF-F3D4-977A-8DE69CD07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000" dirty="0">
                <a:solidFill>
                  <a:srgbClr val="242F65"/>
                </a:solidFill>
                <a:latin typeface="Carlito"/>
              </a:rPr>
              <a:t>Not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ready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to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hop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on the NPP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train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yet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?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0741D-7685-77CC-F26F-547179A58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pt-PT" b="1" dirty="0" err="1">
                <a:solidFill>
                  <a:srgbClr val="242F65"/>
                </a:solidFill>
                <a:latin typeface="Carlito"/>
              </a:rPr>
              <a:t>Maybe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you would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be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more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comfortable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with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one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of these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approaches</a:t>
            </a:r>
            <a:endParaRPr lang="pt-PT" b="1" dirty="0">
              <a:solidFill>
                <a:srgbClr val="242F65"/>
              </a:solidFill>
              <a:latin typeface="Carlito"/>
            </a:endParaRPr>
          </a:p>
          <a:p>
            <a:endParaRPr lang="pt-PT" dirty="0">
              <a:solidFill>
                <a:srgbClr val="242F65"/>
              </a:solidFill>
              <a:latin typeface="Carlito"/>
            </a:endParaRPr>
          </a:p>
          <a:p>
            <a:pPr indent="0">
              <a:buNone/>
            </a:pPr>
            <a:r>
              <a:rPr lang="pt-PT" dirty="0" err="1">
                <a:solidFill>
                  <a:srgbClr val="242F65"/>
                </a:solidFill>
                <a:latin typeface="Carlito"/>
              </a:rPr>
              <a:t>Low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dose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ovarian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stimulation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/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antagonist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suppression</a:t>
            </a:r>
            <a:endParaRPr lang="pt-PT" dirty="0">
              <a:solidFill>
                <a:srgbClr val="242F65"/>
              </a:solidFill>
              <a:latin typeface="Carlito"/>
            </a:endParaRPr>
          </a:p>
          <a:p>
            <a:endParaRPr lang="pt-PT" dirty="0">
              <a:solidFill>
                <a:srgbClr val="242F65"/>
              </a:solidFill>
              <a:latin typeface="Carlito"/>
            </a:endParaRPr>
          </a:p>
          <a:p>
            <a:endParaRPr lang="en-GB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E77B2C2B-2473-4168-2E87-1E598360E0B1}"/>
              </a:ext>
            </a:extLst>
          </p:cNvPr>
          <p:cNvSpPr txBox="1"/>
          <p:nvPr/>
        </p:nvSpPr>
        <p:spPr>
          <a:xfrm>
            <a:off x="5423317" y="1339696"/>
            <a:ext cx="5852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PT" sz="2000" b="1" i="1" dirty="0" err="1">
                <a:solidFill>
                  <a:srgbClr val="35B0E3"/>
                </a:solidFill>
              </a:rPr>
              <a:t>Smart</a:t>
            </a:r>
            <a:r>
              <a:rPr lang="pt-PT" sz="2000" b="1" i="1" dirty="0">
                <a:solidFill>
                  <a:srgbClr val="35B0E3"/>
                </a:solidFill>
              </a:rPr>
              <a:t> idea…</a:t>
            </a:r>
            <a:r>
              <a:rPr lang="pt-PT" sz="2000" b="1" i="1" dirty="0" err="1">
                <a:solidFill>
                  <a:srgbClr val="35B0E3"/>
                </a:solidFill>
              </a:rPr>
              <a:t>always</a:t>
            </a:r>
            <a:r>
              <a:rPr lang="pt-PT" sz="2000" b="1" i="1" dirty="0">
                <a:solidFill>
                  <a:srgbClr val="35B0E3"/>
                </a:solidFill>
              </a:rPr>
              <a:t> </a:t>
            </a:r>
            <a:r>
              <a:rPr lang="pt-PT" sz="2000" b="1" i="1" dirty="0" err="1">
                <a:solidFill>
                  <a:srgbClr val="35B0E3"/>
                </a:solidFill>
              </a:rPr>
              <a:t>wait</a:t>
            </a:r>
            <a:r>
              <a:rPr lang="pt-PT" sz="2000" b="1" i="1" dirty="0">
                <a:solidFill>
                  <a:srgbClr val="35B0E3"/>
                </a:solidFill>
              </a:rPr>
              <a:t> for </a:t>
            </a:r>
            <a:r>
              <a:rPr lang="pt-PT" sz="2000" b="1" i="1" dirty="0" err="1">
                <a:solidFill>
                  <a:srgbClr val="35B0E3"/>
                </a:solidFill>
              </a:rPr>
              <a:t>prospective</a:t>
            </a:r>
            <a:r>
              <a:rPr lang="pt-PT" sz="2000" b="1" i="1" dirty="0">
                <a:solidFill>
                  <a:srgbClr val="35B0E3"/>
                </a:solidFill>
              </a:rPr>
              <a:t> studies!</a:t>
            </a:r>
            <a:endParaRPr lang="en-GB" sz="2000" b="1" i="1" dirty="0">
              <a:solidFill>
                <a:srgbClr val="35B0E3"/>
              </a:solidFill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5C150547-BA1F-0DE4-81AF-FC4C8EBA6957}"/>
              </a:ext>
            </a:extLst>
          </p:cNvPr>
          <p:cNvSpPr txBox="1"/>
          <p:nvPr/>
        </p:nvSpPr>
        <p:spPr>
          <a:xfrm>
            <a:off x="2204736" y="3122613"/>
            <a:ext cx="8078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PT" sz="2000" dirty="0">
                <a:solidFill>
                  <a:srgbClr val="35B0E3"/>
                </a:solidFill>
              </a:rPr>
              <a:t>At least you avoid the weekends…</a:t>
            </a:r>
            <a:endParaRPr lang="en-GB" sz="2000" dirty="0">
              <a:solidFill>
                <a:srgbClr val="35B0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AA0BF-86DF-F3D4-977A-8DE69CD07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000" dirty="0">
                <a:solidFill>
                  <a:srgbClr val="242F65"/>
                </a:solidFill>
                <a:latin typeface="Carlito"/>
              </a:rPr>
              <a:t>Not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ready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to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hop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on the NPP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train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yet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?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0741D-7685-77CC-F26F-547179A58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pt-PT" b="1" dirty="0" err="1">
                <a:solidFill>
                  <a:srgbClr val="242F65"/>
                </a:solidFill>
                <a:latin typeface="Carlito"/>
              </a:rPr>
              <a:t>Maybe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you would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be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more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comfortable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with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one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of these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approaches</a:t>
            </a:r>
            <a:endParaRPr lang="pt-PT" b="1" dirty="0">
              <a:solidFill>
                <a:srgbClr val="242F65"/>
              </a:solidFill>
              <a:latin typeface="Carlito"/>
            </a:endParaRPr>
          </a:p>
          <a:p>
            <a:endParaRPr lang="pt-PT" dirty="0">
              <a:solidFill>
                <a:srgbClr val="242F65"/>
              </a:solidFill>
              <a:latin typeface="Carlito"/>
            </a:endParaRPr>
          </a:p>
          <a:p>
            <a:pPr indent="0">
              <a:buNone/>
            </a:pPr>
            <a:r>
              <a:rPr lang="pt-PT" dirty="0" err="1">
                <a:solidFill>
                  <a:srgbClr val="242F65"/>
                </a:solidFill>
                <a:latin typeface="Carlito"/>
              </a:rPr>
              <a:t>Low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dose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ovarian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stimulation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/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antagonist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suppression</a:t>
            </a:r>
            <a:endParaRPr lang="pt-PT" dirty="0">
              <a:solidFill>
                <a:srgbClr val="242F65"/>
              </a:solidFill>
              <a:latin typeface="Carlito"/>
            </a:endParaRPr>
          </a:p>
          <a:p>
            <a:pPr indent="0">
              <a:buNone/>
            </a:pPr>
            <a:r>
              <a:rPr lang="pt-PT" dirty="0" err="1">
                <a:solidFill>
                  <a:srgbClr val="242F65"/>
                </a:solidFill>
                <a:latin typeface="Carlito"/>
              </a:rPr>
              <a:t>Flexible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hCG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triggering (e.g.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smaller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follicles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)</a:t>
            </a:r>
          </a:p>
          <a:p>
            <a:endParaRPr lang="en-GB" dirty="0">
              <a:solidFill>
                <a:srgbClr val="242F65"/>
              </a:solidFill>
              <a:latin typeface="Carlito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80C9246-1068-64D2-3458-49D4B174B453}"/>
              </a:ext>
            </a:extLst>
          </p:cNvPr>
          <p:cNvGraphicFramePr>
            <a:graphicFrameLocks/>
          </p:cNvGraphicFramePr>
          <p:nvPr/>
        </p:nvGraphicFramePr>
        <p:xfrm>
          <a:off x="2214466" y="3767138"/>
          <a:ext cx="6861110" cy="2420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Box 4">
            <a:extLst>
              <a:ext uri="{FF2B5EF4-FFF2-40B4-BE49-F238E27FC236}">
                <a16:creationId xmlns:a16="http://schemas.microsoft.com/office/drawing/2014/main" id="{FF6226F9-CC7E-AD0B-7DD2-7C7B9D42F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362" y="6427659"/>
            <a:ext cx="65876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spcBef>
                <a:spcPct val="50000"/>
              </a:spcBef>
              <a:defRPr/>
            </a:pPr>
            <a:r>
              <a:rPr lang="nl-BE" sz="16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Alonso-Mayo et al, 2023</a:t>
            </a:r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D8E46BCA-ED02-86A2-FCCB-4A59BA1A88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3451" r="-50893"/>
          <a:stretch/>
        </p:blipFill>
        <p:spPr>
          <a:xfrm>
            <a:off x="838200" y="1765229"/>
            <a:ext cx="11034713" cy="442277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0425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AA0BF-86DF-F3D4-977A-8DE69CD07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>
                <a:solidFill>
                  <a:srgbClr val="242F65"/>
                </a:solidFill>
                <a:latin typeface="Carlito"/>
              </a:rPr>
              <a:t>Not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ready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to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hop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on the NPP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train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yet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?</a:t>
            </a:r>
            <a:endParaRPr lang="en-GB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0741D-7685-77CC-F26F-547179A58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pt-PT" b="1" dirty="0" err="1">
                <a:solidFill>
                  <a:srgbClr val="242F65"/>
                </a:solidFill>
                <a:latin typeface="Carlito"/>
              </a:rPr>
              <a:t>Maybe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you would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be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more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comfortable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with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one</a:t>
            </a:r>
            <a:r>
              <a:rPr lang="pt-PT" b="1" dirty="0">
                <a:solidFill>
                  <a:srgbClr val="242F65"/>
                </a:solidFill>
                <a:latin typeface="Carlito"/>
              </a:rPr>
              <a:t> of these </a:t>
            </a:r>
            <a:r>
              <a:rPr lang="pt-PT" b="1" dirty="0" err="1">
                <a:solidFill>
                  <a:srgbClr val="242F65"/>
                </a:solidFill>
                <a:latin typeface="Carlito"/>
              </a:rPr>
              <a:t>approaches</a:t>
            </a:r>
            <a:endParaRPr lang="pt-PT" b="1" dirty="0">
              <a:solidFill>
                <a:srgbClr val="242F65"/>
              </a:solidFill>
              <a:latin typeface="Carlito"/>
            </a:endParaRPr>
          </a:p>
          <a:p>
            <a:endParaRPr lang="pt-PT" dirty="0">
              <a:solidFill>
                <a:srgbClr val="242F65"/>
              </a:solidFill>
              <a:latin typeface="Carlito"/>
            </a:endParaRPr>
          </a:p>
          <a:p>
            <a:pPr indent="0">
              <a:buNone/>
            </a:pPr>
            <a:r>
              <a:rPr lang="pt-PT" dirty="0" err="1">
                <a:solidFill>
                  <a:srgbClr val="242F65"/>
                </a:solidFill>
                <a:latin typeface="Carlito"/>
              </a:rPr>
              <a:t>Low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dose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ovarian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stimulation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/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antagonist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suppression</a:t>
            </a:r>
            <a:endParaRPr lang="pt-PT" dirty="0">
              <a:solidFill>
                <a:srgbClr val="242F65"/>
              </a:solidFill>
              <a:latin typeface="Carlito"/>
            </a:endParaRPr>
          </a:p>
          <a:p>
            <a:pPr indent="0">
              <a:buNone/>
            </a:pPr>
            <a:r>
              <a:rPr lang="pt-PT" dirty="0" err="1">
                <a:solidFill>
                  <a:srgbClr val="242F65"/>
                </a:solidFill>
                <a:latin typeface="Carlito"/>
              </a:rPr>
              <a:t>Flexible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hCG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triggering (e.g.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smaller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follicles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)</a:t>
            </a:r>
          </a:p>
          <a:p>
            <a:pPr indent="0">
              <a:buNone/>
            </a:pPr>
            <a:r>
              <a:rPr lang="pt-PT" dirty="0" err="1">
                <a:solidFill>
                  <a:srgbClr val="242F65"/>
                </a:solidFill>
                <a:latin typeface="Carlito"/>
              </a:rPr>
              <a:t>Flexible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LPS (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sooner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after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hCG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 triggering/LH </a:t>
            </a:r>
            <a:r>
              <a:rPr lang="pt-PT" dirty="0" err="1">
                <a:solidFill>
                  <a:srgbClr val="242F65"/>
                </a:solidFill>
                <a:latin typeface="Carlito"/>
              </a:rPr>
              <a:t>peak</a:t>
            </a:r>
            <a:r>
              <a:rPr lang="pt-PT" dirty="0">
                <a:solidFill>
                  <a:srgbClr val="242F65"/>
                </a:solidFill>
                <a:latin typeface="Carlito"/>
              </a:rPr>
              <a:t>)</a:t>
            </a:r>
          </a:p>
          <a:p>
            <a:endParaRPr lang="en-GB" dirty="0">
              <a:latin typeface="Carlito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1B480437-E3BB-BEB0-49F9-B2D3DC79063C}"/>
              </a:ext>
            </a:extLst>
          </p:cNvPr>
          <p:cNvSpPr txBox="1"/>
          <p:nvPr/>
        </p:nvSpPr>
        <p:spPr>
          <a:xfrm>
            <a:off x="8614877" y="3053097"/>
            <a:ext cx="24584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dirty="0">
                <a:solidFill>
                  <a:srgbClr val="35B0E3"/>
                </a:solidFill>
              </a:rPr>
              <a:t>For those of you that are </a:t>
            </a:r>
            <a:r>
              <a:rPr lang="pt-PT" sz="2000" dirty="0" err="1">
                <a:solidFill>
                  <a:srgbClr val="35B0E3"/>
                </a:solidFill>
              </a:rPr>
              <a:t>weary</a:t>
            </a:r>
            <a:r>
              <a:rPr lang="pt-PT" sz="2000" dirty="0">
                <a:solidFill>
                  <a:srgbClr val="35B0E3"/>
                </a:solidFill>
              </a:rPr>
              <a:t> of not </a:t>
            </a:r>
            <a:r>
              <a:rPr lang="pt-PT" sz="2000" dirty="0" err="1">
                <a:solidFill>
                  <a:srgbClr val="35B0E3"/>
                </a:solidFill>
              </a:rPr>
              <a:t>giving</a:t>
            </a:r>
            <a:r>
              <a:rPr lang="pt-PT" sz="2000" dirty="0">
                <a:solidFill>
                  <a:srgbClr val="35B0E3"/>
                </a:solidFill>
              </a:rPr>
              <a:t> </a:t>
            </a:r>
            <a:r>
              <a:rPr lang="pt-PT" sz="2000" dirty="0" err="1">
                <a:solidFill>
                  <a:srgbClr val="35B0E3"/>
                </a:solidFill>
              </a:rPr>
              <a:t>hCG</a:t>
            </a:r>
            <a:r>
              <a:rPr lang="pt-PT" sz="2000" dirty="0">
                <a:solidFill>
                  <a:srgbClr val="35B0E3"/>
                </a:solidFill>
              </a:rPr>
              <a:t> just </a:t>
            </a:r>
            <a:r>
              <a:rPr lang="pt-PT" sz="2000" dirty="0" err="1">
                <a:solidFill>
                  <a:srgbClr val="35B0E3"/>
                </a:solidFill>
              </a:rPr>
              <a:t>yet</a:t>
            </a:r>
            <a:r>
              <a:rPr lang="pt-PT" sz="2000" dirty="0">
                <a:solidFill>
                  <a:srgbClr val="35B0E3"/>
                </a:solidFill>
              </a:rPr>
              <a:t>…</a:t>
            </a:r>
            <a:endParaRPr lang="en-GB" sz="2000" dirty="0">
              <a:solidFill>
                <a:srgbClr val="35B0E3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B7DECE-1C33-2E28-4410-89132B547925}"/>
              </a:ext>
            </a:extLst>
          </p:cNvPr>
          <p:cNvCxnSpPr>
            <a:cxnSpLocks/>
          </p:cNvCxnSpPr>
          <p:nvPr/>
        </p:nvCxnSpPr>
        <p:spPr>
          <a:xfrm>
            <a:off x="8515350" y="2947988"/>
            <a:ext cx="0" cy="1273174"/>
          </a:xfrm>
          <a:prstGeom prst="line">
            <a:avLst/>
          </a:prstGeom>
          <a:ln w="28575">
            <a:solidFill>
              <a:srgbClr val="35B0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53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BEB71-8A1D-95C9-5898-8C5AEC5F8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000" dirty="0">
                <a:solidFill>
                  <a:srgbClr val="242F65"/>
                </a:solidFill>
                <a:latin typeface="Carlito"/>
              </a:rPr>
              <a:t>Take-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home</a:t>
            </a:r>
            <a:r>
              <a:rPr lang="pt-PT" sz="40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4000" dirty="0" err="1">
                <a:solidFill>
                  <a:srgbClr val="242F65"/>
                </a:solidFill>
                <a:latin typeface="Carlito"/>
              </a:rPr>
              <a:t>messages</a:t>
            </a:r>
            <a:endParaRPr lang="en-GB" sz="4000" dirty="0">
              <a:solidFill>
                <a:srgbClr val="242F65"/>
              </a:solidFill>
              <a:latin typeface="Carlito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0E6741-F452-1DCF-0729-02948ECC4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PT" sz="2400" dirty="0">
              <a:solidFill>
                <a:srgbClr val="242F65"/>
              </a:solidFill>
              <a:latin typeface="Carlito"/>
            </a:endParaRPr>
          </a:p>
          <a:p>
            <a:pPr indent="0">
              <a:buNone/>
            </a:pPr>
            <a:r>
              <a:rPr lang="pt-PT" sz="2400" dirty="0">
                <a:solidFill>
                  <a:srgbClr val="242F65"/>
                </a:solidFill>
                <a:latin typeface="Carlito"/>
              </a:rPr>
              <a:t>We still have a lot to </a:t>
            </a:r>
            <a:r>
              <a:rPr lang="pt-PT" sz="2400" dirty="0" err="1">
                <a:solidFill>
                  <a:srgbClr val="242F65"/>
                </a:solidFill>
                <a:latin typeface="Carlito"/>
              </a:rPr>
              <a:t>learn</a:t>
            </a:r>
            <a:r>
              <a:rPr lang="pt-PT" sz="2400" dirty="0">
                <a:solidFill>
                  <a:srgbClr val="242F65"/>
                </a:solidFill>
                <a:latin typeface="Carlito"/>
              </a:rPr>
              <a:t> from the </a:t>
            </a:r>
            <a:r>
              <a:rPr lang="pt-PT" sz="2400" dirty="0" err="1">
                <a:solidFill>
                  <a:srgbClr val="242F65"/>
                </a:solidFill>
                <a:latin typeface="Carlito"/>
              </a:rPr>
              <a:t>luteal</a:t>
            </a:r>
            <a:r>
              <a:rPr lang="pt-PT" sz="24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2400" dirty="0" err="1">
                <a:solidFill>
                  <a:srgbClr val="242F65"/>
                </a:solidFill>
                <a:latin typeface="Carlito"/>
              </a:rPr>
              <a:t>phase</a:t>
            </a:r>
            <a:endParaRPr lang="pt-PT" sz="2400" dirty="0">
              <a:solidFill>
                <a:srgbClr val="242F65"/>
              </a:solidFill>
              <a:latin typeface="Carlito"/>
            </a:endParaRPr>
          </a:p>
          <a:p>
            <a:pPr indent="0">
              <a:buNone/>
            </a:pPr>
            <a:endParaRPr lang="pt-PT" sz="2400" dirty="0">
              <a:solidFill>
                <a:srgbClr val="242F65"/>
              </a:solidFill>
              <a:latin typeface="Carlito"/>
            </a:endParaRPr>
          </a:p>
          <a:p>
            <a:pPr indent="0">
              <a:buNone/>
            </a:pPr>
            <a:r>
              <a:rPr lang="pt-PT" sz="2400" dirty="0" err="1">
                <a:solidFill>
                  <a:srgbClr val="242F65"/>
                </a:solidFill>
                <a:latin typeface="Carlito"/>
              </a:rPr>
              <a:t>Personalization</a:t>
            </a:r>
            <a:r>
              <a:rPr lang="pt-PT" sz="24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2400" dirty="0" err="1">
                <a:solidFill>
                  <a:srgbClr val="242F65"/>
                </a:solidFill>
                <a:latin typeface="Carlito"/>
              </a:rPr>
              <a:t>is</a:t>
            </a:r>
            <a:r>
              <a:rPr lang="pt-PT" sz="2400" dirty="0">
                <a:solidFill>
                  <a:srgbClr val="242F65"/>
                </a:solidFill>
                <a:latin typeface="Carlito"/>
              </a:rPr>
              <a:t> </a:t>
            </a:r>
            <a:r>
              <a:rPr lang="pt-PT" sz="2400" dirty="0" err="1">
                <a:solidFill>
                  <a:srgbClr val="242F65"/>
                </a:solidFill>
                <a:latin typeface="Carlito"/>
              </a:rPr>
              <a:t>key</a:t>
            </a:r>
            <a:r>
              <a:rPr lang="pt-PT" sz="2400" dirty="0">
                <a:solidFill>
                  <a:srgbClr val="242F65"/>
                </a:solidFill>
                <a:latin typeface="Carlito"/>
              </a:rPr>
              <a:t> – say “no” to </a:t>
            </a:r>
            <a:r>
              <a:rPr lang="pt-PT" sz="2400" dirty="0" err="1">
                <a:solidFill>
                  <a:srgbClr val="242F65"/>
                </a:solidFill>
                <a:latin typeface="Carlito"/>
              </a:rPr>
              <a:t>one</a:t>
            </a:r>
            <a:r>
              <a:rPr lang="pt-PT" sz="2400" dirty="0">
                <a:solidFill>
                  <a:srgbClr val="242F65"/>
                </a:solidFill>
                <a:latin typeface="Carlito"/>
              </a:rPr>
              <a:t> FET </a:t>
            </a:r>
            <a:r>
              <a:rPr lang="pt-PT" sz="2400" dirty="0" err="1">
                <a:solidFill>
                  <a:srgbClr val="242F65"/>
                </a:solidFill>
                <a:latin typeface="Carlito"/>
              </a:rPr>
              <a:t>strategy</a:t>
            </a:r>
            <a:r>
              <a:rPr lang="pt-PT" sz="2400" dirty="0">
                <a:solidFill>
                  <a:srgbClr val="242F65"/>
                </a:solidFill>
                <a:latin typeface="Carlito"/>
              </a:rPr>
              <a:t> for all!</a:t>
            </a:r>
          </a:p>
        </p:txBody>
      </p:sp>
    </p:spTree>
    <p:extLst>
      <p:ext uri="{BB962C8B-B14F-4D97-AF65-F5344CB8AC3E}">
        <p14:creationId xmlns:p14="http://schemas.microsoft.com/office/powerpoint/2010/main" val="270542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861780-8876-965B-5DF3-23524609DC21}"/>
              </a:ext>
            </a:extLst>
          </p:cNvPr>
          <p:cNvSpPr/>
          <p:nvPr/>
        </p:nvSpPr>
        <p:spPr>
          <a:xfrm>
            <a:off x="0" y="1"/>
            <a:ext cx="12192000" cy="5864942"/>
          </a:xfrm>
          <a:prstGeom prst="rect">
            <a:avLst/>
          </a:prstGeom>
          <a:solidFill>
            <a:srgbClr val="007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05A10B9-64CA-68F9-7869-B9BB63510396}"/>
              </a:ext>
            </a:extLst>
          </p:cNvPr>
          <p:cNvSpPr txBox="1"/>
          <p:nvPr/>
        </p:nvSpPr>
        <p:spPr>
          <a:xfrm>
            <a:off x="2958424" y="4488621"/>
            <a:ext cx="8580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chemeClr val="bg1"/>
                </a:solidFill>
                <a:latin typeface="Arial Black" panose="020B0A040201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7697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11069</TotalTime>
  <Words>1577</Words>
  <Application>Microsoft Office PowerPoint</Application>
  <PresentationFormat>Widescreen</PresentationFormat>
  <Paragraphs>360</Paragraphs>
  <Slides>38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Arial</vt:lpstr>
      <vt:lpstr>Arial Black</vt:lpstr>
      <vt:lpstr>Blackadder ITC</vt:lpstr>
      <vt:lpstr>Calibri</vt:lpstr>
      <vt:lpstr>Calibri Light</vt:lpstr>
      <vt:lpstr>Carlito</vt:lpstr>
      <vt:lpstr>Garamond Premr Pro</vt:lpstr>
      <vt:lpstr>Kulim Park</vt:lpstr>
      <vt:lpstr>Verdana</vt:lpstr>
      <vt:lpstr>Tema de Office</vt:lpstr>
      <vt:lpstr>PowerPoint Presentation</vt:lpstr>
      <vt:lpstr>Conflicts of interest</vt:lpstr>
      <vt:lpstr>Do we need progesterone supplementation?</vt:lpstr>
      <vt:lpstr>Why is LPS needed in fresh cycles?</vt:lpstr>
      <vt:lpstr>Frozen embryo transfers are on the rise</vt:lpstr>
      <vt:lpstr>How well are we performing? </vt:lpstr>
      <vt:lpstr>Does one-size fit all?</vt:lpstr>
      <vt:lpstr>Possible reasons for the weak relationship</vt:lpstr>
      <vt:lpstr>What if we account for that?</vt:lpstr>
      <vt:lpstr>Do we need progesterone supplementation?</vt:lpstr>
      <vt:lpstr>Do we need LPS (and to measure transfer day P)?</vt:lpstr>
      <vt:lpstr>Do we need to measure transfer day P in natural cycles?</vt:lpstr>
      <vt:lpstr>Do we need progesterone supplementation?</vt:lpstr>
      <vt:lpstr>Does LPS improve livebirth rates?</vt:lpstr>
      <vt:lpstr>Does LPS improve livebirth rates?</vt:lpstr>
      <vt:lpstr>Possible solution for HRT cycles – measuring P?</vt:lpstr>
      <vt:lpstr>Is rescue therapy enough?</vt:lpstr>
      <vt:lpstr>What about hypertensive disorders?</vt:lpstr>
      <vt:lpstr>Why use the natural cycle? </vt:lpstr>
      <vt:lpstr>New data just out – the MONART Study</vt:lpstr>
      <vt:lpstr>PowerPoint Presentation</vt:lpstr>
      <vt:lpstr>“Reverse-engineering” the MONART trial</vt:lpstr>
      <vt:lpstr>The “rare event” argument… revisited</vt:lpstr>
      <vt:lpstr>New RCT</vt:lpstr>
      <vt:lpstr>Does aspirin work?</vt:lpstr>
      <vt:lpstr>Why use the natural cycle? </vt:lpstr>
      <vt:lpstr>The corpus luteum may do more than we think…</vt:lpstr>
      <vt:lpstr>The corpus luteum may do more than we think…</vt:lpstr>
      <vt:lpstr>Why use the natural cycle? </vt:lpstr>
      <vt:lpstr>One possible solution for non-cycling women?</vt:lpstr>
      <vt:lpstr>Possible solutions for cycling women… the NPP-FET cycle</vt:lpstr>
      <vt:lpstr>New data from the NPP-FET cycle</vt:lpstr>
      <vt:lpstr>New data from the NPP-FET cycle</vt:lpstr>
      <vt:lpstr>Not ready to hop on the NPP train yet?</vt:lpstr>
      <vt:lpstr>Not ready to hop on the NPP train yet?</vt:lpstr>
      <vt:lpstr>Not ready to hop on the NPP train yet?</vt:lpstr>
      <vt:lpstr>Take-home messages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Rojano Ramos</dc:creator>
  <cp:lastModifiedBy>Samuel Santos Ribeiro</cp:lastModifiedBy>
  <cp:revision>25</cp:revision>
  <dcterms:created xsi:type="dcterms:W3CDTF">2023-04-12T08:35:58Z</dcterms:created>
  <dcterms:modified xsi:type="dcterms:W3CDTF">2025-03-21T08:14:35Z</dcterms:modified>
</cp:coreProperties>
</file>