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680" r:id="rId2"/>
    <p:sldMasterId id="2147483648" r:id="rId3"/>
    <p:sldMasterId id="2147483664" r:id="rId4"/>
  </p:sldMasterIdLst>
  <p:notesMasterIdLst>
    <p:notesMasterId r:id="rId48"/>
  </p:notesMasterIdLst>
  <p:sldIdLst>
    <p:sldId id="331" r:id="rId5"/>
    <p:sldId id="314" r:id="rId6"/>
    <p:sldId id="307" r:id="rId7"/>
    <p:sldId id="316" r:id="rId8"/>
    <p:sldId id="334" r:id="rId9"/>
    <p:sldId id="299" r:id="rId10"/>
    <p:sldId id="336" r:id="rId11"/>
    <p:sldId id="329" r:id="rId12"/>
    <p:sldId id="335" r:id="rId13"/>
    <p:sldId id="339" r:id="rId14"/>
    <p:sldId id="341" r:id="rId15"/>
    <p:sldId id="348" r:id="rId16"/>
    <p:sldId id="344" r:id="rId17"/>
    <p:sldId id="345" r:id="rId18"/>
    <p:sldId id="322" r:id="rId19"/>
    <p:sldId id="323" r:id="rId20"/>
    <p:sldId id="325" r:id="rId21"/>
    <p:sldId id="318" r:id="rId22"/>
    <p:sldId id="319" r:id="rId23"/>
    <p:sldId id="320" r:id="rId24"/>
    <p:sldId id="328" r:id="rId25"/>
    <p:sldId id="317" r:id="rId26"/>
    <p:sldId id="301" r:id="rId27"/>
    <p:sldId id="308" r:id="rId28"/>
    <p:sldId id="312" r:id="rId29"/>
    <p:sldId id="296" r:id="rId30"/>
    <p:sldId id="305" r:id="rId31"/>
    <p:sldId id="346" r:id="rId32"/>
    <p:sldId id="347" r:id="rId33"/>
    <p:sldId id="350" r:id="rId34"/>
    <p:sldId id="349" r:id="rId35"/>
    <p:sldId id="351" r:id="rId36"/>
    <p:sldId id="311" r:id="rId37"/>
    <p:sldId id="315" r:id="rId38"/>
    <p:sldId id="280" r:id="rId39"/>
    <p:sldId id="327" r:id="rId40"/>
    <p:sldId id="298" r:id="rId41"/>
    <p:sldId id="313" r:id="rId42"/>
    <p:sldId id="282" r:id="rId43"/>
    <p:sldId id="304" r:id="rId44"/>
    <p:sldId id="342" r:id="rId45"/>
    <p:sldId id="309" r:id="rId46"/>
    <p:sldId id="321" r:id="rId47"/>
  </p:sldIdLst>
  <p:sldSz cx="12192000" cy="6858000"/>
  <p:notesSz cx="6794500" cy="99822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108"/>
    <a:srgbClr val="2F7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3226" autoAdjust="0"/>
  </p:normalViewPr>
  <p:slideViewPr>
    <p:cSldViewPr snapToGrid="0">
      <p:cViewPr varScale="1">
        <p:scale>
          <a:sx n="53" d="100"/>
          <a:sy n="53" d="100"/>
        </p:scale>
        <p:origin x="1838" y="43"/>
      </p:cViewPr>
      <p:guideLst/>
    </p:cSldViewPr>
  </p:slideViewPr>
  <p:outlineViewPr>
    <p:cViewPr>
      <p:scale>
        <a:sx n="33" d="100"/>
        <a:sy n="33" d="100"/>
      </p:scale>
      <p:origin x="0" y="-23918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326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500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EBADD-4314-4E9E-BE2A-A074F78B2928}" type="datetimeFigureOut">
              <a:rPr lang="en-BE" smtClean="0"/>
              <a:t>03/20/2025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47775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803934"/>
            <a:ext cx="5435600" cy="39304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44283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81358"/>
            <a:ext cx="2944283" cy="5008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48FF9-3C16-418D-828F-AD4BBE4FF767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19055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Good</a:t>
            </a:r>
            <a:r>
              <a:rPr lang="nl-BE" dirty="0"/>
              <a:t> </a:t>
            </a:r>
            <a:r>
              <a:rPr lang="nl-BE" dirty="0" err="1"/>
              <a:t>morning</a:t>
            </a:r>
            <a:endParaRPr lang="nl-BE" dirty="0"/>
          </a:p>
          <a:p>
            <a:r>
              <a:rPr lang="nl-BE" dirty="0"/>
              <a:t>I </a:t>
            </a:r>
            <a:r>
              <a:rPr lang="nl-BE" dirty="0" err="1"/>
              <a:t>will</a:t>
            </a:r>
            <a:r>
              <a:rPr lang="nl-BE" dirty="0"/>
              <a:t> talk </a:t>
            </a:r>
            <a:r>
              <a:rPr lang="nl-BE" dirty="0" err="1"/>
              <a:t>today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vitrifcation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</a:t>
            </a:r>
            <a:r>
              <a:rPr lang="nl-BE" dirty="0" err="1"/>
              <a:t>which</a:t>
            </a:r>
            <a:r>
              <a:rPr lang="nl-BE" dirty="0"/>
              <a:t> is a new development in </a:t>
            </a:r>
            <a:r>
              <a:rPr lang="nl-BE" dirty="0" err="1"/>
              <a:t>cryopreservation</a:t>
            </a:r>
            <a:r>
              <a:rPr lang="nl-BE" dirty="0"/>
              <a:t> of…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2377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During the last decade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vitrification became the standard method worldwide to cryopreserve oocytes, cleavage stage embryos and blastocysts</a:t>
            </a:r>
          </a:p>
          <a:p>
            <a:r>
              <a:rPr lang="en-US" sz="1800" dirty="0"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After Vitrification there is a higher survival rate compared to   This higher </a:t>
            </a:r>
            <a:r>
              <a:rPr lang="en-US" sz="1800" dirty="0" err="1"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surv</a:t>
            </a:r>
            <a:r>
              <a:rPr lang="en-US" sz="1800" dirty="0"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 rate leads to increased efficiency of a warming cycle. In 99% of cycles we only have to warm 1 embryo to be able to transfer it. We also obtain high </a:t>
            </a:r>
            <a:r>
              <a:rPr lang="en-US" sz="1800" dirty="0" err="1"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pregencyc</a:t>
            </a:r>
            <a:r>
              <a:rPr lang="en-US" sz="1800" dirty="0">
                <a:effectLst/>
                <a:latin typeface="Aptos" panose="020B0004020202020204" pitchFamily="34" charset="0"/>
                <a:cs typeface="Times New Roman" panose="02020603050405020304" pitchFamily="18" charset="0"/>
              </a:rPr>
              <a:t> rates comparable to fresh cycles. All this resulted in a high efficiency of our current vitrification protocols with almost 100% satisfaction guaranteed. We thought….BUT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061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/>
              <a:t>But, is </a:t>
            </a:r>
            <a:r>
              <a:rPr lang="nl-BE" b="1" dirty="0" err="1"/>
              <a:t>there</a:t>
            </a:r>
            <a:r>
              <a:rPr lang="nl-BE" b="1" dirty="0"/>
              <a:t> </a:t>
            </a:r>
            <a:r>
              <a:rPr lang="nl-BE" b="1" dirty="0" err="1"/>
              <a:t>than</a:t>
            </a:r>
            <a:r>
              <a:rPr lang="nl-BE" b="1" dirty="0"/>
              <a:t> a rationale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dirty="0"/>
              <a:t>…</a:t>
            </a:r>
          </a:p>
          <a:p>
            <a:r>
              <a:rPr lang="nl-BE" b="1" dirty="0"/>
              <a:t>Well, as we 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experience</a:t>
            </a:r>
            <a:r>
              <a:rPr lang="nl-BE" dirty="0"/>
              <a:t> in </a:t>
            </a:r>
            <a:r>
              <a:rPr lang="nl-BE" dirty="0" err="1"/>
              <a:t>our</a:t>
            </a:r>
            <a:r>
              <a:rPr lang="nl-BE" dirty="0"/>
              <a:t> labs,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number</a:t>
            </a:r>
            <a:r>
              <a:rPr lang="nl-BE" dirty="0"/>
              <a:t> of FA </a:t>
            </a:r>
            <a:r>
              <a:rPr lang="nl-BE" dirty="0" err="1"/>
              <a:t>cycles</a:t>
            </a:r>
            <a:r>
              <a:rPr lang="nl-BE" dirty="0"/>
              <a:t> has </a:t>
            </a:r>
            <a:r>
              <a:rPr lang="nl-BE" dirty="0" err="1"/>
              <a:t>increased</a:t>
            </a:r>
            <a:r>
              <a:rPr lang="nl-BE" dirty="0"/>
              <a:t>. As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see</a:t>
            </a:r>
            <a:r>
              <a:rPr lang="nl-BE" dirty="0"/>
              <a:t> in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graph</a:t>
            </a:r>
            <a:r>
              <a:rPr lang="nl-BE" dirty="0"/>
              <a:t>, </a:t>
            </a:r>
            <a:r>
              <a:rPr lang="nl-BE" dirty="0" err="1"/>
              <a:t>this</a:t>
            </a:r>
            <a:r>
              <a:rPr lang="nl-BE" dirty="0"/>
              <a:t> is 46,7% overall In </a:t>
            </a:r>
            <a:r>
              <a:rPr lang="nl-BE" dirty="0" err="1"/>
              <a:t>brussels</a:t>
            </a:r>
            <a:r>
              <a:rPr lang="nl-BE" dirty="0"/>
              <a:t> IVF, </a:t>
            </a:r>
            <a:r>
              <a:rPr lang="nl-BE" dirty="0" err="1"/>
              <a:t>for</a:t>
            </a:r>
            <a:r>
              <a:rPr lang="nl-BE" dirty="0"/>
              <a:t> PGT </a:t>
            </a:r>
            <a:r>
              <a:rPr lang="nl-BE" dirty="0" err="1"/>
              <a:t>cycles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is </a:t>
            </a:r>
            <a:r>
              <a:rPr lang="nl-BE" dirty="0" err="1"/>
              <a:t>almost</a:t>
            </a:r>
            <a:r>
              <a:rPr lang="nl-BE" dirty="0"/>
              <a:t> 100%) </a:t>
            </a:r>
            <a:r>
              <a:rPr lang="nl-BE" dirty="0" err="1"/>
              <a:t>resulting</a:t>
            </a:r>
            <a:r>
              <a:rPr lang="nl-BE" dirty="0"/>
              <a:t> in 4677 </a:t>
            </a:r>
            <a:r>
              <a:rPr lang="nl-BE" dirty="0" err="1"/>
              <a:t>blastocyst</a:t>
            </a:r>
            <a:r>
              <a:rPr lang="nl-BE" dirty="0"/>
              <a:t> transfers in 2024. </a:t>
            </a:r>
            <a:r>
              <a:rPr lang="nl-BE" dirty="0" err="1"/>
              <a:t>it</a:t>
            </a:r>
            <a:r>
              <a:rPr lang="nl-BE" dirty="0"/>
              <a:t> is a </a:t>
            </a:r>
            <a:r>
              <a:rPr lang="nl-BE" dirty="0" err="1"/>
              <a:t>fact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vit </a:t>
            </a:r>
            <a:r>
              <a:rPr lang="nl-BE" dirty="0" err="1"/>
              <a:t>and</a:t>
            </a:r>
            <a:r>
              <a:rPr lang="nl-BE" dirty="0"/>
              <a:t> warming </a:t>
            </a:r>
            <a:r>
              <a:rPr lang="nl-BE" dirty="0" err="1"/>
              <a:t>cycles</a:t>
            </a:r>
            <a:r>
              <a:rPr lang="nl-BE" dirty="0"/>
              <a:t> have a high ….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therefore</a:t>
            </a:r>
            <a:r>
              <a:rPr lang="nl-BE" dirty="0"/>
              <a:t> we </a:t>
            </a:r>
            <a:r>
              <a:rPr lang="nl-BE" dirty="0" err="1"/>
              <a:t>would</a:t>
            </a:r>
            <a:r>
              <a:rPr lang="nl-BE" dirty="0"/>
              <a:t> benefit…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would</a:t>
            </a:r>
            <a:r>
              <a:rPr lang="nl-BE" dirty="0"/>
              <a:t>… </a:t>
            </a:r>
            <a:r>
              <a:rPr lang="nl-BE" dirty="0" err="1"/>
              <a:t>Moreover</a:t>
            </a:r>
            <a:r>
              <a:rPr lang="nl-BE" dirty="0"/>
              <a:t>, </a:t>
            </a:r>
            <a:r>
              <a:rPr lang="nl-BE" dirty="0" err="1"/>
              <a:t>it</a:t>
            </a:r>
            <a:r>
              <a:rPr lang="nl-BE" dirty="0"/>
              <a:t> is </a:t>
            </a:r>
            <a:r>
              <a:rPr lang="nl-BE" dirty="0" err="1"/>
              <a:t>highly</a:t>
            </a:r>
            <a:r>
              <a:rPr lang="nl-BE" dirty="0"/>
              <a:t> operator </a:t>
            </a:r>
            <a:r>
              <a:rPr lang="nl-BE" dirty="0" err="1"/>
              <a:t>dependant</a:t>
            </a:r>
            <a:r>
              <a:rPr lang="nl-BE" dirty="0"/>
              <a:t> procedure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simplification</a:t>
            </a:r>
            <a:r>
              <a:rPr lang="nl-BE" dirty="0"/>
              <a:t> </a:t>
            </a:r>
            <a:r>
              <a:rPr lang="nl-BE" dirty="0" err="1"/>
              <a:t>wuld</a:t>
            </a:r>
            <a:r>
              <a:rPr lang="nl-BE" dirty="0"/>
              <a:t> </a:t>
            </a:r>
            <a:r>
              <a:rPr lang="nl-BE" dirty="0" err="1"/>
              <a:t>reduce</a:t>
            </a:r>
            <a:r>
              <a:rPr lang="nl-BE" dirty="0"/>
              <a:t>…. </a:t>
            </a:r>
            <a:r>
              <a:rPr lang="nl-BE" b="1" dirty="0" err="1"/>
              <a:t>So</a:t>
            </a:r>
            <a:r>
              <a:rPr lang="nl-BE" b="1" dirty="0"/>
              <a:t>, </a:t>
            </a:r>
            <a:r>
              <a:rPr lang="nl-BE" b="1" dirty="0" err="1"/>
              <a:t>there</a:t>
            </a:r>
            <a:r>
              <a:rPr lang="nl-BE" b="1" dirty="0"/>
              <a:t> is room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simplification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who</a:t>
            </a:r>
            <a:r>
              <a:rPr lang="nl-BE" b="1" dirty="0"/>
              <a:t> </a:t>
            </a:r>
            <a:r>
              <a:rPr lang="nl-BE" b="1" dirty="0" err="1"/>
              <a:t>knows</a:t>
            </a:r>
            <a:r>
              <a:rPr lang="nl-BE" b="1" dirty="0"/>
              <a:t> </a:t>
            </a:r>
            <a:r>
              <a:rPr lang="nl-BE" b="1" dirty="0" err="1"/>
              <a:t>maybe</a:t>
            </a:r>
            <a:r>
              <a:rPr lang="nl-BE" b="1" dirty="0"/>
              <a:t> </a:t>
            </a:r>
            <a:r>
              <a:rPr lang="nl-BE" b="1" dirty="0" err="1"/>
              <a:t>improvemnet</a:t>
            </a:r>
            <a:r>
              <a:rPr lang="nl-BE" b="1" dirty="0"/>
              <a:t> as well?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6762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 err="1"/>
              <a:t>What</a:t>
            </a:r>
            <a:r>
              <a:rPr lang="nl-BE" b="1" dirty="0"/>
              <a:t> are </a:t>
            </a:r>
            <a:r>
              <a:rPr lang="nl-BE" b="1" dirty="0" err="1"/>
              <a:t>now</a:t>
            </a:r>
            <a:r>
              <a:rPr lang="nl-BE" b="1" dirty="0"/>
              <a:t> these new </a:t>
            </a:r>
            <a:r>
              <a:rPr lang="nl-BE" b="1" dirty="0" err="1"/>
              <a:t>developments</a:t>
            </a:r>
            <a:r>
              <a:rPr lang="nl-BE" b="1" dirty="0"/>
              <a:t> in </a:t>
            </a:r>
            <a:r>
              <a:rPr lang="nl-BE" b="1" dirty="0" err="1"/>
              <a:t>cryopreservation</a:t>
            </a:r>
            <a:r>
              <a:rPr lang="nl-BE" dirty="0"/>
              <a:t>?</a:t>
            </a:r>
          </a:p>
          <a:p>
            <a:r>
              <a:rPr lang="nl-BE" dirty="0"/>
              <a:t>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one</a:t>
            </a:r>
            <a:r>
              <a:rPr lang="nl-BE" dirty="0"/>
              <a:t> hand, </a:t>
            </a:r>
            <a:r>
              <a:rPr lang="nl-BE" dirty="0" err="1"/>
              <a:t>ther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development </a:t>
            </a:r>
            <a:r>
              <a:rPr lang="nl-BE" dirty="0" err="1"/>
              <a:t>og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-warming of </a:t>
            </a:r>
            <a:r>
              <a:rPr lang="nl-BE" dirty="0" err="1"/>
              <a:t>bl</a:t>
            </a:r>
            <a:r>
              <a:rPr lang="nl-BE" dirty="0"/>
              <a:t>, cl, </a:t>
            </a:r>
            <a:r>
              <a:rPr lang="nl-BE" dirty="0" err="1"/>
              <a:t>oocytes</a:t>
            </a:r>
            <a:endParaRPr lang="nl-BE" dirty="0"/>
          </a:p>
          <a:p>
            <a:r>
              <a:rPr lang="nl-BE" dirty="0"/>
              <a:t>But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ultra </a:t>
            </a:r>
            <a:r>
              <a:rPr lang="nl-BE" dirty="0" err="1"/>
              <a:t>fast</a:t>
            </a:r>
            <a:r>
              <a:rPr lang="nl-BE" dirty="0"/>
              <a:t> direct warming of </a:t>
            </a:r>
            <a:r>
              <a:rPr lang="nl-BE" dirty="0" err="1"/>
              <a:t>blastocyst</a:t>
            </a:r>
            <a:r>
              <a:rPr lang="nl-BE" dirty="0"/>
              <a:t> (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explained</a:t>
            </a:r>
            <a:r>
              <a:rPr lang="nl-BE" dirty="0"/>
              <a:t> later on)</a:t>
            </a:r>
          </a:p>
          <a:p>
            <a:r>
              <a:rPr lang="nl-BE" dirty="0"/>
              <a:t>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other</a:t>
            </a:r>
            <a:r>
              <a:rPr lang="nl-BE" dirty="0"/>
              <a:t> hand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development of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protocols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00599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I </a:t>
            </a:r>
            <a:r>
              <a:rPr lang="nl-BE" dirty="0" err="1"/>
              <a:t>will</a:t>
            </a:r>
            <a:r>
              <a:rPr lang="nl-BE" dirty="0"/>
              <a:t> start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literature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blastocysts</a:t>
            </a:r>
            <a:r>
              <a:rPr lang="nl-BE" dirty="0"/>
              <a:t>;</a:t>
            </a:r>
          </a:p>
          <a:p>
            <a:r>
              <a:rPr lang="nl-BE" dirty="0"/>
              <a:t>These are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early</a:t>
            </a:r>
            <a:r>
              <a:rPr lang="nl-BE" dirty="0"/>
              <a:t> data </a:t>
            </a:r>
            <a:r>
              <a:rPr lang="nl-BE" dirty="0" err="1"/>
              <a:t>presented</a:t>
            </a:r>
            <a:r>
              <a:rPr lang="nl-BE" dirty="0"/>
              <a:t> as </a:t>
            </a:r>
            <a:r>
              <a:rPr lang="nl-BE" dirty="0" err="1"/>
              <a:t>oral</a:t>
            </a:r>
            <a:r>
              <a:rPr lang="nl-BE" dirty="0"/>
              <a:t> or poster </a:t>
            </a:r>
            <a:r>
              <a:rPr lang="nl-BE" dirty="0" err="1"/>
              <a:t>presenttions</a:t>
            </a:r>
            <a:r>
              <a:rPr lang="nl-BE" dirty="0"/>
              <a:t>, </a:t>
            </a:r>
            <a:r>
              <a:rPr lang="nl-BE" dirty="0" err="1"/>
              <a:t>mostly</a:t>
            </a:r>
            <a:r>
              <a:rPr lang="nl-BE" dirty="0"/>
              <a:t> at </a:t>
            </a:r>
            <a:r>
              <a:rPr lang="nl-BE" dirty="0" err="1"/>
              <a:t>american</a:t>
            </a:r>
            <a:r>
              <a:rPr lang="nl-BE" dirty="0"/>
              <a:t> </a:t>
            </a:r>
            <a:r>
              <a:rPr lang="nl-BE" dirty="0" err="1"/>
              <a:t>congresses</a:t>
            </a:r>
            <a:r>
              <a:rPr lang="nl-BE" dirty="0"/>
              <a:t>. </a:t>
            </a:r>
          </a:p>
          <a:p>
            <a:r>
              <a:rPr lang="nl-BE" dirty="0"/>
              <a:t>The first </a:t>
            </a:r>
            <a:r>
              <a:rPr lang="nl-BE" dirty="0" err="1"/>
              <a:t>one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introduce </a:t>
            </a:r>
            <a:r>
              <a:rPr lang="nl-BE" dirty="0" err="1"/>
              <a:t>rapid</a:t>
            </a:r>
            <a:r>
              <a:rPr lang="nl-BE" dirty="0"/>
              <a:t> warming </a:t>
            </a:r>
            <a:r>
              <a:rPr lang="nl-BE" dirty="0" err="1"/>
              <a:t>the</a:t>
            </a:r>
            <a:r>
              <a:rPr lang="nl-BE" dirty="0"/>
              <a:t> abstract of </a:t>
            </a:r>
            <a:r>
              <a:rPr lang="nl-BE" dirty="0" err="1"/>
              <a:t>manns</a:t>
            </a:r>
            <a:r>
              <a:rPr lang="nl-BE" dirty="0"/>
              <a:t> et al ASRM 2021and in 2022 as well, </a:t>
            </a:r>
            <a:r>
              <a:rPr lang="nl-BE" dirty="0" err="1"/>
              <a:t>Followed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other</a:t>
            </a:r>
            <a:r>
              <a:rPr lang="nl-BE" dirty="0"/>
              <a:t> abstracts. 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come</a:t>
            </a:r>
            <a:r>
              <a:rPr lang="nl-BE" dirty="0"/>
              <a:t> back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some</a:t>
            </a:r>
            <a:r>
              <a:rPr lang="nl-BE" dirty="0"/>
              <a:t> of </a:t>
            </a:r>
            <a:r>
              <a:rPr lang="nl-BE" dirty="0" err="1"/>
              <a:t>them</a:t>
            </a:r>
            <a:r>
              <a:rPr lang="nl-BE" dirty="0"/>
              <a:t> later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presentation</a:t>
            </a:r>
            <a:endParaRPr lang="nl-BE" dirty="0"/>
          </a:p>
          <a:p>
            <a:endParaRPr lang="nl-BE" dirty="0"/>
          </a:p>
          <a:p>
            <a:r>
              <a:rPr lang="nl-BE" dirty="0"/>
              <a:t>But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generalThere</a:t>
            </a:r>
            <a:r>
              <a:rPr lang="nl-BE" dirty="0"/>
              <a:t> was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Abstract of Gunst et al at </a:t>
            </a:r>
            <a:r>
              <a:rPr lang="nl-BE" dirty="0" err="1"/>
              <a:t>the</a:t>
            </a:r>
            <a:r>
              <a:rPr lang="nl-BE" dirty="0"/>
              <a:t> BSRM meeting in 2022; </a:t>
            </a:r>
            <a:r>
              <a:rPr lang="nl-BE" dirty="0" err="1"/>
              <a:t>then</a:t>
            </a:r>
            <a:r>
              <a:rPr lang="nl-BE" dirty="0"/>
              <a:t> 2 abstracts of 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of </a:t>
            </a:r>
            <a:r>
              <a:rPr lang="nl-BE" dirty="0" err="1"/>
              <a:t>Lievbermann</a:t>
            </a:r>
            <a:r>
              <a:rPr lang="nl-BE" dirty="0"/>
              <a:t>, </a:t>
            </a:r>
            <a:r>
              <a:rPr lang="nl-BE" dirty="0" err="1"/>
              <a:t>one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sucrose </a:t>
            </a:r>
            <a:r>
              <a:rPr lang="nl-BE" dirty="0" err="1"/>
              <a:t>cocn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second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difference</a:t>
            </a:r>
            <a:r>
              <a:rPr lang="nl-BE" dirty="0"/>
              <a:t> </a:t>
            </a:r>
            <a:r>
              <a:rPr lang="nl-BE" dirty="0" err="1"/>
              <a:t>between</a:t>
            </a:r>
            <a:r>
              <a:rPr lang="nl-BE" dirty="0"/>
              <a:t> biopsie </a:t>
            </a:r>
            <a:r>
              <a:rPr lang="nl-BE" dirty="0" err="1"/>
              <a:t>and</a:t>
            </a:r>
            <a:r>
              <a:rPr lang="nl-BE" dirty="0"/>
              <a:t> non-</a:t>
            </a:r>
            <a:r>
              <a:rPr lang="nl-BE" dirty="0" err="1"/>
              <a:t>biopsied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. </a:t>
            </a:r>
            <a:r>
              <a:rPr lang="nl-BE" dirty="0" err="1"/>
              <a:t>There</a:t>
            </a:r>
            <a:r>
              <a:rPr lang="nl-BE" dirty="0"/>
              <a:t> was </a:t>
            </a:r>
            <a:r>
              <a:rPr lang="nl-BE" dirty="0" err="1"/>
              <a:t>an</a:t>
            </a:r>
            <a:r>
              <a:rPr lang="nl-BE" dirty="0"/>
              <a:t> abstract of </a:t>
            </a:r>
            <a:r>
              <a:rPr lang="nl-BE" dirty="0" err="1"/>
              <a:t>Vitrolife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effects</a:t>
            </a:r>
            <a:r>
              <a:rPr lang="nl-BE" dirty="0"/>
              <a:t> of  different sucrose </a:t>
            </a:r>
            <a:r>
              <a:rPr lang="nl-BE" dirty="0" err="1"/>
              <a:t>conc</a:t>
            </a:r>
            <a:r>
              <a:rPr lang="nl-BE" dirty="0"/>
              <a:t>. </a:t>
            </a:r>
            <a:r>
              <a:rPr lang="nl-BE" dirty="0" err="1"/>
              <a:t>Then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is a </a:t>
            </a:r>
            <a:r>
              <a:rPr lang="nl-BE" dirty="0" err="1"/>
              <a:t>study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combination</a:t>
            </a:r>
            <a:r>
              <a:rPr lang="nl-BE" dirty="0"/>
              <a:t> of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kaskar</a:t>
            </a:r>
            <a:r>
              <a:rPr lang="nl-BE" dirty="0"/>
              <a:t>. I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come</a:t>
            </a:r>
            <a:r>
              <a:rPr lang="nl-BE" dirty="0"/>
              <a:t> back later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some</a:t>
            </a:r>
            <a:r>
              <a:rPr lang="nl-BE" dirty="0"/>
              <a:t> of these abstracts in detail but in </a:t>
            </a:r>
            <a:r>
              <a:rPr lang="nl-BE" dirty="0" err="1"/>
              <a:t>general</a:t>
            </a:r>
            <a:r>
              <a:rPr lang="nl-BE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48011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/>
              <a:t>I </a:t>
            </a:r>
            <a:r>
              <a:rPr lang="nl-BE" b="1" dirty="0" err="1"/>
              <a:t>will</a:t>
            </a:r>
            <a:r>
              <a:rPr lang="nl-BE" b="1" dirty="0"/>
              <a:t> first </a:t>
            </a:r>
            <a:r>
              <a:rPr lang="nl-BE" b="1" dirty="0" err="1"/>
              <a:t>explain</a:t>
            </a:r>
            <a:r>
              <a:rPr lang="nl-BE" b="1" dirty="0"/>
              <a:t> </a:t>
            </a:r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what</a:t>
            </a:r>
            <a:r>
              <a:rPr lang="nl-BE" b="1" dirty="0"/>
              <a:t> is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difference</a:t>
            </a:r>
            <a:r>
              <a:rPr lang="nl-BE" b="1" dirty="0"/>
              <a:t> </a:t>
            </a:r>
            <a:r>
              <a:rPr lang="nl-BE" b="1" dirty="0" err="1"/>
              <a:t>between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dirty="0" err="1"/>
              <a:t>conventional</a:t>
            </a:r>
            <a:r>
              <a:rPr lang="nl-BE" dirty="0"/>
              <a:t> standard </a:t>
            </a:r>
            <a:r>
              <a:rPr lang="nl-BE" dirty="0" err="1"/>
              <a:t>method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protocol </a:t>
            </a:r>
            <a:r>
              <a:rPr lang="nl-BE" dirty="0" err="1"/>
              <a:t>that</a:t>
            </a:r>
            <a:r>
              <a:rPr lang="nl-BE" dirty="0"/>
              <a:t> is </a:t>
            </a:r>
            <a:r>
              <a:rPr lang="nl-BE" dirty="0" err="1"/>
              <a:t>now</a:t>
            </a:r>
            <a:r>
              <a:rPr lang="nl-BE" dirty="0"/>
              <a:t> </a:t>
            </a:r>
            <a:r>
              <a:rPr lang="nl-BE" dirty="0" err="1"/>
              <a:t>introduced</a:t>
            </a:r>
            <a:r>
              <a:rPr lang="nl-BE" dirty="0"/>
              <a:t>. </a:t>
            </a:r>
          </a:p>
          <a:p>
            <a:r>
              <a:rPr lang="nl-BE" dirty="0"/>
              <a:t>In </a:t>
            </a:r>
            <a:r>
              <a:rPr lang="nl-BE" dirty="0" err="1"/>
              <a:t>the</a:t>
            </a:r>
            <a:r>
              <a:rPr lang="nl-BE" dirty="0"/>
              <a:t> standard protocol a </a:t>
            </a:r>
            <a:r>
              <a:rPr lang="nl-BE" dirty="0" err="1"/>
              <a:t>decreasing</a:t>
            </a:r>
            <a:r>
              <a:rPr lang="nl-BE" dirty="0"/>
              <a:t> sucrose or </a:t>
            </a:r>
            <a:r>
              <a:rPr lang="nl-BE" dirty="0" err="1"/>
              <a:t>trehalose</a:t>
            </a:r>
            <a:r>
              <a:rPr lang="nl-BE" dirty="0"/>
              <a:t> </a:t>
            </a:r>
            <a:r>
              <a:rPr lang="nl-BE" dirty="0" err="1"/>
              <a:t>conc</a:t>
            </a:r>
            <a:r>
              <a:rPr lang="nl-BE" dirty="0"/>
              <a:t> (</a:t>
            </a:r>
            <a:r>
              <a:rPr lang="nl-BE" dirty="0" err="1"/>
              <a:t>depending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warming kit </a:t>
            </a:r>
            <a:r>
              <a:rPr lang="nl-BE" dirty="0" err="1"/>
              <a:t>you</a:t>
            </a:r>
            <a:r>
              <a:rPr lang="nl-BE" dirty="0"/>
              <a:t> are </a:t>
            </a:r>
            <a:r>
              <a:rPr lang="nl-BE" dirty="0" err="1"/>
              <a:t>using</a:t>
            </a:r>
            <a:r>
              <a:rPr lang="nl-BE" dirty="0"/>
              <a:t>) is </a:t>
            </a:r>
            <a:r>
              <a:rPr lang="nl-BE" dirty="0" err="1"/>
              <a:t>applied</a:t>
            </a:r>
            <a:r>
              <a:rPr lang="nl-BE" dirty="0"/>
              <a:t> </a:t>
            </a:r>
            <a:r>
              <a:rPr lang="nl-BE" dirty="0" err="1"/>
              <a:t>before</a:t>
            </a:r>
            <a:r>
              <a:rPr lang="nl-BE" dirty="0"/>
              <a:t> transferring </a:t>
            </a:r>
            <a:r>
              <a:rPr lang="nl-BE" dirty="0" err="1"/>
              <a:t>the</a:t>
            </a:r>
            <a:r>
              <a:rPr lang="nl-BE" dirty="0"/>
              <a:t> embryo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culture </a:t>
            </a:r>
            <a:r>
              <a:rPr lang="nl-BE" dirty="0" err="1"/>
              <a:t>dish</a:t>
            </a:r>
            <a:r>
              <a:rPr lang="nl-BE" dirty="0"/>
              <a:t>. </a:t>
            </a:r>
            <a:r>
              <a:rPr lang="nl-BE" dirty="0" err="1"/>
              <a:t>This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classic 12 min protocol. </a:t>
            </a:r>
            <a:r>
              <a:rPr lang="nl-BE" dirty="0" err="1"/>
              <a:t>Wheras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protocol </a:t>
            </a:r>
            <a:r>
              <a:rPr lang="nl-BE" dirty="0" err="1"/>
              <a:t>there</a:t>
            </a:r>
            <a:r>
              <a:rPr lang="nl-BE" dirty="0"/>
              <a:t> are no </a:t>
            </a:r>
            <a:r>
              <a:rPr lang="nl-BE" dirty="0" err="1"/>
              <a:t>dilution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washing</a:t>
            </a:r>
            <a:r>
              <a:rPr lang="nl-BE" dirty="0"/>
              <a:t> steps.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only</a:t>
            </a:r>
            <a:r>
              <a:rPr lang="nl-BE" dirty="0"/>
              <a:t> 1 </a:t>
            </a:r>
            <a:r>
              <a:rPr lang="nl-BE" dirty="0" err="1"/>
              <a:t>droplet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a </a:t>
            </a:r>
            <a:r>
              <a:rPr lang="nl-BE" dirty="0" err="1"/>
              <a:t>certain</a:t>
            </a:r>
            <a:r>
              <a:rPr lang="nl-BE" dirty="0"/>
              <a:t> sucrose/</a:t>
            </a:r>
            <a:r>
              <a:rPr lang="nl-BE" dirty="0" err="1"/>
              <a:t>trehalose</a:t>
            </a:r>
            <a:r>
              <a:rPr lang="nl-BE" dirty="0"/>
              <a:t> </a:t>
            </a:r>
            <a:r>
              <a:rPr lang="nl-BE" dirty="0" err="1"/>
              <a:t>cocn</a:t>
            </a:r>
            <a:r>
              <a:rPr lang="nl-BE" dirty="0"/>
              <a:t> (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differs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different studies but </a:t>
            </a:r>
            <a:r>
              <a:rPr lang="nl-BE" dirty="0" err="1"/>
              <a:t>everything</a:t>
            </a:r>
            <a:r>
              <a:rPr lang="nl-BE" dirty="0"/>
              <a:t> </a:t>
            </a:r>
            <a:r>
              <a:rPr lang="nl-BE" dirty="0" err="1"/>
              <a:t>works</a:t>
            </a:r>
            <a:r>
              <a:rPr lang="nl-BE" dirty="0"/>
              <a:t>) is </a:t>
            </a:r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depending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con </a:t>
            </a:r>
            <a:r>
              <a:rPr lang="nl-BE" dirty="0" err="1"/>
              <a:t>it</a:t>
            </a:r>
            <a:r>
              <a:rPr lang="nl-BE" dirty="0"/>
              <a:t> is </a:t>
            </a:r>
            <a:r>
              <a:rPr lang="nl-BE" dirty="0" err="1"/>
              <a:t>exposed</a:t>
            </a:r>
            <a:r>
              <a:rPr lang="nl-BE" dirty="0"/>
              <a:t> 1 or 2 min.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size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droplet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vary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1 ml (or even more) </a:t>
            </a:r>
            <a:r>
              <a:rPr lang="nl-BE" dirty="0" err="1"/>
              <a:t>to</a:t>
            </a:r>
            <a:r>
              <a:rPr lang="nl-BE" dirty="0"/>
              <a:t> 250 µl.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1-2 min </a:t>
            </a:r>
            <a:r>
              <a:rPr lang="nl-BE" dirty="0" err="1"/>
              <a:t>incubation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embryo is </a:t>
            </a:r>
            <a:r>
              <a:rPr lang="nl-BE" dirty="0" err="1"/>
              <a:t>rinsed</a:t>
            </a:r>
            <a:r>
              <a:rPr lang="nl-BE" dirty="0"/>
              <a:t> in pre-</a:t>
            </a:r>
            <a:r>
              <a:rPr lang="nl-BE" dirty="0" err="1"/>
              <a:t>incubated</a:t>
            </a:r>
            <a:r>
              <a:rPr lang="nl-BE" dirty="0"/>
              <a:t> </a:t>
            </a:r>
            <a:r>
              <a:rPr lang="nl-BE" dirty="0" err="1"/>
              <a:t>droplets</a:t>
            </a:r>
            <a:r>
              <a:rPr lang="nl-BE" dirty="0"/>
              <a:t> of culture medium </a:t>
            </a:r>
            <a:r>
              <a:rPr lang="nl-BE" dirty="0" err="1"/>
              <a:t>before</a:t>
            </a:r>
            <a:r>
              <a:rPr lang="nl-BE" dirty="0"/>
              <a:t> culture in blast medium.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5204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 err="1"/>
              <a:t>So</a:t>
            </a:r>
            <a:r>
              <a:rPr lang="nl-BE" dirty="0"/>
              <a:t> i </a:t>
            </a:r>
            <a:r>
              <a:rPr lang="nl-BE" dirty="0" err="1"/>
              <a:t>come</a:t>
            </a:r>
            <a:r>
              <a:rPr lang="nl-BE" dirty="0"/>
              <a:t> back </a:t>
            </a:r>
            <a:r>
              <a:rPr lang="nl-BE" dirty="0" err="1"/>
              <a:t>now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first abstracts of Manns et al </a:t>
            </a:r>
            <a:r>
              <a:rPr lang="nl-BE" b="1" dirty="0"/>
              <a:t>on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validation</a:t>
            </a:r>
            <a:r>
              <a:rPr lang="nl-BE" b="1" dirty="0"/>
              <a:t> of </a:t>
            </a:r>
            <a:r>
              <a:rPr lang="nl-BE" b="1" dirty="0" err="1"/>
              <a:t>an</a:t>
            </a:r>
            <a:r>
              <a:rPr lang="nl-BE" b="1" dirty="0"/>
              <a:t>  ultra-</a:t>
            </a:r>
            <a:r>
              <a:rPr lang="nl-BE" b="1" dirty="0" err="1"/>
              <a:t>fast</a:t>
            </a:r>
            <a:r>
              <a:rPr lang="nl-BE" b="1" dirty="0"/>
              <a:t> warming </a:t>
            </a:r>
            <a:r>
              <a:rPr lang="nl-BE" b="1" dirty="0" err="1"/>
              <a:t>technique</a:t>
            </a:r>
            <a:r>
              <a:rPr lang="nl-BE" b="1" dirty="0"/>
              <a:t>. </a:t>
            </a:r>
            <a:r>
              <a:rPr lang="nl-BE" b="1" dirty="0" err="1"/>
              <a:t>They</a:t>
            </a:r>
            <a:r>
              <a:rPr lang="nl-BE" b="1" dirty="0"/>
              <a:t> </a:t>
            </a:r>
            <a:r>
              <a:rPr lang="nl-BE" b="1" dirty="0" err="1"/>
              <a:t>reduced</a:t>
            </a:r>
            <a:r>
              <a:rPr lang="nl-BE" b="1" dirty="0"/>
              <a:t> warming time </a:t>
            </a:r>
            <a:r>
              <a:rPr lang="nl-BE" b="1" dirty="0" err="1"/>
              <a:t>to</a:t>
            </a:r>
            <a:r>
              <a:rPr lang="nl-BE" b="1" dirty="0"/>
              <a:t> 1 min </a:t>
            </a:r>
            <a:r>
              <a:rPr lang="nl-BE" b="1" dirty="0" err="1"/>
              <a:t>incubation</a:t>
            </a:r>
            <a:r>
              <a:rPr lang="nl-BE" b="1" dirty="0"/>
              <a:t> with1M sucrose </a:t>
            </a:r>
            <a:r>
              <a:rPr lang="nl-BE" dirty="0" err="1"/>
              <a:t>conc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obtained</a:t>
            </a:r>
            <a:r>
              <a:rPr lang="nl-BE" dirty="0"/>
              <a:t> survival </a:t>
            </a:r>
            <a:r>
              <a:rPr lang="nl-BE" dirty="0" err="1"/>
              <a:t>rates</a:t>
            </a:r>
            <a:r>
              <a:rPr lang="nl-BE" dirty="0"/>
              <a:t> of 100%,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21519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 err="1"/>
              <a:t>This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poster of Gunst et al </a:t>
            </a:r>
            <a:r>
              <a:rPr lang="nl-BE" dirty="0" err="1"/>
              <a:t>presented</a:t>
            </a:r>
            <a:r>
              <a:rPr lang="nl-BE" dirty="0"/>
              <a:t> at </a:t>
            </a:r>
            <a:r>
              <a:rPr lang="nl-BE" dirty="0" err="1"/>
              <a:t>the</a:t>
            </a:r>
            <a:r>
              <a:rPr lang="nl-BE" dirty="0"/>
              <a:t> BSRM meeting in 2022.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investigated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effect of </a:t>
            </a:r>
            <a:r>
              <a:rPr lang="nl-BE" dirty="0" err="1"/>
              <a:t>the</a:t>
            </a:r>
            <a:r>
              <a:rPr lang="nl-BE" dirty="0"/>
              <a:t>  sucrose </a:t>
            </a:r>
            <a:r>
              <a:rPr lang="nl-BE" dirty="0" err="1"/>
              <a:t>conc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compared</a:t>
            </a:r>
            <a:r>
              <a:rPr lang="nl-BE" dirty="0"/>
              <a:t> a short protocol 2 min low sucrose </a:t>
            </a:r>
            <a:r>
              <a:rPr lang="nl-BE" dirty="0" err="1"/>
              <a:t>with</a:t>
            </a:r>
            <a:r>
              <a:rPr lang="nl-BE" dirty="0"/>
              <a:t> 1 min high sucrose in 2x 50 </a:t>
            </a:r>
            <a:r>
              <a:rPr lang="nl-BE" dirty="0" err="1"/>
              <a:t>blastocysts</a:t>
            </a:r>
            <a:r>
              <a:rPr lang="nl-BE" dirty="0"/>
              <a:t>. </a:t>
            </a:r>
            <a:r>
              <a:rPr lang="nl-BE" dirty="0" err="1"/>
              <a:t>Similar</a:t>
            </a:r>
            <a:r>
              <a:rPr lang="nl-BE" dirty="0"/>
              <a:t> survival </a:t>
            </a:r>
            <a:r>
              <a:rPr lang="nl-BE" dirty="0" err="1"/>
              <a:t>and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obtained</a:t>
            </a:r>
            <a:r>
              <a:rPr lang="nl-BE" dirty="0"/>
              <a:t>. But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of low sucrose </a:t>
            </a:r>
            <a:r>
              <a:rPr lang="nl-BE" dirty="0" err="1"/>
              <a:t>tended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result</a:t>
            </a:r>
            <a:r>
              <a:rPr lang="nl-BE" dirty="0"/>
              <a:t> in </a:t>
            </a:r>
            <a:r>
              <a:rPr lang="nl-BE" dirty="0" err="1"/>
              <a:t>faster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hatching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99857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Then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was a first real </a:t>
            </a:r>
            <a:r>
              <a:rPr lang="nl-BE" dirty="0" err="1"/>
              <a:t>publication</a:t>
            </a:r>
            <a:r>
              <a:rPr lang="nl-BE" dirty="0"/>
              <a:t> of </a:t>
            </a:r>
            <a:r>
              <a:rPr lang="nl-BE" dirty="0" err="1"/>
              <a:t>Liebermann</a:t>
            </a:r>
            <a:r>
              <a:rPr lang="nl-BE" dirty="0"/>
              <a:t> et al in 2024 </a:t>
            </a:r>
            <a:r>
              <a:rPr lang="nl-BE" dirty="0" err="1"/>
              <a:t>who</a:t>
            </a:r>
            <a:r>
              <a:rPr lang="nl-BE" dirty="0"/>
              <a:t> </a:t>
            </a:r>
            <a:r>
              <a:rPr lang="nl-BE" dirty="0" err="1"/>
              <a:t>reports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implementation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a pilot </a:t>
            </a:r>
            <a:r>
              <a:rPr lang="nl-BE" dirty="0" err="1"/>
              <a:t>study</a:t>
            </a:r>
            <a:r>
              <a:rPr lang="nl-BE" dirty="0"/>
              <a:t> on research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55164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vitrified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conventional</a:t>
            </a:r>
            <a:r>
              <a:rPr lang="nl-BE" dirty="0"/>
              <a:t> </a:t>
            </a:r>
            <a:r>
              <a:rPr lang="nl-BE" dirty="0" err="1"/>
              <a:t>stepwise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a </a:t>
            </a:r>
            <a:r>
              <a:rPr lang="nl-BE" dirty="0" err="1"/>
              <a:t>closed</a:t>
            </a:r>
            <a:r>
              <a:rPr lang="nl-BE" dirty="0"/>
              <a:t> system. The warming protocol was 1step </a:t>
            </a:r>
            <a:r>
              <a:rPr lang="nl-BE" dirty="0" err="1"/>
              <a:t>rehydration</a:t>
            </a:r>
            <a:r>
              <a:rPr lang="nl-BE" dirty="0"/>
              <a:t> in 400 µl </a:t>
            </a:r>
            <a:r>
              <a:rPr lang="nl-BE" dirty="0" err="1"/>
              <a:t>droplet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high sucrose </a:t>
            </a:r>
            <a:r>
              <a:rPr lang="nl-BE" dirty="0" err="1"/>
              <a:t>for</a:t>
            </a:r>
            <a:r>
              <a:rPr lang="nl-BE" dirty="0"/>
              <a:t> 1 min </a:t>
            </a:r>
            <a:r>
              <a:rPr lang="nl-BE" dirty="0" err="1"/>
              <a:t>with</a:t>
            </a:r>
            <a:r>
              <a:rPr lang="nl-BE" dirty="0"/>
              <a:t> Fujifilm media. </a:t>
            </a:r>
            <a:r>
              <a:rPr lang="nl-BE" dirty="0" err="1"/>
              <a:t>This</a:t>
            </a:r>
            <a:r>
              <a:rPr lang="nl-BE" dirty="0"/>
              <a:t> protocol was </a:t>
            </a:r>
            <a:r>
              <a:rPr lang="nl-BE" dirty="0" err="1"/>
              <a:t>preclinically</a:t>
            </a:r>
            <a:r>
              <a:rPr lang="nl-BE" dirty="0"/>
              <a:t> </a:t>
            </a:r>
            <a:r>
              <a:rPr lang="nl-BE" dirty="0" err="1"/>
              <a:t>validated</a:t>
            </a:r>
            <a:r>
              <a:rPr lang="nl-BE" dirty="0"/>
              <a:t> on </a:t>
            </a:r>
            <a:r>
              <a:rPr lang="nl-BE" dirty="0" err="1"/>
              <a:t>biopsied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non-</a:t>
            </a:r>
            <a:r>
              <a:rPr lang="nl-BE" dirty="0" err="1"/>
              <a:t>biopsied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. The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outcome</a:t>
            </a:r>
            <a:r>
              <a:rPr lang="nl-BE" dirty="0"/>
              <a:t> was </a:t>
            </a:r>
            <a:r>
              <a:rPr lang="nl-BE" dirty="0" err="1"/>
              <a:t>evaluated</a:t>
            </a:r>
            <a:r>
              <a:rPr lang="nl-BE" dirty="0"/>
              <a:t> in 833 standard warming </a:t>
            </a:r>
            <a:r>
              <a:rPr lang="nl-BE" dirty="0" err="1"/>
              <a:t>cycles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2606 1-step warming </a:t>
            </a:r>
            <a:r>
              <a:rPr lang="nl-BE" dirty="0" err="1"/>
              <a:t>cycles</a:t>
            </a:r>
            <a:r>
              <a:rPr lang="nl-BE" dirty="0"/>
              <a:t>. </a:t>
            </a:r>
            <a:r>
              <a:rPr lang="nl-BE" dirty="0" err="1"/>
              <a:t>Survial</a:t>
            </a:r>
            <a:r>
              <a:rPr lang="nl-BE" dirty="0"/>
              <a:t> was 99,5% in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protocols</a:t>
            </a:r>
            <a:r>
              <a:rPr lang="nl-BE" dirty="0"/>
              <a:t>. high </a:t>
            </a:r>
            <a:r>
              <a:rPr lang="nl-BE" dirty="0" err="1"/>
              <a:t>pregnancy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pregency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obtained</a:t>
            </a:r>
            <a:r>
              <a:rPr lang="nl-BE" dirty="0"/>
              <a:t>. But </a:t>
            </a:r>
            <a:r>
              <a:rPr lang="nl-BE" dirty="0" err="1"/>
              <a:t>implantation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ongoing</a:t>
            </a:r>
            <a:r>
              <a:rPr lang="nl-BE" dirty="0"/>
              <a:t> </a:t>
            </a:r>
            <a:r>
              <a:rPr lang="nl-BE" dirty="0" err="1"/>
              <a:t>pregnancy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significantly</a:t>
            </a:r>
            <a:r>
              <a:rPr lang="nl-BE" dirty="0"/>
              <a:t> </a:t>
            </a:r>
            <a:r>
              <a:rPr lang="nl-BE" dirty="0" err="1"/>
              <a:t>higher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warming.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lower</a:t>
            </a:r>
            <a:r>
              <a:rPr lang="nl-BE" dirty="0"/>
              <a:t> </a:t>
            </a:r>
            <a:r>
              <a:rPr lang="nl-BE" dirty="0" err="1"/>
              <a:t>miscarriage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 was </a:t>
            </a:r>
            <a:r>
              <a:rPr lang="nl-BE" dirty="0" err="1"/>
              <a:t>seen</a:t>
            </a:r>
            <a:r>
              <a:rPr lang="nl-BE" dirty="0"/>
              <a:t>. </a:t>
            </a:r>
            <a:r>
              <a:rPr lang="nl-BE" dirty="0" err="1"/>
              <a:t>This</a:t>
            </a:r>
            <a:r>
              <a:rPr lang="nl-BE" dirty="0"/>
              <a:t> was independent of </a:t>
            </a:r>
            <a:r>
              <a:rPr lang="nl-BE" dirty="0" err="1"/>
              <a:t>age</a:t>
            </a:r>
            <a:r>
              <a:rPr lang="nl-BE" dirty="0"/>
              <a:t>, </a:t>
            </a:r>
            <a:r>
              <a:rPr lang="nl-BE" dirty="0" err="1"/>
              <a:t>etc</a:t>
            </a:r>
            <a:r>
              <a:rPr lang="nl-BE" dirty="0"/>
              <a:t>;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did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adjust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endometrial</a:t>
            </a:r>
            <a:r>
              <a:rPr lang="nl-BE" dirty="0"/>
              <a:t> </a:t>
            </a:r>
            <a:r>
              <a:rPr lang="nl-BE" dirty="0" err="1"/>
              <a:t>prpeparation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FRET </a:t>
            </a:r>
            <a:r>
              <a:rPr lang="nl-BE" dirty="0" err="1"/>
              <a:t>cycle</a:t>
            </a:r>
            <a:r>
              <a:rPr lang="nl-BE" dirty="0"/>
              <a:t> but most </a:t>
            </a:r>
            <a:r>
              <a:rPr lang="nl-BE" dirty="0" err="1"/>
              <a:t>cycles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artificial</a:t>
            </a:r>
            <a:r>
              <a:rPr lang="nl-BE" dirty="0"/>
              <a:t> </a:t>
            </a:r>
            <a:r>
              <a:rPr lang="nl-BE" dirty="0" err="1"/>
              <a:t>cycle</a:t>
            </a:r>
            <a:r>
              <a:rPr lang="nl-BE" dirty="0"/>
              <a:t> was </a:t>
            </a:r>
            <a:r>
              <a:rPr lang="nl-BE" dirty="0" err="1"/>
              <a:t>used</a:t>
            </a:r>
            <a:r>
              <a:rPr lang="nl-BE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92374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 a second paper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results</a:t>
            </a:r>
            <a:r>
              <a:rPr lang="nl-BE" dirty="0"/>
              <a:t> was </a:t>
            </a:r>
            <a:r>
              <a:rPr lang="nl-BE" dirty="0" err="1"/>
              <a:t>published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Lammers et al. (</a:t>
            </a:r>
            <a:r>
              <a:rPr lang="nl-BE" dirty="0" err="1"/>
              <a:t>this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lab of Thomas </a:t>
            </a:r>
            <a:r>
              <a:rPr lang="nl-BE" dirty="0" err="1"/>
              <a:t>freour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Nantes)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7071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But </a:t>
            </a:r>
            <a:r>
              <a:rPr lang="nl-BE" dirty="0" err="1"/>
              <a:t>with</a:t>
            </a:r>
            <a:r>
              <a:rPr lang="nl-BE" dirty="0"/>
              <a:t> a different protocol,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a 2 min </a:t>
            </a:r>
            <a:r>
              <a:rPr lang="nl-BE" dirty="0" err="1"/>
              <a:t>incubation</a:t>
            </a:r>
            <a:r>
              <a:rPr lang="nl-BE" dirty="0"/>
              <a:t> in low sucrose 0,25M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vitrolife</a:t>
            </a:r>
            <a:r>
              <a:rPr lang="nl-BE" dirty="0"/>
              <a:t>.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compared</a:t>
            </a:r>
            <a:r>
              <a:rPr lang="nl-BE" dirty="0"/>
              <a:t> 3 </a:t>
            </a:r>
            <a:r>
              <a:rPr lang="nl-BE" dirty="0" err="1"/>
              <a:t>months</a:t>
            </a:r>
            <a:r>
              <a:rPr lang="nl-BE" dirty="0"/>
              <a:t> of </a:t>
            </a:r>
            <a:r>
              <a:rPr lang="nl-BE" dirty="0" err="1"/>
              <a:t>rapid</a:t>
            </a:r>
            <a:r>
              <a:rPr lang="nl-BE" dirty="0"/>
              <a:t> warming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preceeding</a:t>
            </a:r>
            <a:r>
              <a:rPr lang="nl-BE" dirty="0"/>
              <a:t> 6 </a:t>
            </a:r>
            <a:r>
              <a:rPr lang="nl-BE" dirty="0" err="1"/>
              <a:t>months</a:t>
            </a:r>
            <a:r>
              <a:rPr lang="nl-BE" dirty="0"/>
              <a:t> of standard warming.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protocols</a:t>
            </a:r>
            <a:r>
              <a:rPr lang="nl-BE" dirty="0"/>
              <a:t>, survival of 97, was </a:t>
            </a:r>
            <a:r>
              <a:rPr lang="nl-BE" dirty="0" err="1"/>
              <a:t>obtained</a:t>
            </a:r>
            <a:r>
              <a:rPr lang="nl-BE" dirty="0"/>
              <a:t>,. </a:t>
            </a:r>
            <a:r>
              <a:rPr lang="nl-BE" dirty="0" err="1"/>
              <a:t>There</a:t>
            </a:r>
            <a:r>
              <a:rPr lang="nl-BE" dirty="0"/>
              <a:t> was no </a:t>
            </a:r>
            <a:r>
              <a:rPr lang="nl-BE" dirty="0" err="1"/>
              <a:t>sign</a:t>
            </a:r>
            <a:r>
              <a:rPr lang="nl-BE" dirty="0"/>
              <a:t> </a:t>
            </a:r>
            <a:r>
              <a:rPr lang="nl-BE" dirty="0" err="1"/>
              <a:t>difference</a:t>
            </a:r>
            <a:r>
              <a:rPr lang="nl-BE" dirty="0"/>
              <a:t> in </a:t>
            </a:r>
            <a:r>
              <a:rPr lang="nl-BE" dirty="0" err="1"/>
              <a:t>pregn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live </a:t>
            </a:r>
            <a:r>
              <a:rPr lang="nl-BE" dirty="0" err="1"/>
              <a:t>births</a:t>
            </a:r>
            <a:r>
              <a:rPr lang="nl-BE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00528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last paper on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blastocyst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Jiang</a:t>
            </a:r>
            <a:r>
              <a:rPr lang="nl-BE" dirty="0"/>
              <a:t> et al; </a:t>
            </a:r>
            <a:r>
              <a:rPr lang="nl-BE" dirty="0" err="1"/>
              <a:t>from</a:t>
            </a:r>
            <a:r>
              <a:rPr lang="nl-BE" dirty="0"/>
              <a:t> Boston </a:t>
            </a:r>
            <a:r>
              <a:rPr lang="nl-BE" dirty="0" err="1"/>
              <a:t>focused</a:t>
            </a:r>
            <a:r>
              <a:rPr lang="nl-BE" dirty="0"/>
              <a:t> on live </a:t>
            </a:r>
            <a:r>
              <a:rPr lang="nl-BE" dirty="0" err="1"/>
              <a:t>births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neonatal</a:t>
            </a:r>
            <a:r>
              <a:rPr lang="nl-BE" dirty="0"/>
              <a:t> </a:t>
            </a:r>
            <a:r>
              <a:rPr lang="nl-BE" dirty="0" err="1"/>
              <a:t>outcomes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98253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Cryolock</a:t>
            </a:r>
            <a:r>
              <a:rPr lang="nl-BE" dirty="0"/>
              <a:t> </a:t>
            </a:r>
            <a:r>
              <a:rPr lang="nl-BE" dirty="0" err="1"/>
              <a:t>closed</a:t>
            </a:r>
            <a:r>
              <a:rPr lang="nl-BE" dirty="0"/>
              <a:t> device (Fujifilm). </a:t>
            </a:r>
          </a:p>
          <a:p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a1 min 1 M </a:t>
            </a:r>
            <a:r>
              <a:rPr lang="nl-BE" dirty="0" err="1"/>
              <a:t>trehalose</a:t>
            </a:r>
            <a:r>
              <a:rPr lang="nl-BE" dirty="0"/>
              <a:t> </a:t>
            </a:r>
            <a:r>
              <a:rPr lang="nl-BE" dirty="0" err="1"/>
              <a:t>incubation</a:t>
            </a:r>
            <a:r>
              <a:rPr lang="nl-BE" dirty="0"/>
              <a:t> </a:t>
            </a:r>
            <a:r>
              <a:rPr lang="nl-BE" dirty="0" err="1"/>
              <a:t>followed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5 </a:t>
            </a:r>
            <a:r>
              <a:rPr lang="nl-BE" dirty="0" err="1"/>
              <a:t>rinsing</a:t>
            </a:r>
            <a:r>
              <a:rPr lang="nl-BE" dirty="0"/>
              <a:t> </a:t>
            </a:r>
            <a:r>
              <a:rPr lang="nl-BE" dirty="0" err="1"/>
              <a:t>droplets</a:t>
            </a:r>
            <a:r>
              <a:rPr lang="nl-BE" dirty="0"/>
              <a:t>.</a:t>
            </a:r>
          </a:p>
          <a:p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compared</a:t>
            </a:r>
            <a:r>
              <a:rPr lang="nl-BE" dirty="0"/>
              <a:t> 376 warming </a:t>
            </a:r>
            <a:r>
              <a:rPr lang="nl-BE" dirty="0" err="1"/>
              <a:t>cycles</a:t>
            </a:r>
            <a:r>
              <a:rPr lang="nl-BE" dirty="0"/>
              <a:t> in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obtained</a:t>
            </a:r>
            <a:r>
              <a:rPr lang="nl-BE" dirty="0"/>
              <a:t> 100% survival.</a:t>
            </a:r>
          </a:p>
          <a:p>
            <a:r>
              <a:rPr lang="nl-BE" dirty="0"/>
              <a:t>Multiple </a:t>
            </a:r>
            <a:r>
              <a:rPr lang="nl-BE" dirty="0" err="1"/>
              <a:t>pregnancy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10,8% </a:t>
            </a:r>
            <a:r>
              <a:rPr lang="nl-BE" dirty="0" err="1"/>
              <a:t>after</a:t>
            </a:r>
            <a:r>
              <a:rPr lang="nl-BE" dirty="0"/>
              <a:t> 1step warming </a:t>
            </a:r>
            <a:r>
              <a:rPr lang="nl-BE" dirty="0" err="1"/>
              <a:t>compared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5,6% </a:t>
            </a:r>
            <a:r>
              <a:rPr lang="nl-BE" dirty="0" err="1"/>
              <a:t>with</a:t>
            </a:r>
            <a:r>
              <a:rPr lang="nl-BE" dirty="0"/>
              <a:t> borderline </a:t>
            </a:r>
            <a:r>
              <a:rPr lang="nl-BE" dirty="0" err="1"/>
              <a:t>significance</a:t>
            </a:r>
            <a:r>
              <a:rPr lang="nl-BE" dirty="0"/>
              <a:t>.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adjusted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several</a:t>
            </a:r>
            <a:r>
              <a:rPr lang="nl-BE" dirty="0"/>
              <a:t> parameters like </a:t>
            </a:r>
            <a:r>
              <a:rPr lang="nl-BE" dirty="0" err="1"/>
              <a:t>age</a:t>
            </a:r>
            <a:r>
              <a:rPr lang="nl-BE" dirty="0"/>
              <a:t>, FET </a:t>
            </a:r>
            <a:r>
              <a:rPr lang="nl-BE" dirty="0" err="1"/>
              <a:t>preparation</a:t>
            </a:r>
            <a:r>
              <a:rPr lang="nl-BE" dirty="0"/>
              <a:t>, </a:t>
            </a:r>
            <a:r>
              <a:rPr lang="nl-BE" dirty="0" err="1"/>
              <a:t>day</a:t>
            </a:r>
            <a:r>
              <a:rPr lang="nl-BE" dirty="0"/>
              <a:t> of cryo </a:t>
            </a:r>
            <a:r>
              <a:rPr lang="nl-BE" dirty="0" err="1"/>
              <a:t>etc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founf</a:t>
            </a:r>
            <a:r>
              <a:rPr lang="nl-BE" dirty="0"/>
              <a:t> a </a:t>
            </a:r>
            <a:r>
              <a:rPr lang="nl-BE" dirty="0" err="1"/>
              <a:t>sign</a:t>
            </a:r>
            <a:r>
              <a:rPr lang="nl-BE" dirty="0"/>
              <a:t> </a:t>
            </a:r>
            <a:r>
              <a:rPr lang="nl-BE" dirty="0" err="1"/>
              <a:t>higher</a:t>
            </a:r>
            <a:r>
              <a:rPr lang="nl-BE" dirty="0"/>
              <a:t> multiple </a:t>
            </a:r>
            <a:r>
              <a:rPr lang="nl-BE" dirty="0" err="1"/>
              <a:t>pregn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fater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warming. </a:t>
            </a:r>
          </a:p>
          <a:p>
            <a:r>
              <a:rPr lang="nl-BE" dirty="0"/>
              <a:t>But </a:t>
            </a:r>
            <a:r>
              <a:rPr lang="nl-BE" dirty="0" err="1"/>
              <a:t>there</a:t>
            </a:r>
            <a:r>
              <a:rPr lang="nl-BE" dirty="0"/>
              <a:t> was no </a:t>
            </a:r>
            <a:r>
              <a:rPr lang="nl-BE" dirty="0" err="1"/>
              <a:t>difference</a:t>
            </a:r>
            <a:r>
              <a:rPr lang="nl-BE" dirty="0"/>
              <a:t> in </a:t>
            </a:r>
            <a:r>
              <a:rPr lang="nl-BE" dirty="0" err="1"/>
              <a:t>Lbrate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birthweight</a:t>
            </a:r>
            <a:r>
              <a:rPr lang="nl-BE" dirty="0"/>
              <a:t>.</a:t>
            </a:r>
          </a:p>
          <a:p>
            <a:r>
              <a:rPr lang="nl-BE" dirty="0" err="1"/>
              <a:t>Obstetrical</a:t>
            </a:r>
            <a:r>
              <a:rPr lang="nl-BE" dirty="0"/>
              <a:t> </a:t>
            </a:r>
            <a:r>
              <a:rPr lang="nl-BE" dirty="0" err="1"/>
              <a:t>outcomes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similar</a:t>
            </a:r>
            <a:r>
              <a:rPr lang="nl-BE" dirty="0"/>
              <a:t> like </a:t>
            </a:r>
            <a:r>
              <a:rPr lang="nl-BE" dirty="0" err="1"/>
              <a:t>gestational</a:t>
            </a:r>
            <a:r>
              <a:rPr lang="nl-BE" dirty="0"/>
              <a:t> </a:t>
            </a:r>
            <a:r>
              <a:rPr lang="nl-BE" dirty="0" err="1"/>
              <a:t>age</a:t>
            </a:r>
            <a:r>
              <a:rPr lang="nl-BE" dirty="0"/>
              <a:t>, </a:t>
            </a:r>
            <a:r>
              <a:rPr lang="nl-BE" dirty="0" err="1"/>
              <a:t>preterm</a:t>
            </a:r>
            <a:r>
              <a:rPr lang="nl-BE" dirty="0"/>
              <a:t> </a:t>
            </a:r>
            <a:r>
              <a:rPr lang="nl-BE" dirty="0" err="1"/>
              <a:t>delevery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apgar</a:t>
            </a:r>
            <a:r>
              <a:rPr lang="nl-BE" dirty="0"/>
              <a:t> scores </a:t>
            </a:r>
            <a:r>
              <a:rPr lang="nl-BE" dirty="0" err="1"/>
              <a:t>and</a:t>
            </a:r>
            <a:r>
              <a:rPr lang="nl-BE" dirty="0"/>
              <a:t> no </a:t>
            </a:r>
            <a:r>
              <a:rPr lang="nl-BE" dirty="0" err="1"/>
              <a:t>congenital</a:t>
            </a:r>
            <a:r>
              <a:rPr lang="nl-BE" dirty="0"/>
              <a:t> </a:t>
            </a:r>
            <a:r>
              <a:rPr lang="nl-BE" dirty="0" err="1"/>
              <a:t>malformations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found</a:t>
            </a:r>
          </a:p>
          <a:p>
            <a:r>
              <a:rPr lang="nl-BE" dirty="0"/>
              <a:t>April 2021-apr22 </a:t>
            </a:r>
            <a:r>
              <a:rPr lang="nl-BE" dirty="0" err="1"/>
              <a:t>std</a:t>
            </a:r>
            <a:r>
              <a:rPr lang="nl-BE" dirty="0"/>
              <a:t> warming, </a:t>
            </a:r>
            <a:r>
              <a:rPr lang="nl-BE" dirty="0" err="1"/>
              <a:t>rapid</a:t>
            </a:r>
            <a:r>
              <a:rPr lang="nl-BE" dirty="0"/>
              <a:t> warming apr 2022-dec22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60937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time I was </a:t>
            </a:r>
            <a:r>
              <a:rPr lang="nl-BE" dirty="0" err="1"/>
              <a:t>talking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blastocyst</a:t>
            </a:r>
            <a:r>
              <a:rPr lang="nl-BE" dirty="0"/>
              <a:t> warming but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cleavage</a:t>
            </a:r>
            <a:r>
              <a:rPr lang="nl-BE" dirty="0"/>
              <a:t> stage </a:t>
            </a:r>
            <a:r>
              <a:rPr lang="nl-BE" dirty="0" err="1"/>
              <a:t>embryos</a:t>
            </a:r>
            <a:r>
              <a:rPr lang="nl-BE" dirty="0"/>
              <a:t>? But here </a:t>
            </a:r>
            <a:r>
              <a:rPr lang="nl-BE" dirty="0" err="1"/>
              <a:t>it</a:t>
            </a:r>
            <a:r>
              <a:rPr lang="nl-BE" dirty="0"/>
              <a:t> is, a recent </a:t>
            </a:r>
            <a:r>
              <a:rPr lang="nl-BE" dirty="0" err="1"/>
              <a:t>Japanese</a:t>
            </a:r>
            <a:r>
              <a:rPr lang="nl-BE" dirty="0"/>
              <a:t> paper </a:t>
            </a:r>
            <a:r>
              <a:rPr lang="nl-BE" dirty="0" err="1"/>
              <a:t>from</a:t>
            </a:r>
            <a:r>
              <a:rPr lang="nl-BE" dirty="0"/>
              <a:t> 2025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good</a:t>
            </a:r>
            <a:r>
              <a:rPr lang="nl-BE" dirty="0"/>
              <a:t> survival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blasyoctsts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day</a:t>
            </a:r>
            <a:r>
              <a:rPr lang="nl-BE" dirty="0"/>
              <a:t> 3 </a:t>
            </a:r>
            <a:r>
              <a:rPr lang="nl-BE" dirty="0" err="1"/>
              <a:t>embryos</a:t>
            </a:r>
            <a:endParaRPr lang="nl-B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In </a:t>
            </a:r>
            <a:r>
              <a:rPr lang="nl-BE" dirty="0" err="1"/>
              <a:t>fact</a:t>
            </a:r>
            <a:r>
              <a:rPr lang="nl-BE" dirty="0"/>
              <a:t>, worldwide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especially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States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is no interest </a:t>
            </a:r>
            <a:r>
              <a:rPr lang="nl-BE" dirty="0" err="1"/>
              <a:t>anymore</a:t>
            </a:r>
            <a:r>
              <a:rPr lang="nl-BE" dirty="0"/>
              <a:t> in </a:t>
            </a:r>
            <a:r>
              <a:rPr lang="nl-BE" dirty="0" err="1"/>
              <a:t>those</a:t>
            </a:r>
            <a:r>
              <a:rPr lang="nl-BE" dirty="0"/>
              <a:t>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because</a:t>
            </a:r>
            <a:r>
              <a:rPr lang="nl-BE" dirty="0"/>
              <a:t> </a:t>
            </a:r>
            <a:r>
              <a:rPr lang="nl-BE" dirty="0" err="1"/>
              <a:t>everybody</a:t>
            </a:r>
            <a:r>
              <a:rPr lang="nl-BE" dirty="0"/>
              <a:t> is transferring </a:t>
            </a:r>
            <a:r>
              <a:rPr lang="nl-BE" dirty="0" err="1"/>
              <a:t>blastocysts</a:t>
            </a:r>
            <a:r>
              <a:rPr lang="nl-BE" dirty="0"/>
              <a:t> these </a:t>
            </a:r>
            <a:r>
              <a:rPr lang="nl-BE" dirty="0" err="1"/>
              <a:t>days</a:t>
            </a:r>
            <a:r>
              <a:rPr lang="nl-BE" dirty="0"/>
              <a:t>. </a:t>
            </a:r>
            <a:r>
              <a:rPr lang="nl-BE" dirty="0" err="1"/>
              <a:t>However</a:t>
            </a:r>
            <a:r>
              <a:rPr lang="nl-BE" dirty="0"/>
              <a:t>, in Europe, we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cryopreserve</a:t>
            </a:r>
            <a:r>
              <a:rPr lang="nl-BE" dirty="0"/>
              <a:t> </a:t>
            </a:r>
            <a:r>
              <a:rPr lang="nl-BE" dirty="0" err="1"/>
              <a:t>day</a:t>
            </a:r>
            <a:r>
              <a:rPr lang="nl-BE" dirty="0"/>
              <a:t> 3 </a:t>
            </a:r>
            <a:r>
              <a:rPr lang="nl-BE" dirty="0" err="1"/>
              <a:t>embryos</a:t>
            </a:r>
            <a:r>
              <a:rPr lang="nl-BE" dirty="0"/>
              <a:t> or at </a:t>
            </a:r>
            <a:r>
              <a:rPr lang="nl-BE" dirty="0" err="1"/>
              <a:t>least</a:t>
            </a:r>
            <a:r>
              <a:rPr lang="nl-BE" dirty="0"/>
              <a:t> we have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day</a:t>
            </a:r>
            <a:r>
              <a:rPr lang="nl-BE" dirty="0"/>
              <a:t> 3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frozen</a:t>
            </a:r>
            <a:r>
              <a:rPr lang="nl-BE" dirty="0"/>
              <a:t> in </a:t>
            </a:r>
            <a:r>
              <a:rPr lang="nl-BE" dirty="0" err="1"/>
              <a:t>our</a:t>
            </a:r>
            <a:r>
              <a:rPr lang="nl-BE" dirty="0"/>
              <a:t> storage tanks. </a:t>
            </a:r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98129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paper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reports</a:t>
            </a:r>
            <a:r>
              <a:rPr lang="nl-BE" dirty="0"/>
              <a:t> a </a:t>
            </a:r>
            <a:r>
              <a:rPr lang="nl-BE" dirty="0" err="1"/>
              <a:t>study</a:t>
            </a:r>
            <a:r>
              <a:rPr lang="nl-BE" dirty="0"/>
              <a:t> on research </a:t>
            </a: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a </a:t>
            </a:r>
            <a:r>
              <a:rPr lang="nl-BE" dirty="0" err="1"/>
              <a:t>rapid</a:t>
            </a:r>
            <a:r>
              <a:rPr lang="nl-BE" dirty="0"/>
              <a:t> warming protocol 1M </a:t>
            </a:r>
            <a:r>
              <a:rPr lang="nl-BE" dirty="0" err="1"/>
              <a:t>trehalose</a:t>
            </a:r>
            <a:r>
              <a:rPr lang="nl-BE" dirty="0"/>
              <a:t>. </a:t>
            </a:r>
          </a:p>
          <a:p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obtain</a:t>
            </a:r>
            <a:r>
              <a:rPr lang="nl-BE" dirty="0"/>
              <a:t> 100% survival but a small </a:t>
            </a:r>
            <a:r>
              <a:rPr lang="nl-BE" dirty="0" err="1"/>
              <a:t>remark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definition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survival </a:t>
            </a:r>
            <a:r>
              <a:rPr lang="nl-BE" dirty="0" err="1"/>
              <a:t>rate</a:t>
            </a:r>
            <a:r>
              <a:rPr lang="nl-BE" dirty="0"/>
              <a:t>, </a:t>
            </a:r>
            <a:r>
              <a:rPr lang="nl-BE" dirty="0" err="1"/>
              <a:t>because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define</a:t>
            </a:r>
            <a:r>
              <a:rPr lang="nl-BE" dirty="0"/>
              <a:t> survival as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are more </a:t>
            </a:r>
            <a:r>
              <a:rPr lang="nl-BE" dirty="0" err="1"/>
              <a:t>than</a:t>
            </a:r>
            <a:r>
              <a:rPr lang="nl-BE" dirty="0"/>
              <a:t> 50% intact, </a:t>
            </a:r>
            <a:r>
              <a:rPr lang="nl-BE" dirty="0" err="1"/>
              <a:t>so</a:t>
            </a:r>
            <a:r>
              <a:rPr lang="nl-BE" dirty="0"/>
              <a:t> we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how</a:t>
            </a:r>
            <a:r>
              <a:rPr lang="nl-BE" dirty="0"/>
              <a:t> </a:t>
            </a:r>
            <a:r>
              <a:rPr lang="nl-BE" dirty="0" err="1"/>
              <a:t>many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100% intact.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20311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table</a:t>
            </a:r>
            <a:r>
              <a:rPr lang="nl-BE" dirty="0"/>
              <a:t> shows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subsequent</a:t>
            </a:r>
            <a:r>
              <a:rPr lang="nl-BE" dirty="0"/>
              <a:t> </a:t>
            </a:r>
            <a:r>
              <a:rPr lang="nl-BE" dirty="0" err="1"/>
              <a:t>developmental</a:t>
            </a:r>
            <a:r>
              <a:rPr lang="nl-BE" dirty="0"/>
              <a:t> </a:t>
            </a:r>
            <a:r>
              <a:rPr lang="nl-BE" dirty="0" err="1"/>
              <a:t>potential</a:t>
            </a:r>
            <a:r>
              <a:rPr lang="nl-BE" dirty="0"/>
              <a:t> of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which</a:t>
            </a:r>
            <a:r>
              <a:rPr lang="nl-BE" dirty="0"/>
              <a:t> was </a:t>
            </a:r>
            <a:r>
              <a:rPr lang="nl-BE" dirty="0" err="1"/>
              <a:t>not</a:t>
            </a:r>
            <a:r>
              <a:rPr lang="nl-BE" dirty="0"/>
              <a:t> different </a:t>
            </a:r>
            <a:r>
              <a:rPr lang="nl-BE" dirty="0" err="1"/>
              <a:t>except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more </a:t>
            </a:r>
            <a:r>
              <a:rPr lang="nl-BE" dirty="0" err="1"/>
              <a:t>embryos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compacted</a:t>
            </a:r>
            <a:r>
              <a:rPr lang="nl-BE" dirty="0"/>
              <a:t> </a:t>
            </a:r>
            <a:r>
              <a:rPr lang="nl-BE" dirty="0" err="1"/>
              <a:t>morula</a:t>
            </a:r>
            <a:r>
              <a:rPr lang="nl-BE" dirty="0"/>
              <a:t> stage on </a:t>
            </a:r>
            <a:r>
              <a:rPr lang="nl-BE" dirty="0" err="1"/>
              <a:t>day</a:t>
            </a:r>
            <a:r>
              <a:rPr lang="nl-BE" dirty="0"/>
              <a:t> 4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warming.  The % expanded </a:t>
            </a:r>
            <a:r>
              <a:rPr lang="nl-BE" dirty="0" err="1"/>
              <a:t>blastocysts</a:t>
            </a:r>
            <a:r>
              <a:rPr lang="nl-BE" dirty="0"/>
              <a:t> was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. But </a:t>
            </a:r>
            <a:r>
              <a:rPr lang="nl-BE" dirty="0" err="1"/>
              <a:t>then</a:t>
            </a:r>
            <a:r>
              <a:rPr lang="nl-BE" dirty="0"/>
              <a:t>, at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blastocyst</a:t>
            </a:r>
            <a:r>
              <a:rPr lang="nl-BE" dirty="0"/>
              <a:t> stage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observed</a:t>
            </a:r>
            <a:r>
              <a:rPr lang="nl-BE" dirty="0"/>
              <a:t> </a:t>
            </a:r>
            <a:r>
              <a:rPr lang="nl-BE" dirty="0" err="1"/>
              <a:t>lower</a:t>
            </a:r>
            <a:r>
              <a:rPr lang="nl-BE" dirty="0"/>
              <a:t> </a:t>
            </a:r>
            <a:r>
              <a:rPr lang="nl-BE" dirty="0" err="1"/>
              <a:t>blastocyst</a:t>
            </a:r>
            <a:r>
              <a:rPr lang="nl-BE" dirty="0"/>
              <a:t> </a:t>
            </a:r>
            <a:r>
              <a:rPr lang="nl-BE" dirty="0" err="1"/>
              <a:t>collapse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(</a:t>
            </a:r>
            <a:r>
              <a:rPr lang="nl-BE" dirty="0" err="1"/>
              <a:t>which</a:t>
            </a:r>
            <a:r>
              <a:rPr lang="nl-BE" dirty="0"/>
              <a:t> is </a:t>
            </a:r>
            <a:r>
              <a:rPr lang="nl-BE" dirty="0" err="1"/>
              <a:t>considered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have a </a:t>
            </a:r>
            <a:r>
              <a:rPr lang="nl-BE" dirty="0" err="1"/>
              <a:t>negative</a:t>
            </a:r>
            <a:r>
              <a:rPr lang="nl-BE" dirty="0"/>
              <a:t> </a:t>
            </a:r>
            <a:r>
              <a:rPr lang="nl-BE" dirty="0" err="1"/>
              <a:t>correlation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implantation</a:t>
            </a:r>
            <a:r>
              <a:rPr lang="nl-BE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70879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previous</a:t>
            </a:r>
            <a:r>
              <a:rPr lang="nl-BE" dirty="0"/>
              <a:t> papers report on </a:t>
            </a:r>
            <a:r>
              <a:rPr lang="nl-BE" dirty="0" err="1"/>
              <a:t>rapid</a:t>
            </a:r>
            <a:r>
              <a:rPr lang="nl-BE" dirty="0"/>
              <a:t> 1-step warming but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seems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possibility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directly</a:t>
            </a:r>
            <a:r>
              <a:rPr lang="nl-BE" dirty="0"/>
              <a:t> warm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blastocyst</a:t>
            </a:r>
            <a:r>
              <a:rPr lang="nl-BE" dirty="0"/>
              <a:t> in culture medium without </a:t>
            </a:r>
            <a:r>
              <a:rPr lang="nl-BE" dirty="0" err="1"/>
              <a:t>any</a:t>
            </a:r>
            <a:r>
              <a:rPr lang="nl-BE" dirty="0"/>
              <a:t> </a:t>
            </a:r>
            <a:r>
              <a:rPr lang="nl-BE" dirty="0" err="1"/>
              <a:t>intermediate</a:t>
            </a:r>
            <a:r>
              <a:rPr lang="nl-BE" dirty="0"/>
              <a:t> solution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cryoprotectant</a:t>
            </a:r>
            <a:r>
              <a:rPr lang="nl-BE" dirty="0"/>
              <a:t>, like in </a:t>
            </a:r>
            <a:r>
              <a:rPr lang="nl-BE" dirty="0" err="1"/>
              <a:t>this</a:t>
            </a:r>
            <a:r>
              <a:rPr lang="nl-BE" dirty="0"/>
              <a:t> paper of </a:t>
            </a:r>
            <a:r>
              <a:rPr lang="nl-BE" dirty="0" err="1"/>
              <a:t>Chan</a:t>
            </a:r>
            <a:r>
              <a:rPr lang="nl-BE" dirty="0"/>
              <a:t> et al. 2024. </a:t>
            </a:r>
            <a:r>
              <a:rPr lang="nl-BE" dirty="0" err="1"/>
              <a:t>this</a:t>
            </a:r>
            <a:r>
              <a:rPr lang="nl-BE" dirty="0"/>
              <a:t> is a preprint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peer </a:t>
            </a:r>
            <a:r>
              <a:rPr lang="nl-BE" dirty="0" err="1"/>
              <a:t>revised</a:t>
            </a:r>
            <a:r>
              <a:rPr lang="nl-BE" dirty="0"/>
              <a:t> </a:t>
            </a:r>
            <a:r>
              <a:rPr lang="nl-BE" dirty="0" err="1"/>
              <a:t>yet</a:t>
            </a:r>
            <a:r>
              <a:rPr lang="nl-BE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88997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direct </a:t>
            </a:r>
            <a:r>
              <a:rPr lang="nl-BE" dirty="0" err="1"/>
              <a:t>thawing</a:t>
            </a:r>
            <a:r>
              <a:rPr lang="nl-BE" dirty="0"/>
              <a:t> protocol is </a:t>
            </a:r>
            <a:r>
              <a:rPr lang="nl-BE" dirty="0" err="1"/>
              <a:t>actually</a:t>
            </a:r>
            <a:r>
              <a:rPr lang="nl-BE" dirty="0"/>
              <a:t> </a:t>
            </a:r>
            <a:r>
              <a:rPr lang="nl-BE" dirty="0" err="1"/>
              <a:t>known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animal</a:t>
            </a:r>
            <a:r>
              <a:rPr lang="nl-BE" dirty="0"/>
              <a:t> </a:t>
            </a:r>
            <a:r>
              <a:rPr lang="nl-BE" dirty="0" err="1"/>
              <a:t>breeding</a:t>
            </a:r>
            <a:r>
              <a:rPr lang="nl-BE" dirty="0"/>
              <a:t>, </a:t>
            </a:r>
            <a:r>
              <a:rPr lang="nl-BE" dirty="0" err="1"/>
              <a:t>especially</a:t>
            </a:r>
            <a:r>
              <a:rPr lang="nl-BE" dirty="0"/>
              <a:t> </a:t>
            </a:r>
            <a:r>
              <a:rPr lang="nl-BE" dirty="0" err="1"/>
              <a:t>bovine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. Let me introduce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MARA, </a:t>
            </a:r>
            <a:r>
              <a:rPr lang="nl-BE" dirty="0" err="1"/>
              <a:t>this</a:t>
            </a:r>
            <a:r>
              <a:rPr lang="nl-BE" dirty="0"/>
              <a:t> is a </a:t>
            </a:r>
            <a:r>
              <a:rPr lang="nl-BE" dirty="0" err="1"/>
              <a:t>Brazilian</a:t>
            </a:r>
            <a:r>
              <a:rPr lang="nl-BE" dirty="0"/>
              <a:t> </a:t>
            </a:r>
            <a:r>
              <a:rPr lang="nl-BE" dirty="0" err="1"/>
              <a:t>cow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which</a:t>
            </a:r>
            <a:r>
              <a:rPr lang="nl-BE" dirty="0"/>
              <a:t> most </a:t>
            </a:r>
            <a:r>
              <a:rPr lang="nl-BE" dirty="0" err="1"/>
              <a:t>embryos</a:t>
            </a:r>
            <a:r>
              <a:rPr lang="nl-BE" dirty="0"/>
              <a:t> have been </a:t>
            </a:r>
            <a:r>
              <a:rPr lang="nl-BE" dirty="0" err="1"/>
              <a:t>thawed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total</a:t>
            </a:r>
            <a:r>
              <a:rPr lang="nl-BE" dirty="0"/>
              <a:t> </a:t>
            </a:r>
            <a:r>
              <a:rPr lang="nl-BE" dirty="0" err="1"/>
              <a:t>amount</a:t>
            </a:r>
            <a:r>
              <a:rPr lang="nl-BE" dirty="0"/>
              <a:t> of 1,3 </a:t>
            </a:r>
            <a:r>
              <a:rPr lang="nl-BE" dirty="0" err="1"/>
              <a:t>milj</a:t>
            </a:r>
            <a:r>
              <a:rPr lang="nl-BE" dirty="0"/>
              <a:t> euro’s</a:t>
            </a:r>
          </a:p>
          <a:p>
            <a:r>
              <a:rPr lang="nl-BE" dirty="0"/>
              <a:t>But back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study</a:t>
            </a:r>
            <a:r>
              <a:rPr lang="nl-BE" dirty="0"/>
              <a:t> of </a:t>
            </a:r>
            <a:r>
              <a:rPr lang="nl-BE" dirty="0" err="1"/>
              <a:t>Chan</a:t>
            </a:r>
            <a:r>
              <a:rPr lang="nl-BE" dirty="0"/>
              <a:t>,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tested</a:t>
            </a:r>
            <a:r>
              <a:rPr lang="nl-BE" dirty="0"/>
              <a:t> 4 different commercial media on 63 human </a:t>
            </a:r>
            <a:r>
              <a:rPr lang="nl-BE" dirty="0" err="1"/>
              <a:t>blastocysts</a:t>
            </a:r>
            <a:r>
              <a:rPr lang="nl-BE" dirty="0"/>
              <a:t>,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tested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protocol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repeated</a:t>
            </a:r>
            <a:r>
              <a:rPr lang="nl-BE" dirty="0"/>
              <a:t> direct warming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repeated</a:t>
            </a:r>
            <a:r>
              <a:rPr lang="nl-BE" dirty="0"/>
              <a:t> biopsies. </a:t>
            </a:r>
            <a:r>
              <a:rPr lang="nl-BE" dirty="0" err="1"/>
              <a:t>And</a:t>
            </a:r>
            <a:r>
              <a:rPr lang="nl-BE" dirty="0"/>
              <a:t> blast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previously</a:t>
            </a:r>
            <a:r>
              <a:rPr lang="nl-BE" dirty="0"/>
              <a:t> </a:t>
            </a:r>
            <a:r>
              <a:rPr lang="nl-BE" dirty="0" err="1"/>
              <a:t>vitrified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conventional</a:t>
            </a:r>
            <a:r>
              <a:rPr lang="nl-BE" dirty="0"/>
              <a:t> </a:t>
            </a:r>
            <a:r>
              <a:rPr lang="nl-BE" dirty="0" err="1"/>
              <a:t>method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I carrier.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also</a:t>
            </a:r>
            <a:r>
              <a:rPr lang="nl-BE" dirty="0"/>
              <a:t> show </a:t>
            </a:r>
            <a:r>
              <a:rPr lang="nl-BE" dirty="0" err="1"/>
              <a:t>some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results</a:t>
            </a:r>
            <a:r>
              <a:rPr lang="nl-BE" dirty="0"/>
              <a:t> on small </a:t>
            </a:r>
            <a:r>
              <a:rPr lang="nl-BE" dirty="0" err="1"/>
              <a:t>number</a:t>
            </a:r>
            <a:r>
              <a:rPr lang="nl-BE" dirty="0"/>
              <a:t> of </a:t>
            </a:r>
            <a:r>
              <a:rPr lang="nl-BE" dirty="0" err="1"/>
              <a:t>patients</a:t>
            </a:r>
            <a:r>
              <a:rPr lang="nl-BE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19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92259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graph</a:t>
            </a:r>
            <a:r>
              <a:rPr lang="nl-BE" dirty="0"/>
              <a:t> shows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implantation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clin</a:t>
            </a:r>
            <a:r>
              <a:rPr lang="nl-BE" dirty="0"/>
              <a:t> P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live </a:t>
            </a:r>
            <a:r>
              <a:rPr lang="nl-BE" dirty="0" err="1"/>
              <a:t>birth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which</a:t>
            </a:r>
            <a:r>
              <a:rPr lang="nl-BE" dirty="0"/>
              <a:t> is </a:t>
            </a:r>
            <a:r>
              <a:rPr lang="nl-BE" dirty="0" err="1"/>
              <a:t>higher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direct </a:t>
            </a:r>
            <a:r>
              <a:rPr lang="nl-BE" dirty="0" err="1"/>
              <a:t>thawing</a:t>
            </a:r>
            <a:r>
              <a:rPr lang="nl-BE" dirty="0"/>
              <a:t> but </a:t>
            </a:r>
            <a:r>
              <a:rPr lang="nl-BE" dirty="0" err="1"/>
              <a:t>not</a:t>
            </a:r>
            <a:r>
              <a:rPr lang="nl-BE" dirty="0"/>
              <a:t> significant </a:t>
            </a:r>
            <a:r>
              <a:rPr lang="nl-BE" dirty="0" err="1"/>
              <a:t>because</a:t>
            </a:r>
            <a:r>
              <a:rPr lang="nl-BE" dirty="0"/>
              <a:t> of </a:t>
            </a:r>
            <a:r>
              <a:rPr lang="nl-BE" dirty="0" err="1"/>
              <a:t>very</a:t>
            </a:r>
            <a:r>
              <a:rPr lang="nl-BE" dirty="0"/>
              <a:t> small </a:t>
            </a:r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number</a:t>
            </a:r>
            <a:r>
              <a:rPr lang="nl-BE" dirty="0"/>
              <a:t>. </a:t>
            </a:r>
            <a:r>
              <a:rPr lang="nl-BE" dirty="0" err="1"/>
              <a:t>And</a:t>
            </a:r>
            <a:r>
              <a:rPr lang="nl-BE" dirty="0"/>
              <a:t> of course </a:t>
            </a:r>
            <a:r>
              <a:rPr lang="nl-BE" dirty="0" err="1"/>
              <a:t>labor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consumable</a:t>
            </a:r>
            <a:r>
              <a:rPr lang="nl-BE" dirty="0"/>
              <a:t> </a:t>
            </a:r>
            <a:r>
              <a:rPr lang="nl-BE" dirty="0" err="1"/>
              <a:t>cost</a:t>
            </a:r>
            <a:r>
              <a:rPr lang="nl-BE" dirty="0"/>
              <a:t> are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diminished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direct </a:t>
            </a:r>
            <a:r>
              <a:rPr lang="nl-BE" dirty="0" err="1"/>
              <a:t>thawing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91416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Some</a:t>
            </a:r>
            <a:r>
              <a:rPr lang="nl-BE" dirty="0"/>
              <a:t> points of </a:t>
            </a:r>
            <a:r>
              <a:rPr lang="nl-BE" dirty="0" err="1"/>
              <a:t>discussion</a:t>
            </a:r>
            <a:r>
              <a:rPr lang="nl-BE" dirty="0"/>
              <a:t> </a:t>
            </a:r>
            <a:r>
              <a:rPr lang="nl-BE" dirty="0" err="1"/>
              <a:t>then</a:t>
            </a:r>
            <a:r>
              <a:rPr lang="nl-BE" dirty="0"/>
              <a:t>. </a:t>
            </a:r>
            <a:r>
              <a:rPr lang="nl-BE" dirty="0" err="1"/>
              <a:t>Our</a:t>
            </a:r>
            <a:r>
              <a:rPr lang="nl-BE" dirty="0"/>
              <a:t> major concern of course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in </a:t>
            </a:r>
            <a:r>
              <a:rPr lang="nl-BE" dirty="0" err="1"/>
              <a:t>general</a:t>
            </a:r>
            <a:r>
              <a:rPr lang="nl-BE" dirty="0"/>
              <a:t> is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embryos</a:t>
            </a:r>
            <a:r>
              <a:rPr lang="nl-BE" dirty="0"/>
              <a:t> are </a:t>
            </a:r>
            <a:r>
              <a:rPr lang="nl-BE" dirty="0" err="1"/>
              <a:t>moved</a:t>
            </a:r>
            <a:r>
              <a:rPr lang="nl-BE" dirty="0"/>
              <a:t> </a:t>
            </a:r>
            <a:r>
              <a:rPr lang="nl-BE" dirty="0" err="1"/>
              <a:t>directly</a:t>
            </a:r>
            <a:r>
              <a:rPr lang="nl-BE" dirty="0"/>
              <a:t>…without </a:t>
            </a:r>
            <a:r>
              <a:rPr lang="nl-BE" dirty="0" err="1"/>
              <a:t>dilution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washing</a:t>
            </a:r>
            <a:r>
              <a:rPr lang="nl-BE" dirty="0"/>
              <a:t> steps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cause</a:t>
            </a:r>
            <a:r>
              <a:rPr lang="nl-BE" dirty="0"/>
              <a:t> </a:t>
            </a:r>
            <a:r>
              <a:rPr lang="nl-BE" dirty="0" err="1"/>
              <a:t>potential</a:t>
            </a:r>
            <a:r>
              <a:rPr lang="nl-BE" dirty="0"/>
              <a:t> </a:t>
            </a:r>
            <a:r>
              <a:rPr lang="nl-BE" dirty="0" err="1"/>
              <a:t>damage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…. </a:t>
            </a:r>
            <a:r>
              <a:rPr lang="nl-BE" dirty="0" err="1"/>
              <a:t>This</a:t>
            </a:r>
            <a:r>
              <a:rPr lang="nl-BE" dirty="0"/>
              <a:t> is </a:t>
            </a:r>
            <a:r>
              <a:rPr lang="nl-BE" dirty="0" err="1"/>
              <a:t>what</a:t>
            </a:r>
            <a:r>
              <a:rPr lang="nl-BE" dirty="0"/>
              <a:t> has been </a:t>
            </a:r>
            <a:r>
              <a:rPr lang="nl-BE" dirty="0" err="1"/>
              <a:t>studied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observed</a:t>
            </a:r>
            <a:r>
              <a:rPr lang="nl-BE" dirty="0"/>
              <a:t> in mouse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past.</a:t>
            </a:r>
          </a:p>
          <a:p>
            <a:r>
              <a:rPr lang="nl-BE" dirty="0"/>
              <a:t>But </a:t>
            </a:r>
            <a:r>
              <a:rPr lang="nl-BE" dirty="0" err="1"/>
              <a:t>howver</a:t>
            </a:r>
            <a:r>
              <a:rPr lang="nl-BE" dirty="0"/>
              <a:t>, we </a:t>
            </a:r>
            <a:r>
              <a:rPr lang="nl-BE" dirty="0" err="1"/>
              <a:t>sobserve</a:t>
            </a:r>
            <a:r>
              <a:rPr lang="nl-BE" dirty="0"/>
              <a:t> </a:t>
            </a:r>
            <a:r>
              <a:rPr lang="nl-BE" dirty="0" err="1"/>
              <a:t>similar</a:t>
            </a:r>
            <a:r>
              <a:rPr lang="nl-BE" dirty="0"/>
              <a:t> survival </a:t>
            </a:r>
            <a:r>
              <a:rPr lang="nl-BE" dirty="0" err="1"/>
              <a:t>and</a:t>
            </a:r>
            <a:r>
              <a:rPr lang="nl-BE" dirty="0"/>
              <a:t> development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afyter</a:t>
            </a:r>
            <a:r>
              <a:rPr lang="nl-BE" dirty="0"/>
              <a:t> </a:t>
            </a:r>
            <a:r>
              <a:rPr lang="nl-BE" dirty="0" err="1"/>
              <a:t>apid</a:t>
            </a:r>
            <a:r>
              <a:rPr lang="nl-BE" dirty="0"/>
              <a:t> warming.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perhaps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sensitivity</a:t>
            </a:r>
            <a:r>
              <a:rPr lang="nl-BE" dirty="0"/>
              <a:t>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vary</a:t>
            </a:r>
            <a:r>
              <a:rPr lang="nl-BE" dirty="0"/>
              <a:t> … we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1step warming is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established</a:t>
            </a:r>
            <a:r>
              <a:rPr lang="nl-BE" dirty="0"/>
              <a:t> protocol in </a:t>
            </a:r>
            <a:r>
              <a:rPr lang="nl-BE" dirty="0" err="1"/>
              <a:t>bovine</a:t>
            </a:r>
            <a:r>
              <a:rPr lang="nl-BE" dirty="0"/>
              <a:t>, </a:t>
            </a:r>
            <a:r>
              <a:rPr lang="nl-BE" dirty="0" err="1"/>
              <a:t>also</a:t>
            </a:r>
            <a:r>
              <a:rPr lang="nl-BE" dirty="0"/>
              <a:t> in donkeys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porcine</a:t>
            </a:r>
            <a:r>
              <a:rPr lang="nl-BE" dirty="0"/>
              <a:t>. </a:t>
            </a:r>
            <a:r>
              <a:rPr lang="nl-BE" dirty="0" err="1"/>
              <a:t>Perhaps</a:t>
            </a:r>
            <a:r>
              <a:rPr lang="nl-BE" dirty="0"/>
              <a:t> </a:t>
            </a:r>
            <a:r>
              <a:rPr lang="nl-BE" dirty="0" err="1"/>
              <a:t>osmotoc</a:t>
            </a:r>
            <a:r>
              <a:rPr lang="nl-BE" dirty="0"/>
              <a:t> stress </a:t>
            </a:r>
            <a:r>
              <a:rPr lang="nl-BE" dirty="0" err="1"/>
              <a:t>reduction</a:t>
            </a:r>
            <a:r>
              <a:rPr lang="nl-BE" dirty="0"/>
              <a:t> is </a:t>
            </a:r>
            <a:r>
              <a:rPr lang="nl-BE" dirty="0" err="1"/>
              <a:t>less</a:t>
            </a:r>
            <a:r>
              <a:rPr lang="nl-BE" dirty="0"/>
              <a:t> </a:t>
            </a:r>
            <a:r>
              <a:rPr lang="nl-BE" dirty="0" err="1"/>
              <a:t>necessar</a:t>
            </a:r>
            <a:r>
              <a:rPr lang="nl-BE" dirty="0"/>
              <a:t> </a:t>
            </a:r>
            <a:r>
              <a:rPr lang="nl-BE" dirty="0" err="1"/>
              <a:t>than</a:t>
            </a:r>
            <a:r>
              <a:rPr lang="nl-BE" dirty="0"/>
              <a:t> </a:t>
            </a:r>
            <a:r>
              <a:rPr lang="nl-BE" dirty="0" err="1"/>
              <a:t>previuosly</a:t>
            </a:r>
            <a:r>
              <a:rPr lang="nl-BE" dirty="0"/>
              <a:t> </a:t>
            </a:r>
            <a:r>
              <a:rPr lang="nl-BE" dirty="0" err="1"/>
              <a:t>thought</a:t>
            </a:r>
            <a:endParaRPr lang="nl-BE" dirty="0"/>
          </a:p>
          <a:p>
            <a:r>
              <a:rPr lang="nl-BE" dirty="0"/>
              <a:t>The </a:t>
            </a:r>
            <a:r>
              <a:rPr lang="nl-BE" dirty="0" err="1"/>
              <a:t>rapid</a:t>
            </a:r>
            <a:r>
              <a:rPr lang="nl-BE" dirty="0"/>
              <a:t> warming procedure </a:t>
            </a:r>
            <a:r>
              <a:rPr lang="nl-BE" dirty="0" err="1"/>
              <a:t>also</a:t>
            </a:r>
            <a:r>
              <a:rPr lang="nl-BE" dirty="0"/>
              <a:t> benefits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reduced</a:t>
            </a:r>
            <a:r>
              <a:rPr lang="nl-BE" dirty="0"/>
              <a:t> handling time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less</a:t>
            </a:r>
            <a:r>
              <a:rPr lang="nl-BE" dirty="0"/>
              <a:t> </a:t>
            </a:r>
            <a:r>
              <a:rPr lang="nl-BE" dirty="0" err="1"/>
              <a:t>manipulations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reduced</a:t>
            </a:r>
            <a:r>
              <a:rPr lang="nl-BE" dirty="0"/>
              <a:t> exposure </a:t>
            </a:r>
            <a:r>
              <a:rPr lang="nl-BE" dirty="0" err="1"/>
              <a:t>during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procedure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suboptimal</a:t>
            </a:r>
            <a:r>
              <a:rPr lang="nl-BE" dirty="0"/>
              <a:t> </a:t>
            </a:r>
            <a:r>
              <a:rPr lang="nl-BE" dirty="0" err="1"/>
              <a:t>conditions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may</a:t>
            </a:r>
            <a:r>
              <a:rPr lang="nl-BE" dirty="0"/>
              <a:t> lead </a:t>
            </a:r>
            <a:r>
              <a:rPr lang="nl-BE" dirty="0" err="1"/>
              <a:t>to</a:t>
            </a:r>
            <a:r>
              <a:rPr lang="nl-BE" dirty="0"/>
              <a:t> pa </a:t>
            </a:r>
            <a:r>
              <a:rPr lang="nl-BE" dirty="0" err="1"/>
              <a:t>postive</a:t>
            </a:r>
            <a:r>
              <a:rPr lang="nl-BE" dirty="0"/>
              <a:t> effect on </a:t>
            </a:r>
            <a:r>
              <a:rPr lang="nl-BE" dirty="0" err="1"/>
              <a:t>morphokinetics</a:t>
            </a:r>
            <a:r>
              <a:rPr lang="nl-BE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48987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our</a:t>
            </a:r>
            <a:r>
              <a:rPr lang="nl-BE" dirty="0"/>
              <a:t> </a:t>
            </a:r>
            <a:r>
              <a:rPr lang="nl-BE" dirty="0" err="1"/>
              <a:t>own</a:t>
            </a:r>
            <a:r>
              <a:rPr lang="nl-BE" dirty="0"/>
              <a:t> </a:t>
            </a:r>
            <a:r>
              <a:rPr lang="nl-BE" dirty="0" err="1"/>
              <a:t>experience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warming? First We </a:t>
            </a:r>
            <a:r>
              <a:rPr lang="nl-BE" dirty="0" err="1"/>
              <a:t>did</a:t>
            </a:r>
            <a:r>
              <a:rPr lang="nl-BE" dirty="0"/>
              <a:t> pilot </a:t>
            </a:r>
            <a:r>
              <a:rPr lang="nl-BE" dirty="0" err="1"/>
              <a:t>study</a:t>
            </a:r>
            <a:r>
              <a:rPr lang="nl-BE" dirty="0"/>
              <a:t> on 120 research </a:t>
            </a:r>
            <a:r>
              <a:rPr lang="nl-BE" dirty="0" err="1"/>
              <a:t>blastocysts</a:t>
            </a:r>
            <a:r>
              <a:rPr lang="nl-BE" dirty="0"/>
              <a:t>, </a:t>
            </a:r>
            <a:r>
              <a:rPr lang="nl-BE" dirty="0" err="1"/>
              <a:t>both</a:t>
            </a:r>
            <a:r>
              <a:rPr lang="nl-BE" dirty="0"/>
              <a:t> on PGT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nonPGT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we </a:t>
            </a:r>
            <a:r>
              <a:rPr lang="nl-BE" dirty="0" err="1"/>
              <a:t>implemented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in </a:t>
            </a:r>
            <a:r>
              <a:rPr lang="nl-BE" dirty="0" err="1"/>
              <a:t>the</a:t>
            </a:r>
            <a:r>
              <a:rPr lang="nl-BE" dirty="0"/>
              <a:t> routine IVF lab In </a:t>
            </a:r>
            <a:r>
              <a:rPr lang="nl-BE" dirty="0" err="1"/>
              <a:t>january</a:t>
            </a:r>
            <a:r>
              <a:rPr lang="nl-BE" dirty="0"/>
              <a:t> 2024. We </a:t>
            </a:r>
            <a:r>
              <a:rPr lang="nl-BE" dirty="0" err="1"/>
              <a:t>did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evaluation</a:t>
            </a:r>
            <a:r>
              <a:rPr lang="nl-BE" dirty="0"/>
              <a:t> of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outcome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6 </a:t>
            </a:r>
            <a:r>
              <a:rPr lang="nl-BE" dirty="0" err="1"/>
              <a:t>months</a:t>
            </a:r>
            <a:r>
              <a:rPr lang="nl-BE" dirty="0"/>
              <a:t> of </a:t>
            </a:r>
            <a:r>
              <a:rPr lang="nl-BE" dirty="0" err="1"/>
              <a:t>use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prot </a:t>
            </a:r>
            <a:r>
              <a:rPr lang="nl-BE" dirty="0" err="1"/>
              <a:t>compared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1 </a:t>
            </a:r>
            <a:r>
              <a:rPr lang="nl-BE" dirty="0" err="1"/>
              <a:t>year</a:t>
            </a:r>
            <a:r>
              <a:rPr lang="nl-BE" dirty="0"/>
              <a:t> </a:t>
            </a:r>
            <a:r>
              <a:rPr lang="nl-BE" dirty="0" err="1"/>
              <a:t>period</a:t>
            </a:r>
            <a:r>
              <a:rPr lang="nl-BE" dirty="0"/>
              <a:t> </a:t>
            </a:r>
            <a:r>
              <a:rPr lang="nl-BE" dirty="0" err="1"/>
              <a:t>before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dirty="0" err="1"/>
              <a:t>conventional</a:t>
            </a:r>
            <a:r>
              <a:rPr lang="nl-BE" dirty="0"/>
              <a:t> warming.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37063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 </a:t>
            </a:r>
            <a:r>
              <a:rPr lang="nl-NL" dirty="0" err="1"/>
              <a:t>will</a:t>
            </a:r>
            <a:r>
              <a:rPr lang="nl-NL" dirty="0"/>
              <a:t> go </a:t>
            </a:r>
            <a:r>
              <a:rPr lang="nl-NL" dirty="0" err="1"/>
              <a:t>aover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briefly</a:t>
            </a:r>
            <a:r>
              <a:rPr lang="nl-NL" dirty="0"/>
              <a:t> </a:t>
            </a:r>
            <a:r>
              <a:rPr lang="nl-NL" dirty="0" err="1"/>
              <a:t>because</a:t>
            </a:r>
            <a:r>
              <a:rPr lang="nl-NL" dirty="0"/>
              <a:t> I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presented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data on </a:t>
            </a:r>
            <a:r>
              <a:rPr lang="nl-NL" dirty="0" err="1"/>
              <a:t>the</a:t>
            </a:r>
            <a:r>
              <a:rPr lang="nl-NL" dirty="0"/>
              <a:t> last BSRM meeting in </a:t>
            </a:r>
            <a:r>
              <a:rPr lang="nl-NL" dirty="0" err="1"/>
              <a:t>novmebr</a:t>
            </a:r>
            <a:r>
              <a:rPr lang="nl-NL" dirty="0"/>
              <a:t> last </a:t>
            </a:r>
            <a:r>
              <a:rPr lang="nl-NL" dirty="0" err="1"/>
              <a:t>year</a:t>
            </a:r>
            <a:r>
              <a:rPr lang="nl-NL" dirty="0"/>
              <a:t>.</a:t>
            </a:r>
          </a:p>
          <a:p>
            <a:r>
              <a:rPr lang="nl-NL" dirty="0"/>
              <a:t>The protocol </a:t>
            </a:r>
            <a:r>
              <a:rPr lang="nl-NL" dirty="0" err="1"/>
              <a:t>that</a:t>
            </a:r>
            <a:r>
              <a:rPr lang="nl-NL" dirty="0"/>
              <a:t> we </a:t>
            </a:r>
            <a:r>
              <a:rPr lang="nl-NL" dirty="0" err="1"/>
              <a:t>use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0,25 M 2 min protocol </a:t>
            </a:r>
            <a:r>
              <a:rPr lang="nl-NL" dirty="0" err="1"/>
              <a:t>and</a:t>
            </a:r>
            <a:r>
              <a:rPr lang="nl-NL" dirty="0"/>
              <a:t> 4 </a:t>
            </a:r>
            <a:r>
              <a:rPr lang="nl-NL" dirty="0" err="1"/>
              <a:t>rinses</a:t>
            </a:r>
            <a:r>
              <a:rPr lang="nl-NL" dirty="0"/>
              <a:t> in culture medium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73742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</a:t>
            </a:r>
            <a:r>
              <a:rPr lang="nl-BE" dirty="0" err="1"/>
              <a:t>obtained</a:t>
            </a:r>
            <a:r>
              <a:rPr lang="nl-BE" dirty="0"/>
              <a:t> </a:t>
            </a:r>
            <a:r>
              <a:rPr lang="nl-BE" dirty="0" err="1"/>
              <a:t>good</a:t>
            </a:r>
            <a:r>
              <a:rPr lang="nl-BE" dirty="0"/>
              <a:t> survival </a:t>
            </a:r>
            <a:r>
              <a:rPr lang="nl-BE" dirty="0" err="1"/>
              <a:t>rates</a:t>
            </a:r>
            <a:r>
              <a:rPr lang="nl-BE" dirty="0"/>
              <a:t> in 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groups</a:t>
            </a:r>
            <a:r>
              <a:rPr lang="nl-BE" dirty="0"/>
              <a:t> </a:t>
            </a:r>
            <a:r>
              <a:rPr lang="nl-BE" dirty="0" err="1"/>
              <a:t>tested</a:t>
            </a:r>
            <a:r>
              <a:rPr lang="nl-BE" dirty="0"/>
              <a:t> </a:t>
            </a:r>
            <a:r>
              <a:rPr lang="nl-BE" dirty="0" err="1"/>
              <a:t>similar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4h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hatching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24 h, </a:t>
            </a:r>
            <a:r>
              <a:rPr lang="nl-BE" dirty="0" err="1"/>
              <a:t>both</a:t>
            </a:r>
            <a:r>
              <a:rPr lang="nl-BE" dirty="0"/>
              <a:t> in standard ICSI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51919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These are post warming survival </a:t>
            </a:r>
            <a:r>
              <a:rPr lang="nl-BE" dirty="0" err="1"/>
              <a:t>and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results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6742 </a:t>
            </a:r>
            <a:r>
              <a:rPr lang="nl-BE" dirty="0" err="1"/>
              <a:t>blastocysts</a:t>
            </a:r>
            <a:r>
              <a:rPr lang="nl-BE" dirty="0"/>
              <a:t> , in IVF/ICSI </a:t>
            </a:r>
            <a:r>
              <a:rPr lang="nl-BE" dirty="0" err="1"/>
              <a:t>patients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patients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PGT treatment. Total Survival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around</a:t>
            </a:r>
            <a:r>
              <a:rPr lang="nl-BE" dirty="0"/>
              <a:t> 99% </a:t>
            </a:r>
            <a:r>
              <a:rPr lang="nl-BE" dirty="0" err="1"/>
              <a:t>after</a:t>
            </a:r>
            <a:r>
              <a:rPr lang="nl-BE" dirty="0"/>
              <a:t> standard </a:t>
            </a:r>
            <a:r>
              <a:rPr lang="nl-BE" dirty="0" err="1"/>
              <a:t>and</a:t>
            </a:r>
            <a:r>
              <a:rPr lang="nl-BE" dirty="0"/>
              <a:t> short warming, </a:t>
            </a:r>
            <a:r>
              <a:rPr lang="nl-BE" dirty="0" err="1"/>
              <a:t>also</a:t>
            </a:r>
            <a:r>
              <a:rPr lang="nl-BE" dirty="0"/>
              <a:t> %intact </a:t>
            </a:r>
            <a:r>
              <a:rPr lang="nl-BE" dirty="0" err="1"/>
              <a:t>blastocysts</a:t>
            </a:r>
            <a:r>
              <a:rPr lang="nl-BE" dirty="0"/>
              <a:t> was </a:t>
            </a:r>
            <a:r>
              <a:rPr lang="nl-BE" dirty="0" err="1"/>
              <a:t>not</a:t>
            </a:r>
            <a:r>
              <a:rPr lang="nl-BE" dirty="0"/>
              <a:t> different. Percentage of </a:t>
            </a:r>
            <a:r>
              <a:rPr lang="nl-BE" dirty="0" err="1"/>
              <a:t>fully</a:t>
            </a:r>
            <a:r>
              <a:rPr lang="nl-BE" dirty="0"/>
              <a:t> re-expanded </a:t>
            </a:r>
            <a:r>
              <a:rPr lang="nl-BE" dirty="0" err="1"/>
              <a:t>blastocysts</a:t>
            </a:r>
            <a:r>
              <a:rPr lang="nl-BE" dirty="0"/>
              <a:t> at </a:t>
            </a:r>
            <a:r>
              <a:rPr lang="nl-BE" dirty="0" err="1"/>
              <a:t>the</a:t>
            </a:r>
            <a:r>
              <a:rPr lang="nl-BE" dirty="0"/>
              <a:t> moment of transfer was 87% </a:t>
            </a:r>
            <a:r>
              <a:rPr lang="nl-BE" dirty="0" err="1"/>
              <a:t>and</a:t>
            </a:r>
            <a:r>
              <a:rPr lang="nl-BE" dirty="0"/>
              <a:t> 88; 6 % </a:t>
            </a:r>
            <a:r>
              <a:rPr lang="nl-BE" dirty="0" err="1"/>
              <a:t>after</a:t>
            </a:r>
            <a:r>
              <a:rPr lang="nl-BE" dirty="0"/>
              <a:t> short warming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arpund</a:t>
            </a:r>
            <a:r>
              <a:rPr lang="nl-BE" dirty="0"/>
              <a:t> 85%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but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significantly</a:t>
            </a:r>
            <a:r>
              <a:rPr lang="nl-BE" dirty="0"/>
              <a:t> different.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971030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table</a:t>
            </a:r>
            <a:r>
              <a:rPr lang="nl-BE" dirty="0"/>
              <a:t> presents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clincial</a:t>
            </a:r>
            <a:r>
              <a:rPr lang="nl-BE" dirty="0"/>
              <a:t> </a:t>
            </a:r>
            <a:r>
              <a:rPr lang="nl-BE" dirty="0" err="1"/>
              <a:t>outcome</a:t>
            </a:r>
            <a:r>
              <a:rPr lang="nl-BE" dirty="0"/>
              <a:t> in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grouyps</a:t>
            </a:r>
            <a:r>
              <a:rPr lang="nl-BE" dirty="0"/>
              <a:t>. We </a:t>
            </a:r>
            <a:r>
              <a:rPr lang="nl-BE" dirty="0" err="1"/>
              <a:t>obtained</a:t>
            </a:r>
            <a:r>
              <a:rPr lang="nl-BE" dirty="0"/>
              <a:t> 54% </a:t>
            </a:r>
            <a:r>
              <a:rPr lang="nl-BE" dirty="0" err="1"/>
              <a:t>poshCG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40% </a:t>
            </a:r>
            <a:r>
              <a:rPr lang="nl-BE" dirty="0" err="1"/>
              <a:t>clin</a:t>
            </a:r>
            <a:r>
              <a:rPr lang="nl-BE" dirty="0"/>
              <a:t> P </a:t>
            </a:r>
            <a:r>
              <a:rPr lang="nl-BE" dirty="0" err="1"/>
              <a:t>rate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short warming </a:t>
            </a:r>
            <a:r>
              <a:rPr lang="nl-BE" dirty="0" err="1"/>
              <a:t>compared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51 </a:t>
            </a:r>
            <a:r>
              <a:rPr lang="nl-BE" dirty="0" err="1"/>
              <a:t>and</a:t>
            </a:r>
            <a:r>
              <a:rPr lang="nl-BE" dirty="0"/>
              <a:t> 37% </a:t>
            </a:r>
            <a:r>
              <a:rPr lang="nl-BE" dirty="0" err="1"/>
              <a:t>with</a:t>
            </a:r>
            <a:r>
              <a:rPr lang="nl-BE" dirty="0"/>
              <a:t> borderline </a:t>
            </a:r>
            <a:r>
              <a:rPr lang="nl-BE" dirty="0" err="1"/>
              <a:t>significance</a:t>
            </a:r>
            <a:r>
              <a:rPr lang="nl-BE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when</a:t>
            </a:r>
            <a:r>
              <a:rPr lang="nl-BE" dirty="0"/>
              <a:t> we </a:t>
            </a:r>
            <a:r>
              <a:rPr lang="nl-BE" dirty="0" err="1"/>
              <a:t>adjusted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confounders</a:t>
            </a:r>
            <a:r>
              <a:rPr lang="nl-BE" dirty="0"/>
              <a:t>, like </a:t>
            </a:r>
            <a:r>
              <a:rPr lang="nl-BE" dirty="0" err="1"/>
              <a:t>age</a:t>
            </a:r>
            <a:r>
              <a:rPr lang="nl-BE" dirty="0"/>
              <a:t>, EQ, </a:t>
            </a:r>
            <a:r>
              <a:rPr lang="nl-BE" dirty="0" err="1"/>
              <a:t>endometrial</a:t>
            </a:r>
            <a:r>
              <a:rPr lang="nl-BE" dirty="0"/>
              <a:t> </a:t>
            </a:r>
            <a:r>
              <a:rPr lang="nl-BE" dirty="0" err="1"/>
              <a:t>preparation</a:t>
            </a:r>
            <a:r>
              <a:rPr lang="nl-BE" dirty="0"/>
              <a:t>, no </a:t>
            </a:r>
            <a:r>
              <a:rPr lang="nl-BE" dirty="0" err="1"/>
              <a:t>sign</a:t>
            </a:r>
            <a:r>
              <a:rPr lang="nl-BE" dirty="0"/>
              <a:t> impact of warming protocol was found on </a:t>
            </a:r>
            <a:r>
              <a:rPr lang="nl-BE" dirty="0" err="1"/>
              <a:t>clin</a:t>
            </a:r>
            <a:r>
              <a:rPr lang="nl-BE" dirty="0"/>
              <a:t> P </a:t>
            </a:r>
            <a:r>
              <a:rPr lang="nl-BE" dirty="0" err="1"/>
              <a:t>rates</a:t>
            </a:r>
            <a:endParaRPr lang="nl-BE" dirty="0"/>
          </a:p>
          <a:p>
            <a:r>
              <a:rPr lang="nl-BE" dirty="0"/>
              <a:t>In PGT </a:t>
            </a:r>
            <a:r>
              <a:rPr lang="nl-BE" dirty="0" err="1"/>
              <a:t>patients</a:t>
            </a:r>
            <a:r>
              <a:rPr lang="nl-BE" dirty="0"/>
              <a:t>, we </a:t>
            </a:r>
            <a:r>
              <a:rPr lang="nl-BE" dirty="0" err="1"/>
              <a:t>obtained</a:t>
            </a:r>
            <a:r>
              <a:rPr lang="nl-BE" dirty="0"/>
              <a:t> </a:t>
            </a:r>
            <a:r>
              <a:rPr lang="nl-BE" dirty="0" err="1"/>
              <a:t>clin</a:t>
            </a:r>
            <a:r>
              <a:rPr lang="nl-BE" dirty="0"/>
              <a:t> P </a:t>
            </a:r>
            <a:r>
              <a:rPr lang="nl-BE" dirty="0" err="1"/>
              <a:t>rate</a:t>
            </a:r>
            <a:r>
              <a:rPr lang="nl-BE" dirty="0"/>
              <a:t> of …was 67,9% </a:t>
            </a:r>
            <a:r>
              <a:rPr lang="nl-BE" dirty="0" err="1"/>
              <a:t>and</a:t>
            </a:r>
            <a:r>
              <a:rPr lang="nl-BE" dirty="0"/>
              <a:t> 56,7% </a:t>
            </a:r>
            <a:r>
              <a:rPr lang="nl-BE" dirty="0" err="1"/>
              <a:t>compared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65,7 </a:t>
            </a:r>
            <a:r>
              <a:rPr lang="nl-BE" dirty="0" err="1"/>
              <a:t>and</a:t>
            </a:r>
            <a:r>
              <a:rPr lang="nl-BE" dirty="0"/>
              <a:t> 54,2% </a:t>
            </a:r>
            <a:r>
              <a:rPr lang="nl-BE" dirty="0" err="1"/>
              <a:t>after</a:t>
            </a:r>
            <a:r>
              <a:rPr lang="nl-BE" dirty="0"/>
              <a:t> PGT treatment, but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significantly</a:t>
            </a:r>
            <a:r>
              <a:rPr lang="nl-BE" dirty="0"/>
              <a:t> different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81170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How does </a:t>
            </a:r>
            <a:r>
              <a:rPr lang="nl-BE" dirty="0" err="1"/>
              <a:t>it</a:t>
            </a:r>
            <a:r>
              <a:rPr lang="nl-BE" dirty="0"/>
              <a:t> impact </a:t>
            </a:r>
            <a:r>
              <a:rPr lang="nl-BE" dirty="0" err="1"/>
              <a:t>our</a:t>
            </a:r>
            <a:r>
              <a:rPr lang="nl-BE" dirty="0"/>
              <a:t> workflow?</a:t>
            </a:r>
          </a:p>
          <a:p>
            <a:r>
              <a:rPr lang="nl-BE" dirty="0"/>
              <a:t>It </a:t>
            </a:r>
            <a:r>
              <a:rPr lang="nl-BE" dirty="0" err="1"/>
              <a:t>reduced</a:t>
            </a:r>
            <a:r>
              <a:rPr lang="nl-BE" dirty="0"/>
              <a:t> time</a:t>
            </a:r>
          </a:p>
          <a:p>
            <a:r>
              <a:rPr lang="nl-BE" dirty="0"/>
              <a:t>We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perform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81523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On </a:t>
            </a:r>
            <a:r>
              <a:rPr lang="nl-BE" dirty="0" err="1"/>
              <a:t>the</a:t>
            </a:r>
            <a:r>
              <a:rPr lang="nl-BE" dirty="0"/>
              <a:t> hand we had new </a:t>
            </a:r>
            <a:r>
              <a:rPr lang="nl-BE" dirty="0" err="1"/>
              <a:t>developments</a:t>
            </a:r>
            <a:r>
              <a:rPr lang="nl-BE" dirty="0"/>
              <a:t> in </a:t>
            </a:r>
            <a:r>
              <a:rPr lang="nl-BE" dirty="0" err="1"/>
              <a:t>rapid</a:t>
            </a:r>
            <a:r>
              <a:rPr lang="nl-BE" dirty="0"/>
              <a:t> warming, but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vitirication</a:t>
            </a:r>
            <a:r>
              <a:rPr lang="nl-BE" dirty="0"/>
              <a:t>?. </a:t>
            </a:r>
            <a:r>
              <a:rPr lang="nl-BE" dirty="0" err="1"/>
              <a:t>This</a:t>
            </a:r>
            <a:r>
              <a:rPr lang="nl-BE" dirty="0"/>
              <a:t> was first </a:t>
            </a:r>
            <a:r>
              <a:rPr lang="nl-BE" dirty="0" err="1"/>
              <a:t>established</a:t>
            </a:r>
            <a:r>
              <a:rPr lang="nl-BE" dirty="0"/>
              <a:t> in </a:t>
            </a:r>
            <a:r>
              <a:rPr lang="nl-BE" dirty="0" err="1"/>
              <a:t>oocytes</a:t>
            </a:r>
            <a:r>
              <a:rPr lang="nl-BE" dirty="0"/>
              <a:t>. First </a:t>
            </a:r>
            <a:r>
              <a:rPr lang="nl-BE" dirty="0" err="1"/>
              <a:t>one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propose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ultrafast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protocol was Gallardo in 2019.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tested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ultrafast</a:t>
            </a:r>
            <a:r>
              <a:rPr lang="nl-BE" dirty="0"/>
              <a:t> vit </a:t>
            </a:r>
            <a:r>
              <a:rPr lang="nl-BE" dirty="0" err="1"/>
              <a:t>proto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dirty="0" err="1"/>
              <a:t>closed</a:t>
            </a:r>
            <a:r>
              <a:rPr lang="nl-BE" dirty="0"/>
              <a:t> device 1 min ES </a:t>
            </a:r>
            <a:r>
              <a:rPr lang="nl-BE" dirty="0" err="1"/>
              <a:t>and</a:t>
            </a:r>
            <a:r>
              <a:rPr lang="nl-BE" dirty="0"/>
              <a:t> max 1Min VS…. Warming was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done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conventional</a:t>
            </a:r>
            <a:r>
              <a:rPr lang="nl-BE" dirty="0"/>
              <a:t> </a:t>
            </a:r>
            <a:r>
              <a:rPr lang="nl-BE" dirty="0" err="1"/>
              <a:t>gradual</a:t>
            </a:r>
            <a:r>
              <a:rPr lang="nl-BE" dirty="0"/>
              <a:t> </a:t>
            </a:r>
            <a:r>
              <a:rPr lang="nl-BE" dirty="0" err="1"/>
              <a:t>rehydration</a:t>
            </a:r>
            <a:r>
              <a:rPr lang="nl-BE" dirty="0"/>
              <a:t>. </a:t>
            </a:r>
            <a:r>
              <a:rPr lang="nl-BE" dirty="0" err="1"/>
              <a:t>Yhis</a:t>
            </a:r>
            <a:r>
              <a:rPr lang="nl-BE" dirty="0"/>
              <a:t> was </a:t>
            </a:r>
            <a:r>
              <a:rPr lang="nl-BE" dirty="0" err="1"/>
              <a:t>tested</a:t>
            </a:r>
            <a:r>
              <a:rPr lang="nl-BE" dirty="0"/>
              <a:t> in small </a:t>
            </a:r>
            <a:r>
              <a:rPr lang="nl-BE" dirty="0" err="1"/>
              <a:t>number</a:t>
            </a:r>
            <a:r>
              <a:rPr lang="nl-BE" dirty="0"/>
              <a:t> of research </a:t>
            </a:r>
            <a:r>
              <a:rPr lang="nl-BE" dirty="0" err="1"/>
              <a:t>oocytes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3PN </a:t>
            </a:r>
            <a:r>
              <a:rPr lang="nl-BE" dirty="0" err="1"/>
              <a:t>zygotes</a:t>
            </a:r>
            <a:r>
              <a:rPr lang="nl-BE" dirty="0"/>
              <a:t>.</a:t>
            </a:r>
          </a:p>
          <a:p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did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see</a:t>
            </a:r>
            <a:r>
              <a:rPr lang="nl-BE" dirty="0"/>
              <a:t>?</a:t>
            </a:r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252737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Then</a:t>
            </a:r>
            <a:r>
              <a:rPr lang="nl-BE" dirty="0"/>
              <a:t> </a:t>
            </a:r>
            <a:r>
              <a:rPr lang="nl-BE" dirty="0" err="1"/>
              <a:t>other</a:t>
            </a:r>
            <a:r>
              <a:rPr lang="nl-BE" dirty="0"/>
              <a:t> studies on research </a:t>
            </a:r>
            <a:r>
              <a:rPr lang="nl-BE" dirty="0" err="1"/>
              <a:t>oocytes</a:t>
            </a:r>
            <a:r>
              <a:rPr lang="nl-BE" dirty="0"/>
              <a:t> </a:t>
            </a:r>
            <a:r>
              <a:rPr lang="nl-BE" dirty="0" err="1"/>
              <a:t>followed</a:t>
            </a:r>
            <a:r>
              <a:rPr lang="nl-BE" dirty="0"/>
              <a:t>, </a:t>
            </a:r>
            <a:r>
              <a:rPr lang="nl-BE" dirty="0" err="1"/>
              <a:t>published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end of 2024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of </a:t>
            </a:r>
            <a:r>
              <a:rPr lang="nl-BE" dirty="0" err="1"/>
              <a:t>schiewe</a:t>
            </a:r>
            <a:r>
              <a:rPr lang="nl-BE" dirty="0"/>
              <a:t> et al. First pilot </a:t>
            </a:r>
            <a:r>
              <a:rPr lang="nl-BE" dirty="0" err="1"/>
              <a:t>study</a:t>
            </a:r>
            <a:r>
              <a:rPr lang="nl-BE" dirty="0"/>
              <a:t> on GV </a:t>
            </a:r>
            <a:r>
              <a:rPr lang="nl-BE" dirty="0" err="1"/>
              <a:t>oocytes</a:t>
            </a:r>
            <a:r>
              <a:rPr lang="nl-BE" dirty="0"/>
              <a:t> </a:t>
            </a:r>
            <a:r>
              <a:rPr lang="nl-BE" dirty="0" err="1"/>
              <a:t>performing</a:t>
            </a:r>
            <a:r>
              <a:rPr lang="nl-BE" dirty="0"/>
              <a:t> </a:t>
            </a:r>
            <a:r>
              <a:rPr lang="nl-BE" dirty="0" err="1"/>
              <a:t>ultrafast</a:t>
            </a:r>
            <a:r>
              <a:rPr lang="nl-BE" dirty="0"/>
              <a:t> protocol </a:t>
            </a:r>
            <a:r>
              <a:rPr lang="nl-BE" dirty="0" err="1"/>
              <a:t>based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Gallardo paper but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combined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warming.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compared</a:t>
            </a:r>
            <a:r>
              <a:rPr lang="nl-BE" dirty="0"/>
              <a:t> different </a:t>
            </a:r>
            <a:r>
              <a:rPr lang="nl-BE" dirty="0" err="1"/>
              <a:t>combinations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conventional</a:t>
            </a:r>
            <a:r>
              <a:rPr lang="nl-BE" dirty="0"/>
              <a:t> </a:t>
            </a:r>
            <a:r>
              <a:rPr lang="nl-BE" dirty="0" err="1"/>
              <a:t>vitiri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convand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but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where</a:t>
            </a:r>
            <a:r>
              <a:rPr lang="nl-BE" dirty="0"/>
              <a:t>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VIT as </a:t>
            </a:r>
            <a:r>
              <a:rPr lang="nl-BE" dirty="0" err="1"/>
              <a:t>rapid</a:t>
            </a:r>
            <a:r>
              <a:rPr lang="nl-BE" dirty="0"/>
              <a:t> warming was </a:t>
            </a:r>
            <a:r>
              <a:rPr lang="nl-BE" dirty="0" err="1"/>
              <a:t>done</a:t>
            </a:r>
            <a:r>
              <a:rPr lang="nl-BE" dirty="0"/>
              <a:t> </a:t>
            </a:r>
            <a:r>
              <a:rPr lang="nl-BE" dirty="0" err="1"/>
              <a:t>resulted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highest</a:t>
            </a:r>
            <a:r>
              <a:rPr lang="nl-BE" dirty="0"/>
              <a:t> </a:t>
            </a:r>
            <a:r>
              <a:rPr lang="nl-BE" dirty="0" err="1"/>
              <a:t>survial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29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899564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Second part of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study</a:t>
            </a:r>
            <a:r>
              <a:rPr lang="nl-BE" dirty="0"/>
              <a:t> </a:t>
            </a:r>
            <a:r>
              <a:rPr lang="nl-BE" dirty="0" err="1"/>
              <a:t>published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Wozniack</a:t>
            </a:r>
            <a:r>
              <a:rPr lang="nl-BE" dirty="0"/>
              <a:t> </a:t>
            </a:r>
            <a:r>
              <a:rPr lang="nl-BE" dirty="0" err="1"/>
              <a:t>where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dtudied</a:t>
            </a:r>
            <a:r>
              <a:rPr lang="nl-BE" dirty="0"/>
              <a:t> </a:t>
            </a:r>
            <a:r>
              <a:rPr lang="nl-BE" dirty="0" err="1"/>
              <a:t>matured</a:t>
            </a:r>
            <a:r>
              <a:rPr lang="nl-BE" dirty="0"/>
              <a:t> </a:t>
            </a:r>
            <a:r>
              <a:rPr lang="nl-BE" dirty="0" err="1"/>
              <a:t>oocytes</a:t>
            </a:r>
            <a:r>
              <a:rPr lang="nl-BE" dirty="0"/>
              <a:t>, </a:t>
            </a:r>
            <a:r>
              <a:rPr lang="nl-BE" dirty="0" err="1"/>
              <a:t>same</a:t>
            </a:r>
            <a:r>
              <a:rPr lang="nl-BE" dirty="0"/>
              <a:t> protocol 1 min 1 M but i have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mention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is a </a:t>
            </a:r>
            <a:r>
              <a:rPr lang="nl-BE" dirty="0" err="1"/>
              <a:t>very</a:t>
            </a:r>
            <a:r>
              <a:rPr lang="nl-BE" dirty="0"/>
              <a:t> </a:t>
            </a:r>
            <a:r>
              <a:rPr lang="nl-BE" dirty="0" err="1"/>
              <a:t>exoensive</a:t>
            </a:r>
            <a:r>
              <a:rPr lang="nl-BE" dirty="0"/>
              <a:t> protocol </a:t>
            </a:r>
            <a:r>
              <a:rPr lang="nl-BE" dirty="0" err="1"/>
              <a:t>because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warm in 2 ml </a:t>
            </a:r>
            <a:r>
              <a:rPr lang="nl-BE" dirty="0" err="1"/>
              <a:t>thwaing</a:t>
            </a:r>
            <a:r>
              <a:rPr lang="nl-BE" dirty="0"/>
              <a:t> medium </a:t>
            </a:r>
            <a:r>
              <a:rPr lang="nl-BE" dirty="0" err="1"/>
              <a:t>and</a:t>
            </a:r>
            <a:r>
              <a:rPr lang="nl-BE" dirty="0"/>
              <a:t> 3-4 ml culture medium.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944117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Finally</a:t>
            </a:r>
            <a:r>
              <a:rPr lang="nl-BE" dirty="0"/>
              <a:t>, </a:t>
            </a:r>
            <a:r>
              <a:rPr lang="nl-BE" dirty="0" err="1"/>
              <a:t>Liebermann</a:t>
            </a:r>
            <a:r>
              <a:rPr lang="nl-BE" dirty="0"/>
              <a:t> </a:t>
            </a:r>
            <a:r>
              <a:rPr lang="nl-BE" dirty="0" err="1"/>
              <a:t>published</a:t>
            </a:r>
            <a:r>
              <a:rPr lang="nl-BE" dirty="0"/>
              <a:t> short </a:t>
            </a:r>
            <a:r>
              <a:rPr lang="nl-BE" dirty="0" err="1"/>
              <a:t>communication</a:t>
            </a:r>
            <a:r>
              <a:rPr lang="nl-BE" dirty="0"/>
              <a:t> on </a:t>
            </a:r>
            <a:r>
              <a:rPr lang="nl-BE" dirty="0" err="1"/>
              <a:t>rapid</a:t>
            </a:r>
            <a:r>
              <a:rPr lang="nl-BE" dirty="0"/>
              <a:t> VIT </a:t>
            </a:r>
            <a:r>
              <a:rPr lang="nl-BE" dirty="0" err="1"/>
              <a:t>and</a:t>
            </a:r>
            <a:r>
              <a:rPr lang="nl-BE" dirty="0"/>
              <a:t> warm of immature GV </a:t>
            </a:r>
            <a:r>
              <a:rPr lang="nl-BE" dirty="0" err="1"/>
              <a:t>and</a:t>
            </a:r>
            <a:r>
              <a:rPr lang="nl-BE" dirty="0"/>
              <a:t> MI </a:t>
            </a:r>
            <a:r>
              <a:rPr lang="nl-BE" dirty="0" err="1"/>
              <a:t>oocytes</a:t>
            </a:r>
            <a:r>
              <a:rPr lang="nl-BE" dirty="0"/>
              <a:t>.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VIT protocol but </a:t>
            </a:r>
            <a:r>
              <a:rPr lang="nl-BE" dirty="0" err="1"/>
              <a:t>with</a:t>
            </a:r>
            <a:r>
              <a:rPr lang="nl-BE" dirty="0"/>
              <a:t> different commercial media., (Fujifilm </a:t>
            </a:r>
            <a:r>
              <a:rPr lang="nl-BE" dirty="0" err="1"/>
              <a:t>with</a:t>
            </a:r>
            <a:r>
              <a:rPr lang="nl-BE" dirty="0"/>
              <a:t> DMSO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Vitrolife</a:t>
            </a:r>
            <a:r>
              <a:rPr lang="nl-BE" dirty="0"/>
              <a:t> without DMSO but </a:t>
            </a:r>
            <a:r>
              <a:rPr lang="nl-BE" dirty="0" err="1"/>
              <a:t>with</a:t>
            </a:r>
            <a:r>
              <a:rPr lang="nl-BE" dirty="0"/>
              <a:t> PROH.)</a:t>
            </a:r>
          </a:p>
          <a:p>
            <a:r>
              <a:rPr lang="nl-BE" dirty="0"/>
              <a:t>For </a:t>
            </a:r>
            <a:r>
              <a:rPr lang="nl-BE" dirty="0" err="1"/>
              <a:t>rapid</a:t>
            </a:r>
            <a:r>
              <a:rPr lang="nl-BE" dirty="0"/>
              <a:t> warming </a:t>
            </a:r>
            <a:r>
              <a:rPr lang="nl-BE" dirty="0" err="1"/>
              <a:t>the</a:t>
            </a:r>
            <a:r>
              <a:rPr lang="nl-BE" dirty="0"/>
              <a:t> 0,5M </a:t>
            </a:r>
            <a:r>
              <a:rPr lang="nl-BE" dirty="0" err="1"/>
              <a:t>conc</a:t>
            </a:r>
            <a:r>
              <a:rPr lang="nl-BE" dirty="0"/>
              <a:t> was </a:t>
            </a:r>
            <a:r>
              <a:rPr lang="nl-BE" dirty="0" err="1"/>
              <a:t>used</a:t>
            </a:r>
            <a:r>
              <a:rPr lang="nl-BE" dirty="0"/>
              <a:t> in 500 µl </a:t>
            </a:r>
            <a:r>
              <a:rPr lang="nl-BE" dirty="0" err="1"/>
              <a:t>drops</a:t>
            </a:r>
            <a:r>
              <a:rPr lang="nl-BE" dirty="0"/>
              <a:t> (is a more </a:t>
            </a:r>
            <a:r>
              <a:rPr lang="nl-BE" dirty="0" err="1"/>
              <a:t>economical</a:t>
            </a:r>
            <a:r>
              <a:rPr lang="nl-BE" dirty="0"/>
              <a:t> protocol)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865453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Finally</a:t>
            </a:r>
            <a:r>
              <a:rPr lang="nl-BE" dirty="0"/>
              <a:t>,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Vit of </a:t>
            </a:r>
            <a:r>
              <a:rPr lang="nl-BE" dirty="0" err="1"/>
              <a:t>blastocysts</a:t>
            </a:r>
            <a:r>
              <a:rPr lang="nl-BE" dirty="0"/>
              <a:t>? In </a:t>
            </a:r>
            <a:r>
              <a:rPr lang="nl-BE" dirty="0" err="1"/>
              <a:t>the</a:t>
            </a:r>
            <a:r>
              <a:rPr lang="nl-BE" dirty="0"/>
              <a:t> abstract of </a:t>
            </a:r>
            <a:r>
              <a:rPr lang="nl-BE" dirty="0" err="1"/>
              <a:t>Kaskar</a:t>
            </a:r>
            <a:r>
              <a:rPr lang="nl-BE" dirty="0"/>
              <a:t> et al 2023 at ASRM, a </a:t>
            </a:r>
            <a:r>
              <a:rPr lang="nl-BE" dirty="0" err="1"/>
              <a:t>retrospective</a:t>
            </a:r>
            <a:r>
              <a:rPr lang="nl-BE" dirty="0"/>
              <a:t> </a:t>
            </a:r>
            <a:r>
              <a:rPr lang="nl-BE" dirty="0" err="1"/>
              <a:t>comparision</a:t>
            </a:r>
            <a:r>
              <a:rPr lang="nl-BE" dirty="0"/>
              <a:t> was </a:t>
            </a:r>
            <a:r>
              <a:rPr lang="nl-BE" dirty="0" err="1"/>
              <a:t>done</a:t>
            </a:r>
            <a:r>
              <a:rPr lang="nl-BE" dirty="0"/>
              <a:t> of FET </a:t>
            </a:r>
            <a:r>
              <a:rPr lang="nl-BE" dirty="0" err="1"/>
              <a:t>according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3 different </a:t>
            </a:r>
            <a:r>
              <a:rPr lang="nl-BE" dirty="0" err="1"/>
              <a:t>treatments</a:t>
            </a:r>
            <a:r>
              <a:rPr lang="nl-BE" dirty="0"/>
              <a:t>. In </a:t>
            </a:r>
            <a:r>
              <a:rPr lang="nl-BE" dirty="0" err="1"/>
              <a:t>the</a:t>
            </a:r>
            <a:r>
              <a:rPr lang="nl-BE" dirty="0"/>
              <a:t> first </a:t>
            </a:r>
            <a:r>
              <a:rPr lang="nl-BE" dirty="0" err="1"/>
              <a:t>group</a:t>
            </a:r>
            <a:r>
              <a:rPr lang="nl-BE" dirty="0"/>
              <a:t>, standard VIT </a:t>
            </a:r>
            <a:r>
              <a:rPr lang="nl-BE" dirty="0" err="1"/>
              <a:t>and</a:t>
            </a:r>
            <a:r>
              <a:rPr lang="nl-BE" dirty="0"/>
              <a:t> warming was </a:t>
            </a:r>
            <a:r>
              <a:rPr lang="nl-BE" dirty="0" err="1"/>
              <a:t>done</a:t>
            </a:r>
            <a:r>
              <a:rPr lang="nl-BE" dirty="0"/>
              <a:t>, in </a:t>
            </a:r>
            <a:r>
              <a:rPr lang="nl-BE" dirty="0" err="1"/>
              <a:t>the</a:t>
            </a:r>
            <a:r>
              <a:rPr lang="nl-BE" dirty="0"/>
              <a:t> second st vit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 </a:t>
            </a:r>
            <a:r>
              <a:rPr lang="nl-BE" dirty="0" err="1"/>
              <a:t>and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3rd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combination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vit </a:t>
            </a:r>
            <a:r>
              <a:rPr lang="nl-BE" dirty="0" err="1"/>
              <a:t>and</a:t>
            </a:r>
            <a:r>
              <a:rPr lang="nl-BE" dirty="0"/>
              <a:t> warming in 114 FET. </a:t>
            </a:r>
          </a:p>
          <a:p>
            <a:r>
              <a:rPr lang="nl-BE" dirty="0"/>
              <a:t>The </a:t>
            </a:r>
            <a:r>
              <a:rPr lang="nl-BE" dirty="0" err="1"/>
              <a:t>proto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was 2 min ES </a:t>
            </a:r>
            <a:r>
              <a:rPr lang="nl-BE" dirty="0" err="1"/>
              <a:t>and</a:t>
            </a:r>
            <a:r>
              <a:rPr lang="nl-BE" dirty="0"/>
              <a:t>..</a:t>
            </a:r>
          </a:p>
          <a:p>
            <a:r>
              <a:rPr lang="nl-BE" dirty="0" err="1"/>
              <a:t>Simalr</a:t>
            </a:r>
            <a:r>
              <a:rPr lang="nl-BE" dirty="0"/>
              <a:t> survival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obtained</a:t>
            </a:r>
            <a:r>
              <a:rPr lang="nl-BE" dirty="0"/>
              <a:t>,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highest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vit:rapid</a:t>
            </a:r>
            <a:r>
              <a:rPr lang="nl-BE" dirty="0"/>
              <a:t> warm </a:t>
            </a:r>
            <a:r>
              <a:rPr lang="nl-BE" dirty="0" err="1"/>
              <a:t>group</a:t>
            </a:r>
            <a:r>
              <a:rPr lang="nl-BE" dirty="0"/>
              <a:t>. But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signifcantly</a:t>
            </a:r>
            <a:r>
              <a:rPr lang="nl-BE" dirty="0"/>
              <a:t> different.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612828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My </a:t>
            </a:r>
            <a:r>
              <a:rPr lang="nl-BE" dirty="0" err="1"/>
              <a:t>general</a:t>
            </a:r>
            <a:r>
              <a:rPr lang="nl-BE" dirty="0"/>
              <a:t> </a:t>
            </a:r>
            <a:r>
              <a:rPr lang="nl-BE" dirty="0" err="1"/>
              <a:t>conclusion</a:t>
            </a:r>
            <a:r>
              <a:rPr lang="nl-BE" dirty="0"/>
              <a:t> </a:t>
            </a:r>
            <a:r>
              <a:rPr lang="nl-BE" dirty="0" err="1"/>
              <a:t>would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that</a:t>
            </a:r>
            <a:endParaRPr lang="nl-BE" dirty="0"/>
          </a:p>
          <a:p>
            <a:r>
              <a:rPr lang="nl-BE" dirty="0" err="1"/>
              <a:t>Hfor</a:t>
            </a:r>
            <a:r>
              <a:rPr lang="nl-BE" dirty="0"/>
              <a:t> </a:t>
            </a:r>
            <a:r>
              <a:rPr lang="nl-BE" dirty="0" err="1"/>
              <a:t>blas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high </a:t>
            </a:r>
            <a:r>
              <a:rPr lang="nl-BE" dirty="0" err="1"/>
              <a:t>blas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obtained</a:t>
            </a:r>
            <a:r>
              <a:rPr lang="nl-BE" dirty="0"/>
              <a:t>. </a:t>
            </a:r>
            <a:r>
              <a:rPr lang="nl-BE" dirty="0" err="1"/>
              <a:t>Comparable</a:t>
            </a:r>
            <a:r>
              <a:rPr lang="nl-BE" dirty="0"/>
              <a:t> </a:t>
            </a:r>
            <a:r>
              <a:rPr lang="nl-BE" dirty="0" err="1"/>
              <a:t>clin</a:t>
            </a:r>
            <a:r>
              <a:rPr lang="nl-BE" dirty="0"/>
              <a:t> P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Lbrates</a:t>
            </a:r>
            <a:r>
              <a:rPr lang="nl-BE" dirty="0"/>
              <a:t> are </a:t>
            </a:r>
            <a:r>
              <a:rPr lang="nl-BE" dirty="0" err="1"/>
              <a:t>published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reassuring</a:t>
            </a:r>
            <a:r>
              <a:rPr lang="nl-BE" dirty="0"/>
              <a:t> </a:t>
            </a:r>
            <a:r>
              <a:rPr lang="nl-BE" dirty="0" err="1"/>
              <a:t>neonatal</a:t>
            </a:r>
            <a:r>
              <a:rPr lang="nl-BE" dirty="0"/>
              <a:t> </a:t>
            </a:r>
            <a:r>
              <a:rPr lang="nl-BE" dirty="0" err="1"/>
              <a:t>outcomes</a:t>
            </a:r>
            <a:endParaRPr lang="nl-BE" dirty="0"/>
          </a:p>
          <a:p>
            <a:r>
              <a:rPr lang="nl-BE" dirty="0"/>
              <a:t>We </a:t>
            </a:r>
            <a:r>
              <a:rPr lang="nl-BE" dirty="0" err="1"/>
              <a:t>impl</a:t>
            </a:r>
            <a:r>
              <a:rPr lang="nl-BE" dirty="0"/>
              <a:t> in </a:t>
            </a:r>
            <a:r>
              <a:rPr lang="nl-BE" dirty="0" err="1"/>
              <a:t>our</a:t>
            </a:r>
            <a:r>
              <a:rPr lang="nl-BE" dirty="0"/>
              <a:t> lab</a:t>
            </a:r>
          </a:p>
          <a:p>
            <a:r>
              <a:rPr lang="nl-BE" dirty="0"/>
              <a:t>For </a:t>
            </a:r>
            <a:r>
              <a:rPr lang="nl-BE" dirty="0" err="1"/>
              <a:t>oocyte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vit </a:t>
            </a:r>
            <a:r>
              <a:rPr lang="nl-BE" dirty="0" err="1"/>
              <a:t>and</a:t>
            </a:r>
            <a:r>
              <a:rPr lang="nl-BE" dirty="0"/>
              <a:t> warm </a:t>
            </a:r>
            <a:r>
              <a:rPr lang="nl-BE" dirty="0" err="1"/>
              <a:t>severla</a:t>
            </a:r>
            <a:r>
              <a:rPr lang="nl-BE" dirty="0"/>
              <a:t> pilot studies on </a:t>
            </a:r>
            <a:r>
              <a:rPr lang="nl-BE" dirty="0" err="1"/>
              <a:t>imm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mat </a:t>
            </a:r>
            <a:r>
              <a:rPr lang="nl-BE" dirty="0" err="1"/>
              <a:t>ooc</a:t>
            </a:r>
            <a:r>
              <a:rPr lang="nl-BE" dirty="0"/>
              <a:t> report, </a:t>
            </a:r>
            <a:r>
              <a:rPr lang="nl-BE" dirty="0" err="1"/>
              <a:t>however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clin</a:t>
            </a:r>
            <a:r>
              <a:rPr lang="nl-BE" dirty="0"/>
              <a:t> </a:t>
            </a:r>
            <a:r>
              <a:rPr lang="nl-BE" dirty="0" err="1"/>
              <a:t>application</a:t>
            </a:r>
            <a:r>
              <a:rPr lang="nl-BE" dirty="0"/>
              <a:t> has </a:t>
            </a:r>
            <a:r>
              <a:rPr lang="nl-BE" dirty="0" err="1"/>
              <a:t>not</a:t>
            </a:r>
            <a:r>
              <a:rPr lang="nl-BE" dirty="0"/>
              <a:t> been </a:t>
            </a:r>
            <a:r>
              <a:rPr lang="nl-BE" dirty="0" err="1"/>
              <a:t>published</a:t>
            </a:r>
            <a:r>
              <a:rPr lang="nl-BE" dirty="0"/>
              <a:t> </a:t>
            </a:r>
            <a:r>
              <a:rPr lang="nl-BE" dirty="0" err="1"/>
              <a:t>yet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in </a:t>
            </a:r>
            <a:r>
              <a:rPr lang="nl-BE" dirty="0" err="1"/>
              <a:t>our</a:t>
            </a:r>
            <a:r>
              <a:rPr lang="nl-BE" dirty="0"/>
              <a:t> center we are </a:t>
            </a:r>
            <a:r>
              <a:rPr lang="nl-BE" dirty="0" err="1"/>
              <a:t>currently</a:t>
            </a:r>
            <a:r>
              <a:rPr lang="nl-BE" dirty="0"/>
              <a:t> busy </a:t>
            </a:r>
            <a:r>
              <a:rPr lang="nl-BE" dirty="0" err="1"/>
              <a:t>with</a:t>
            </a:r>
            <a:r>
              <a:rPr lang="nl-BE" dirty="0"/>
              <a:t> a pilot </a:t>
            </a:r>
            <a:r>
              <a:rPr lang="nl-BE" dirty="0" err="1"/>
              <a:t>study</a:t>
            </a:r>
            <a:r>
              <a:rPr lang="nl-BE" dirty="0"/>
              <a:t> on </a:t>
            </a:r>
            <a:r>
              <a:rPr lang="nl-BE" dirty="0" err="1"/>
              <a:t>oocytes</a:t>
            </a:r>
            <a:r>
              <a:rPr lang="nl-BE" dirty="0"/>
              <a:t> as well</a:t>
            </a:r>
          </a:p>
          <a:p>
            <a:r>
              <a:rPr lang="nl-BE" dirty="0"/>
              <a:t>For blast vit, I </a:t>
            </a:r>
            <a:r>
              <a:rPr lang="nl-BE" dirty="0" err="1"/>
              <a:t>expect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many</a:t>
            </a:r>
            <a:r>
              <a:rPr lang="nl-BE" dirty="0"/>
              <a:t> centers are </a:t>
            </a:r>
            <a:r>
              <a:rPr lang="nl-BE" dirty="0" err="1"/>
              <a:t>already</a:t>
            </a:r>
            <a:r>
              <a:rPr lang="nl-BE" dirty="0"/>
              <a:t> busy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but </a:t>
            </a:r>
            <a:r>
              <a:rPr lang="nl-BE" dirty="0" err="1"/>
              <a:t>published</a:t>
            </a:r>
            <a:r>
              <a:rPr lang="nl-BE" dirty="0"/>
              <a:t> data are </a:t>
            </a:r>
            <a:r>
              <a:rPr lang="nl-BE" dirty="0" err="1"/>
              <a:t>scarce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594422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adavntages</a:t>
            </a:r>
            <a:r>
              <a:rPr lang="nl-BE" dirty="0"/>
              <a:t> are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is a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947946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are at </a:t>
            </a:r>
            <a:r>
              <a:rPr lang="nl-BE" dirty="0" err="1"/>
              <a:t>the</a:t>
            </a:r>
            <a:r>
              <a:rPr lang="nl-BE" dirty="0"/>
              <a:t> end of mu </a:t>
            </a:r>
            <a:r>
              <a:rPr lang="nl-BE" dirty="0" err="1"/>
              <a:t>presentation</a:t>
            </a:r>
            <a:endParaRPr lang="nl-BE" dirty="0"/>
          </a:p>
          <a:p>
            <a:r>
              <a:rPr lang="nl-BE" dirty="0" err="1"/>
              <a:t>Finally</a:t>
            </a:r>
            <a:r>
              <a:rPr lang="nl-BE" dirty="0"/>
              <a:t> a big </a:t>
            </a:r>
            <a:r>
              <a:rPr lang="nl-BE" dirty="0" err="1"/>
              <a:t>thank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my</a:t>
            </a:r>
            <a:r>
              <a:rPr lang="nl-BE" dirty="0"/>
              <a:t> IVF </a:t>
            </a:r>
            <a:r>
              <a:rPr lang="nl-BE" dirty="0" err="1"/>
              <a:t>collegues</a:t>
            </a:r>
            <a:r>
              <a:rPr lang="nl-BE" dirty="0"/>
              <a:t> but </a:t>
            </a:r>
            <a:r>
              <a:rPr lang="nl-BE" dirty="0" err="1"/>
              <a:t>especially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23 </a:t>
            </a:r>
            <a:r>
              <a:rPr lang="nl-BE" dirty="0" err="1"/>
              <a:t>collegues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 cryo team!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307852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507544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124075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When</a:t>
            </a:r>
            <a:r>
              <a:rPr lang="nl-BE" dirty="0"/>
              <a:t> we </a:t>
            </a:r>
            <a:r>
              <a:rPr lang="nl-BE" dirty="0" err="1"/>
              <a:t>adjusted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confounders</a:t>
            </a:r>
            <a:r>
              <a:rPr lang="nl-BE" dirty="0"/>
              <a:t>, no </a:t>
            </a:r>
            <a:r>
              <a:rPr lang="nl-BE" dirty="0" err="1"/>
              <a:t>sign</a:t>
            </a:r>
            <a:r>
              <a:rPr lang="nl-BE" dirty="0"/>
              <a:t> impact of warming protocol was found on </a:t>
            </a:r>
            <a:r>
              <a:rPr lang="nl-BE" dirty="0" err="1"/>
              <a:t>clin</a:t>
            </a:r>
            <a:r>
              <a:rPr lang="nl-BE" dirty="0"/>
              <a:t> P </a:t>
            </a:r>
            <a:r>
              <a:rPr lang="nl-BE" dirty="0" err="1"/>
              <a:t>rates</a:t>
            </a:r>
            <a:endParaRPr lang="nl-BE" dirty="0"/>
          </a:p>
          <a:p>
            <a:r>
              <a:rPr lang="nl-BE" dirty="0"/>
              <a:t>But in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groups</a:t>
            </a:r>
            <a:r>
              <a:rPr lang="nl-BE" dirty="0"/>
              <a:t> we found </a:t>
            </a:r>
            <a:r>
              <a:rPr lang="nl-BE" dirty="0" err="1"/>
              <a:t>correlation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</a:p>
          <a:p>
            <a:r>
              <a:rPr lang="nl-BE" dirty="0" err="1"/>
              <a:t>And</a:t>
            </a:r>
            <a:r>
              <a:rPr lang="nl-BE" dirty="0"/>
              <a:t> in </a:t>
            </a:r>
            <a:r>
              <a:rPr lang="nl-BE" dirty="0" err="1"/>
              <a:t>regular</a:t>
            </a:r>
            <a:r>
              <a:rPr lang="nl-BE" dirty="0"/>
              <a:t> ICSI </a:t>
            </a:r>
            <a:r>
              <a:rPr lang="nl-BE" dirty="0" err="1"/>
              <a:t>patients</a:t>
            </a:r>
            <a:r>
              <a:rPr lang="nl-BE" dirty="0"/>
              <a:t>, </a:t>
            </a:r>
            <a:r>
              <a:rPr lang="nl-BE" dirty="0" err="1"/>
              <a:t>there</a:t>
            </a:r>
            <a:r>
              <a:rPr lang="nl-BE" dirty="0"/>
              <a:t> was a </a:t>
            </a:r>
            <a:r>
              <a:rPr lang="nl-BE" dirty="0" err="1"/>
              <a:t>correlation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age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endotrial</a:t>
            </a:r>
            <a:r>
              <a:rPr lang="nl-BE" dirty="0"/>
              <a:t> </a:t>
            </a:r>
            <a:r>
              <a:rPr lang="nl-BE" dirty="0" err="1"/>
              <a:t>preparation</a:t>
            </a:r>
            <a:r>
              <a:rPr lang="nl-BE" dirty="0"/>
              <a:t> in </a:t>
            </a:r>
            <a:r>
              <a:rPr lang="nl-BE" dirty="0" err="1"/>
              <a:t>favor</a:t>
            </a:r>
            <a:r>
              <a:rPr lang="nl-BE" dirty="0"/>
              <a:t> of </a:t>
            </a:r>
            <a:r>
              <a:rPr lang="nl-BE" dirty="0" err="1"/>
              <a:t>natural</a:t>
            </a:r>
            <a:r>
              <a:rPr lang="nl-BE" dirty="0"/>
              <a:t> </a:t>
            </a:r>
            <a:r>
              <a:rPr lang="nl-BE" dirty="0" err="1"/>
              <a:t>cycles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815776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39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167390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40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465077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41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096152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in PGT </a:t>
            </a:r>
            <a:r>
              <a:rPr lang="nl-BE" dirty="0" err="1"/>
              <a:t>blastocysts</a:t>
            </a:r>
            <a:endParaRPr lang="nl-BE" dirty="0"/>
          </a:p>
          <a:p>
            <a:r>
              <a:rPr lang="nl-BE" dirty="0"/>
              <a:t>We </a:t>
            </a:r>
            <a:r>
              <a:rPr lang="nl-BE" dirty="0" err="1"/>
              <a:t>concluded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results</a:t>
            </a:r>
            <a:r>
              <a:rPr lang="nl-BE" dirty="0"/>
              <a:t> </a:t>
            </a:r>
            <a:r>
              <a:rPr lang="nl-BE" dirty="0" err="1"/>
              <a:t>were</a:t>
            </a:r>
            <a:r>
              <a:rPr lang="nl-BE" dirty="0"/>
              <a:t> </a:t>
            </a:r>
            <a:r>
              <a:rPr lang="nl-BE" dirty="0" err="1"/>
              <a:t>promising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decided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go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clinic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42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834834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8FF9-3C16-418D-828F-AD4BBE4FF767}" type="slidenum">
              <a:rPr lang="en-BE" smtClean="0"/>
              <a:t>43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6712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00" y="1992000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00" y="2820596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F2D5A3-D99A-4ABF-947E-FC405BA3E5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60000" y="4981875"/>
            <a:ext cx="1502206" cy="304699"/>
          </a:xfrm>
        </p:spPr>
        <p:txBody>
          <a:bodyPr wrap="none" lIns="0" tIns="0" rIns="0" bIns="0" anchor="ctr" anchorCtr="0">
            <a:sp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Naam auteur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7D22D-64C0-4E68-9855-7BEFEA7A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97992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8D1B4-B27E-4FCB-BB00-1F1E1A25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245" y="2577962"/>
            <a:ext cx="8415509" cy="650243"/>
          </a:xfrm>
        </p:spPr>
        <p:txBody>
          <a:bodyPr wrap="none" lIns="0" tIns="0" rIns="0" bIns="0">
            <a:sp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8C6E80-D63D-48C5-915F-28D6A31E16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9604" y="3339412"/>
            <a:ext cx="2232791" cy="588494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Naam auteur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94A85D-6DC9-468D-814F-EECE5DE7391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098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A0CD58-3851-4C45-9C58-50F1567B75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"/>
            <a:ext cx="12191999" cy="6281999"/>
          </a:xfrm>
        </p:spPr>
        <p:txBody>
          <a:bodyPr tIns="324000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00" y="1992000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00" y="2820596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F2D5A3-D99A-4ABF-947E-FC405BA3E5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60000" y="4981875"/>
            <a:ext cx="1502206" cy="304699"/>
          </a:xfrm>
        </p:spPr>
        <p:txBody>
          <a:bodyPr wrap="none" lIns="0" tIns="0" rIns="0" bIns="0" anchor="ctr" anchorCtr="0">
            <a:sp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Naam auteur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E62DAC-BEF6-4688-85C0-4E61BCA752F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9674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A0CD58-3851-4C45-9C58-50F1567B75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1999" cy="6282000"/>
          </a:xfrm>
        </p:spPr>
        <p:txBody>
          <a:bodyPr tIns="324000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B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463E90-CD93-4C8E-AC3A-5FAE2F0CF5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079500" cy="6282000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40000">
                <a:schemeClr val="bg2"/>
              </a:gs>
              <a:gs pos="100000">
                <a:schemeClr val="bg2"/>
              </a:gs>
            </a:gsLst>
            <a:lin ang="10800000" scaled="1"/>
            <a:tileRect/>
          </a:gra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Resize me to create gradient effect</a:t>
            </a:r>
            <a:endParaRPr lang="en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00" y="1992000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00" y="2820596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F2D5A3-D99A-4ABF-947E-FC405BA3E5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60000" y="4981875"/>
            <a:ext cx="1502206" cy="304699"/>
          </a:xfrm>
        </p:spPr>
        <p:txBody>
          <a:bodyPr wrap="none" lIns="0" tIns="0" rIns="0" bIns="0" anchor="ctr" anchorCtr="0">
            <a:sp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Naam auteur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A7609-7975-44B5-8509-F8513C7AC88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29580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grass, outdoor, sky&#10;&#10;Description automatically generated">
            <a:extLst>
              <a:ext uri="{FF2B5EF4-FFF2-40B4-BE49-F238E27FC236}">
                <a16:creationId xmlns:a16="http://schemas.microsoft.com/office/drawing/2014/main" id="{C91978F7-70C0-4450-B5F2-EFD5F34C6F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5628" r="27360"/>
          <a:stretch/>
        </p:blipFill>
        <p:spPr>
          <a:xfrm>
            <a:off x="0" y="0"/>
            <a:ext cx="12192000" cy="628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00" y="4283507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00" y="4976231"/>
            <a:ext cx="7957446" cy="387798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F2D5A3-D99A-4ABF-947E-FC405BA3E5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10787" y="5008420"/>
            <a:ext cx="1639744" cy="332399"/>
          </a:xfrm>
        </p:spPr>
        <p:txBody>
          <a:bodyPr wrap="none" lIns="0" tIns="0" rIns="0" bIns="0" anchor="ctr" anchorCtr="0">
            <a:sp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Naam auteur</a:t>
            </a:r>
          </a:p>
        </p:txBody>
      </p:sp>
    </p:spTree>
    <p:extLst>
      <p:ext uri="{BB962C8B-B14F-4D97-AF65-F5344CB8AC3E}">
        <p14:creationId xmlns:p14="http://schemas.microsoft.com/office/powerpoint/2010/main" val="1937086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64708F35-D790-4CA1-820A-EDC8EC8B2D4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1999" cy="6282000"/>
          </a:xfrm>
        </p:spPr>
        <p:txBody>
          <a:bodyPr tIns="2520000" bIns="0" anchor="ctr" anchorCtr="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and select insert picture</a:t>
            </a:r>
            <a:endParaRPr lang="en-B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2760811-C6EF-44A8-98BB-73B03A7F71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65783" cy="6282000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40000">
                <a:schemeClr val="bg2"/>
              </a:gs>
              <a:gs pos="100000">
                <a:schemeClr val="bg2"/>
              </a:gs>
            </a:gsLst>
            <a:lin ang="10800000" scaled="1"/>
            <a:tileRect/>
          </a:gra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Resize me to create gradient effect</a:t>
            </a:r>
            <a:endParaRPr lang="en-B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28D1B4-B27E-4FCB-BB00-1F1E1A25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245" y="2577962"/>
            <a:ext cx="8415509" cy="650243"/>
          </a:xfrm>
        </p:spPr>
        <p:txBody>
          <a:bodyPr wrap="none" lIns="0" tIns="0" rIns="0" bIns="0">
            <a:sp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8C6E80-D63D-48C5-915F-28D6A31E16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9604" y="3339412"/>
            <a:ext cx="2232791" cy="588494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Naam auteur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37836E-7FFB-49D6-907D-684BEDED24F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242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IV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grass, outdoor, sky&#10;&#10;Description automatically generated">
            <a:extLst>
              <a:ext uri="{FF2B5EF4-FFF2-40B4-BE49-F238E27FC236}">
                <a16:creationId xmlns:a16="http://schemas.microsoft.com/office/drawing/2014/main" id="{4C8992BB-99DA-4E14-9C06-F4DCC786A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5628" r="27360"/>
          <a:stretch/>
        </p:blipFill>
        <p:spPr>
          <a:xfrm>
            <a:off x="0" y="0"/>
            <a:ext cx="12192000" cy="628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00" y="4283507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4976231"/>
            <a:ext cx="7957446" cy="387798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Naam auteur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281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n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E0338A-0477-4462-B045-6017018F1F8F}"/>
              </a:ext>
            </a:extLst>
          </p:cNvPr>
          <p:cNvSpPr/>
          <p:nvPr userDrawn="1"/>
        </p:nvSpPr>
        <p:spPr>
          <a:xfrm>
            <a:off x="0" y="0"/>
            <a:ext cx="12192000" cy="1601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8949748-9C33-4EC2-A40F-AB52E2ADC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2220696"/>
            <a:ext cx="3326297" cy="3464008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C29C1-07C5-42CF-BD61-ED3C142D6EB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84186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 Slide with text - alt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nl-NL"/>
              <a:t>Click to edit Master text styles</a:t>
            </a:r>
            <a:endParaRPr lang="nl-NL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86DB1-9E2B-4D25-A253-47BCDCD953E5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18D25-B962-4F03-A1D4-3D3DE27E265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A260617-8C0E-4D46-A86B-22AC35AD4DFF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076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0DA416-090A-4413-98C5-179B635F1381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nl-NL"/>
              <a:t>Click to edit Master text styles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E16058-FB6F-49C7-98F7-76093B052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0617-8C0E-4D46-A86B-22AC35AD4DFF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0520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 Slide with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 numCol="2" spcCol="50400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nl-NL"/>
              <a:t>Click to edit Master text styles</a:t>
            </a:r>
            <a:endParaRPr lang="nl-NL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B833B8-6012-468C-9B8C-01AED33ACA56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1037B-3331-4964-81C3-D1E0A0D5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60617-8C0E-4D46-A86B-22AC35AD4DFF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2093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1DB0D3-B7BB-49C0-8FE9-713BB71D35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8695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0DA416-090A-4413-98C5-179B635F1381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5F06A-FA18-4074-B3C5-BF2639D0B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1112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 numCol="2" spcCol="50400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B833B8-6012-468C-9B8C-01AED33ACA56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5BB3C0-F770-4B84-8020-622A7B80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53364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352796-B8AB-4EC3-85AE-6580E96CD6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5784" y="2220696"/>
            <a:ext cx="10260432" cy="3121024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73BFD2-CFC9-4BEB-9341-DC9E5880998E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DB4BE-DAEA-41BD-A08B-02A241E2F8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306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E0338A-0477-4462-B045-6017018F1F8F}"/>
              </a:ext>
            </a:extLst>
          </p:cNvPr>
          <p:cNvSpPr/>
          <p:nvPr userDrawn="1"/>
        </p:nvSpPr>
        <p:spPr>
          <a:xfrm>
            <a:off x="0" y="0"/>
            <a:ext cx="12192000" cy="1601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8949748-9C33-4EC2-A40F-AB52E2ADC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2220696"/>
            <a:ext cx="3326297" cy="3464008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C29C1-07C5-42CF-BD61-ED3C142D6EB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01915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688330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endParaRPr lang="en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352796-B8AB-4EC3-85AE-6580E96CD6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5784" y="2220696"/>
            <a:ext cx="10260432" cy="3121024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69276D-FB00-4782-B1E3-16B01AC0F852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4A247-F555-4155-A48E-2E301C17F5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48912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D435E7-49B2-461C-809B-BAD4458508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75777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86DB1-9E2B-4D25-A253-47BCDCD953E5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68A562-F363-4D31-9E3C-4316F7ACC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036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93CF92-161F-46DD-9C37-A0712FAB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3121025"/>
          </a:xfrm>
        </p:spPr>
        <p:txBody>
          <a:bodyPr lIns="0" tIns="0" rIns="0" bIns="0" numCol="2" spcCol="504000"/>
          <a:lstStyle>
            <a:lvl1pPr marL="0" indent="0">
              <a:spcAft>
                <a:spcPts val="2400"/>
              </a:spcAft>
              <a:buNone/>
              <a:defRPr/>
            </a:lvl1pPr>
            <a:lvl2pPr marL="2520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633F4-F603-4B14-BD78-CEE6DA23F4DD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5CC90-BF26-453C-B927-39032A13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4681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352796-B8AB-4EC3-85AE-6580E96CD6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5784" y="2220696"/>
            <a:ext cx="10260432" cy="3121024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D12E90-1B9C-4531-B905-B231C8659473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6EC59D-A296-4B2F-A548-78F918D91D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28783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A0CD58-3851-4C45-9C58-50F1567B75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1999" cy="6417424"/>
          </a:xfrm>
        </p:spPr>
        <p:txBody>
          <a:bodyPr tIns="324000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B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463E90-CD93-4C8E-AC3A-5FAE2F0CF5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020895" cy="6417425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40000">
                <a:schemeClr val="bg2"/>
              </a:gs>
              <a:gs pos="100000">
                <a:schemeClr val="bg2"/>
              </a:gs>
            </a:gsLst>
            <a:lin ang="10800000" scaled="1"/>
            <a:tileRect/>
          </a:gra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Resize me to create gradient effect</a:t>
            </a:r>
            <a:endParaRPr lang="en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0BC8CA-A5A6-44CE-9628-8F0AED70D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499" y="1581672"/>
            <a:ext cx="11144250" cy="18000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800">
                <a:solidFill>
                  <a:schemeClr val="accent6"/>
                </a:solidFill>
              </a:defRPr>
            </a:lvl1pPr>
          </a:lstStyle>
          <a:p>
            <a:pPr lvl="0"/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64271-C220-4A73-B10B-CC254684467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1810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E0338A-0477-4462-B045-6017018F1F8F}"/>
              </a:ext>
            </a:extLst>
          </p:cNvPr>
          <p:cNvSpPr/>
          <p:nvPr userDrawn="1"/>
        </p:nvSpPr>
        <p:spPr>
          <a:xfrm>
            <a:off x="0" y="0"/>
            <a:ext cx="12192000" cy="1601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A0CD58-3851-4C45-9C58-50F1567B75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601117"/>
            <a:ext cx="12191999" cy="4828956"/>
          </a:xfrm>
        </p:spPr>
        <p:txBody>
          <a:bodyPr tIns="172800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B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463E90-CD93-4C8E-AC3A-5FAE2F0CF5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601117"/>
            <a:ext cx="965783" cy="4828955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40000">
                <a:schemeClr val="bg2"/>
              </a:gs>
              <a:gs pos="100000">
                <a:schemeClr val="bg2"/>
              </a:gs>
            </a:gsLst>
            <a:lin ang="10800000" scaled="1"/>
            <a:tileRect/>
          </a:gra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Resize me to create gradient effect</a:t>
            </a:r>
            <a:endParaRPr lang="en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58C5D-7C88-4855-AF38-9F5905AE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 lIns="0" tIns="0" r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BE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8949748-9C33-4EC2-A40F-AB52E2ADC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2220696"/>
            <a:ext cx="3326297" cy="4209376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EAE14-A150-4429-89E5-B1EE910988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69393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9A69-6FA1-4EDB-BC0B-5D969880B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688330"/>
            <a:ext cx="9144000" cy="541880"/>
          </a:xfrm>
        </p:spPr>
        <p:txBody>
          <a:bodyPr lIns="0" tIns="0" rIns="0" bIns="0" anchor="b">
            <a:spAutoFit/>
          </a:bodyPr>
          <a:lstStyle>
            <a:lvl1pPr algn="l">
              <a:defRPr sz="4500"/>
            </a:lvl1pPr>
          </a:lstStyle>
          <a:p>
            <a:endParaRPr lang="en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352796-B8AB-4EC3-85AE-6580E96CD6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5784" y="2220696"/>
            <a:ext cx="10260432" cy="3121024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4ACF12-DB41-4474-BF78-0131297928D3}"/>
              </a:ext>
            </a:extLst>
          </p:cNvPr>
          <p:cNvCxnSpPr>
            <a:cxnSpLocks/>
          </p:cNvCxnSpPr>
          <p:nvPr userDrawn="1"/>
        </p:nvCxnSpPr>
        <p:spPr>
          <a:xfrm>
            <a:off x="543499" y="1586434"/>
            <a:ext cx="11048426" cy="0"/>
          </a:xfrm>
          <a:prstGeom prst="line">
            <a:avLst/>
          </a:prstGeom>
          <a:ln w="2222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5CE153-384E-4D5C-B9D6-C8670C827A0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62288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A0CD58-3851-4C45-9C58-50F1567B75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"/>
            <a:ext cx="12191999" cy="6417425"/>
          </a:xfrm>
        </p:spPr>
        <p:txBody>
          <a:bodyPr tIns="0" bIns="576000" anchor="ctr" anchorCtr="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picture</a:t>
            </a:r>
            <a:endParaRPr lang="en-B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463E90-CD93-4C8E-AC3A-5FAE2F0CF5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65783" cy="6417424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40000">
                <a:schemeClr val="bg2"/>
              </a:gs>
              <a:gs pos="100000">
                <a:schemeClr val="bg2"/>
              </a:gs>
            </a:gsLst>
            <a:lin ang="10800000" scaled="1"/>
            <a:tileRect/>
          </a:gra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Resize me to create gradient effect</a:t>
            </a:r>
            <a:endParaRPr lang="en-B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D3698E9-C252-44F6-A742-6CEFC89A67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5783" y="-1"/>
            <a:ext cx="4913524" cy="6417423"/>
          </a:xfrm>
        </p:spPr>
        <p:txBody>
          <a:bodyPr lIns="0" tIns="216000" rIns="0" bIns="216000"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C3EAAC-30B5-494E-A381-F7F29255DEA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2649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1DB0D3-B7BB-49C0-8FE9-713BB71D35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68966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ediu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E58880-E294-4B80-8221-20A331F860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64925" y="0"/>
            <a:ext cx="4913524" cy="6282000"/>
          </a:xfrm>
        </p:spPr>
        <p:txBody>
          <a:bodyPr lIns="0" tIns="216000" rIns="0" bIns="216000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A228F3-CDA0-4719-B03D-308708237F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216"/>
          <a:stretch/>
        </p:blipFill>
        <p:spPr>
          <a:xfrm>
            <a:off x="0" y="1235543"/>
            <a:ext cx="6007866" cy="41921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7987A2-183B-4B2B-AE32-66B183B5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8227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C19E18-DE21-4B90-9F6A-6BBFF7016A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40165" y="6521156"/>
            <a:ext cx="1351916" cy="288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en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E58880-E294-4B80-8221-20A331F860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0761" y="0"/>
            <a:ext cx="7197688" cy="6282000"/>
          </a:xfrm>
        </p:spPr>
        <p:txBody>
          <a:bodyPr lIns="0" tIns="216000" rIns="0" bIns="216000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A228F3-CDA0-4719-B03D-308708237F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810"/>
          <a:stretch/>
        </p:blipFill>
        <p:spPr>
          <a:xfrm>
            <a:off x="0" y="2835007"/>
            <a:ext cx="3436520" cy="25926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3ED90B-A74A-4D35-B783-FD26CAD1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410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3.png"/><Relationship Id="rId17" Type="http://schemas.openxmlformats.org/officeDocument/2006/relationships/image" Target="../media/image8.sv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.sv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8.sv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6.sv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svg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3.png"/><Relationship Id="rId17" Type="http://schemas.openxmlformats.org/officeDocument/2006/relationships/image" Target="../media/image6.svg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8.sv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8126478-358A-47FB-B508-54BE55F81983}"/>
              </a:ext>
            </a:extLst>
          </p:cNvPr>
          <p:cNvSpPr/>
          <p:nvPr userDrawn="1"/>
        </p:nvSpPr>
        <p:spPr>
          <a:xfrm>
            <a:off x="1" y="6282000"/>
            <a:ext cx="12191995" cy="57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64FB2F3-EB5C-4771-8D1C-EC26A16FC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36" b="1"/>
          <a:stretch/>
        </p:blipFill>
        <p:spPr>
          <a:xfrm>
            <a:off x="2940164" y="-6232"/>
            <a:ext cx="8913145" cy="546141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8BB4A2-760A-4CBF-87FD-08BA83CAF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83D42-577B-445C-9169-89CDD8A47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DDA616E-9E19-483D-8226-622E618C4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5115" y="365125"/>
            <a:ext cx="499510" cy="365125"/>
          </a:xfrm>
          <a:prstGeom prst="rect">
            <a:avLst/>
          </a:prstGeom>
        </p:spPr>
        <p:txBody>
          <a:bodyPr vert="horz" lIns="36000" tIns="0" rIns="0" bIns="3600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68667A-6D5D-4421-99BE-7C7733CA72E3}"/>
              </a:ext>
            </a:extLst>
          </p:cNvPr>
          <p:cNvCxnSpPr>
            <a:cxnSpLocks/>
          </p:cNvCxnSpPr>
          <p:nvPr userDrawn="1"/>
        </p:nvCxnSpPr>
        <p:spPr>
          <a:xfrm flipV="1">
            <a:off x="2940169" y="6390000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BC5FBEED-79A0-4103-9508-2C8733D22C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410" y="6408000"/>
            <a:ext cx="1571090" cy="324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1D78BB0-C046-46FE-AA49-5ADD13A7380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14621" y="6354000"/>
            <a:ext cx="1226568" cy="432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350DF77-53B1-4A2C-8F60-573CE5E0CBF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67659" y="6354000"/>
            <a:ext cx="104167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2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4" r:id="rId2"/>
  </p:sldLayoutIdLst>
  <p:hf sldNum="0" hdr="0" ftr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5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68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4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3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1152000" indent="-216000" algn="l" defTabSz="914400" rtl="0" eaLnBrk="1" latinLnBrk="0" hangingPunct="1">
        <a:lnSpc>
          <a:spcPct val="13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2" userDrawn="1">
          <p15:clr>
            <a:srgbClr val="F26B43"/>
          </p15:clr>
        </p15:guide>
        <p15:guide id="2" pos="1323" userDrawn="1">
          <p15:clr>
            <a:srgbClr val="F26B43"/>
          </p15:clr>
        </p15:guide>
        <p15:guide id="3" pos="746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A5A975-B90A-4BD8-8DA1-0755A8E5F214}"/>
              </a:ext>
            </a:extLst>
          </p:cNvPr>
          <p:cNvCxnSpPr>
            <a:cxnSpLocks/>
          </p:cNvCxnSpPr>
          <p:nvPr userDrawn="1"/>
        </p:nvCxnSpPr>
        <p:spPr>
          <a:xfrm flipV="1">
            <a:off x="2940169" y="6390000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8BB4A2-760A-4CBF-87FD-08BA83CAF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83D42-577B-445C-9169-89CDD8A47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E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84F849E-86DB-4A99-8902-686542631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5115" y="365125"/>
            <a:ext cx="499510" cy="365125"/>
          </a:xfrm>
          <a:prstGeom prst="rect">
            <a:avLst/>
          </a:prstGeom>
        </p:spPr>
        <p:txBody>
          <a:bodyPr vert="horz" lIns="36000" tIns="0" rIns="0" bIns="3600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C03552F-1D78-44E8-B994-26600BD1263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2410" y="6408000"/>
            <a:ext cx="1571090" cy="324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2A7E12B-585F-4467-8AFA-4946C9C1B9A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14621" y="6354000"/>
            <a:ext cx="1226568" cy="432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0948D25-4AD3-4D88-9B45-2678A132A73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167659" y="6354000"/>
            <a:ext cx="104167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1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94" r:id="rId4"/>
    <p:sldLayoutId id="2147483695" r:id="rId5"/>
    <p:sldLayoutId id="2147483705" r:id="rId6"/>
    <p:sldLayoutId id="2147483706" r:id="rId7"/>
    <p:sldLayoutId id="2147483707" r:id="rId8"/>
    <p:sldLayoutId id="2147483708" r:id="rId9"/>
    <p:sldLayoutId id="2147483709" r:id="rId10"/>
  </p:sldLayoutIdLst>
  <p:hf sldNum="0" hdr="0" ftr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5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68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4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3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1152000" indent="-216000" algn="l" defTabSz="914400" rtl="0" eaLnBrk="1" latinLnBrk="0" hangingPunct="1">
        <a:lnSpc>
          <a:spcPct val="13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64FB2F3-EB5C-4771-8D1C-EC26A16FC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36" b="1"/>
          <a:stretch/>
        </p:blipFill>
        <p:spPr>
          <a:xfrm>
            <a:off x="2940164" y="-6232"/>
            <a:ext cx="8913145" cy="546141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8BB4A2-760A-4CBF-87FD-08BA83CAF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83D42-577B-445C-9169-89CDD8A47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E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DDA616E-9E19-483D-8226-622E618C4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5115" y="365125"/>
            <a:ext cx="499510" cy="365125"/>
          </a:xfrm>
          <a:prstGeom prst="rect">
            <a:avLst/>
          </a:prstGeom>
        </p:spPr>
        <p:txBody>
          <a:bodyPr vert="horz" lIns="36000" tIns="0" rIns="0" bIns="3600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BBBAFD1-E0BC-4C51-8B33-CA3EB22B1087}" type="slidenum">
              <a:rPr lang="nl-BE" smtClean="0"/>
              <a:pPr/>
              <a:t>‹#›</a:t>
            </a:fld>
            <a:endParaRPr lang="nl-BE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0B6972D-1694-4312-8F26-4E8EFD7F21D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2663" y="6543998"/>
            <a:ext cx="1175004" cy="24231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A04A760-33BF-4810-93AD-A79677E2AAAA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554304" y="6514661"/>
            <a:ext cx="655034" cy="27165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50DDA62-F34B-4E7C-96A5-D803E420939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386695" y="6567621"/>
            <a:ext cx="620935" cy="21869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95F627-4B18-4834-8CC7-5D3E311EB918}"/>
              </a:ext>
            </a:extLst>
          </p:cNvPr>
          <p:cNvCxnSpPr>
            <a:cxnSpLocks/>
          </p:cNvCxnSpPr>
          <p:nvPr userDrawn="1"/>
        </p:nvCxnSpPr>
        <p:spPr>
          <a:xfrm flipV="1">
            <a:off x="2940169" y="6521156"/>
            <a:ext cx="0" cy="288000"/>
          </a:xfrm>
          <a:prstGeom prst="line">
            <a:avLst/>
          </a:prstGeom>
          <a:ln w="190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55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7" r:id="rId4"/>
    <p:sldLayoutId id="2147483656" r:id="rId5"/>
    <p:sldLayoutId id="2147483661" r:id="rId6"/>
  </p:sldLayoutIdLst>
  <p:hf sldNum="0" hdr="0" ftr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5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68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4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3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1152000" indent="-216000" algn="l" defTabSz="914400" rtl="0" eaLnBrk="1" latinLnBrk="0" hangingPunct="1">
        <a:lnSpc>
          <a:spcPct val="13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2" userDrawn="1">
          <p15:clr>
            <a:srgbClr val="F26B43"/>
          </p15:clr>
        </p15:guide>
        <p15:guide id="2" pos="1323" userDrawn="1">
          <p15:clr>
            <a:srgbClr val="F26B43"/>
          </p15:clr>
        </p15:guide>
        <p15:guide id="3" pos="7469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8BB4A2-760A-4CBF-87FD-08BA83CAF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83D42-577B-445C-9169-89CDD8A47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E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84F849E-86DB-4A99-8902-686542631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5115" y="365125"/>
            <a:ext cx="499510" cy="365125"/>
          </a:xfrm>
          <a:prstGeom prst="rect">
            <a:avLst/>
          </a:prstGeom>
        </p:spPr>
        <p:txBody>
          <a:bodyPr vert="horz" lIns="36000" tIns="0" rIns="0" bIns="3600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DE91E65-E51F-41BA-892D-5EC6BB212DF9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26C7EA4-36B2-4A76-A4C5-14D102AB34F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2663" y="6543998"/>
            <a:ext cx="1175004" cy="24231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2815CD0-D28A-4628-9312-58944205B39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54304" y="6514661"/>
            <a:ext cx="655034" cy="27165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0029A0E-EABD-4737-9EDC-0E121F8D1AA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86695" y="6567621"/>
            <a:ext cx="620935" cy="21869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DBCA69-6171-4A30-9049-3C895B7D1A41}"/>
              </a:ext>
            </a:extLst>
          </p:cNvPr>
          <p:cNvCxnSpPr>
            <a:cxnSpLocks/>
          </p:cNvCxnSpPr>
          <p:nvPr userDrawn="1"/>
        </p:nvCxnSpPr>
        <p:spPr>
          <a:xfrm flipV="1">
            <a:off x="2940169" y="6521156"/>
            <a:ext cx="0" cy="288000"/>
          </a:xfrm>
          <a:prstGeom prst="line">
            <a:avLst/>
          </a:prstGeom>
          <a:ln w="190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38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6" r:id="rId7"/>
    <p:sldLayoutId id="2147483677" r:id="rId8"/>
    <p:sldLayoutId id="2147483658" r:id="rId9"/>
    <p:sldLayoutId id="2147483659" r:id="rId10"/>
  </p:sldLayoutIdLst>
  <p:hf sldNum="0" hdr="0" ftr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5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68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4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36000" indent="-216000" algn="l" defTabSz="914400" rtl="0" eaLnBrk="1" latinLnBrk="0" hangingPunct="1">
        <a:lnSpc>
          <a:spcPct val="13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1152000" indent="-216000" algn="l" defTabSz="914400" rtl="0" eaLnBrk="1" latinLnBrk="0" hangingPunct="1">
        <a:lnSpc>
          <a:spcPct val="13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000" y="4306014"/>
            <a:ext cx="9144000" cy="519373"/>
          </a:xfrm>
        </p:spPr>
        <p:txBody>
          <a:bodyPr/>
          <a:lstStyle/>
          <a:p>
            <a:r>
              <a:rPr lang="nl-BE" dirty="0"/>
              <a:t>Rapid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00" y="4976231"/>
            <a:ext cx="7957446" cy="775597"/>
          </a:xfrm>
        </p:spPr>
        <p:txBody>
          <a:bodyPr/>
          <a:lstStyle/>
          <a:p>
            <a:r>
              <a:rPr lang="nl-BE" dirty="0" err="1"/>
              <a:t>Progress</a:t>
            </a:r>
            <a:r>
              <a:rPr lang="nl-BE" dirty="0"/>
              <a:t> in </a:t>
            </a:r>
            <a:r>
              <a:rPr lang="nl-BE" dirty="0" err="1"/>
              <a:t>cryopreservation</a:t>
            </a:r>
            <a:r>
              <a:rPr lang="nl-BE" dirty="0"/>
              <a:t> of </a:t>
            </a:r>
            <a:r>
              <a:rPr lang="nl-BE" dirty="0" err="1"/>
              <a:t>embryos</a:t>
            </a:r>
            <a:r>
              <a:rPr lang="nl-BE" dirty="0"/>
              <a:t>, </a:t>
            </a: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oocytes</a:t>
            </a:r>
            <a:endParaRPr lang="nl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610787" y="4842221"/>
            <a:ext cx="2348720" cy="664797"/>
          </a:xfrm>
        </p:spPr>
        <p:txBody>
          <a:bodyPr/>
          <a:lstStyle/>
          <a:p>
            <a:r>
              <a:rPr lang="nl-BE" dirty="0"/>
              <a:t>Lisbet Van Landuyt</a:t>
            </a:r>
          </a:p>
          <a:p>
            <a:r>
              <a:rPr lang="nl-BE" dirty="0"/>
              <a:t>Brussels IVF</a:t>
            </a:r>
          </a:p>
        </p:txBody>
      </p:sp>
    </p:spTree>
    <p:extLst>
      <p:ext uri="{BB962C8B-B14F-4D97-AF65-F5344CB8AC3E}">
        <p14:creationId xmlns:p14="http://schemas.microsoft.com/office/powerpoint/2010/main" val="760394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766B5E"/>
              </a:clrFrom>
              <a:clrTo>
                <a:srgbClr val="766B5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6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883" y="694068"/>
            <a:ext cx="3905251" cy="5207001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948C9C-96D6-77B0-6E85-FCD52A529A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912" y="523367"/>
            <a:ext cx="9144000" cy="541880"/>
          </a:xfrm>
        </p:spPr>
        <p:txBody>
          <a:bodyPr/>
          <a:lstStyle/>
          <a:p>
            <a:r>
              <a:rPr lang="nl-BE" dirty="0" err="1"/>
              <a:t>Introduction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B5BEA-DDBD-B1CA-5D75-FC06F948F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912" y="1065247"/>
            <a:ext cx="9144000" cy="387798"/>
          </a:xfrm>
        </p:spPr>
        <p:txBody>
          <a:bodyPr/>
          <a:lstStyle/>
          <a:p>
            <a:r>
              <a:rPr lang="nl-BE" dirty="0" err="1"/>
              <a:t>Progress</a:t>
            </a:r>
            <a:r>
              <a:rPr lang="nl-BE" dirty="0"/>
              <a:t> in </a:t>
            </a:r>
            <a:r>
              <a:rPr lang="nl-BE" dirty="0" err="1"/>
              <a:t>cryopreservation</a:t>
            </a:r>
            <a:r>
              <a:rPr lang="nl-BE" dirty="0"/>
              <a:t> </a:t>
            </a:r>
            <a:r>
              <a:rPr lang="nl-BE" dirty="0" err="1"/>
              <a:t>methods</a:t>
            </a:r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55C5A-E41B-2C78-FE0F-74A00F1E52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4912" y="1711843"/>
            <a:ext cx="6687879" cy="2834728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nl-BE" sz="2000" dirty="0"/>
              <a:t>Last decade: development of </a:t>
            </a:r>
            <a:r>
              <a:rPr lang="nl-BE" sz="2000" dirty="0" err="1"/>
              <a:t>vitrification</a:t>
            </a:r>
            <a:r>
              <a:rPr lang="nl-BE" sz="2000" dirty="0"/>
              <a:t> as </a:t>
            </a:r>
            <a:r>
              <a:rPr lang="nl-BE" sz="2000" dirty="0" err="1"/>
              <a:t>the</a:t>
            </a:r>
            <a:r>
              <a:rPr lang="nl-BE" sz="2000" dirty="0"/>
              <a:t> standard </a:t>
            </a:r>
            <a:r>
              <a:rPr lang="nl-BE" sz="2000" dirty="0" err="1"/>
              <a:t>method</a:t>
            </a:r>
            <a:r>
              <a:rPr lang="nl-BE" sz="2000" dirty="0"/>
              <a:t>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cryopreservation</a:t>
            </a:r>
            <a:r>
              <a:rPr lang="nl-BE" sz="2000" dirty="0"/>
              <a:t> of </a:t>
            </a:r>
            <a:r>
              <a:rPr lang="nl-BE" sz="2000" dirty="0" err="1"/>
              <a:t>oocytes</a:t>
            </a:r>
            <a:r>
              <a:rPr lang="nl-BE" sz="2000" dirty="0"/>
              <a:t>, </a:t>
            </a:r>
            <a:r>
              <a:rPr lang="nl-BE" sz="2000" dirty="0" err="1"/>
              <a:t>embryos</a:t>
            </a:r>
            <a:r>
              <a:rPr lang="nl-BE" sz="2000" dirty="0"/>
              <a:t> </a:t>
            </a:r>
            <a:r>
              <a:rPr lang="nl-BE" sz="2000" dirty="0" err="1"/>
              <a:t>and</a:t>
            </a:r>
            <a:r>
              <a:rPr lang="nl-BE" sz="2000" dirty="0"/>
              <a:t> </a:t>
            </a:r>
            <a:r>
              <a:rPr lang="nl-BE" sz="2000" dirty="0" err="1"/>
              <a:t>blastocysts</a:t>
            </a:r>
            <a:endParaRPr lang="nl-BE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 err="1"/>
              <a:t>higher</a:t>
            </a:r>
            <a:r>
              <a:rPr lang="nl-BE" sz="2000" dirty="0"/>
              <a:t> survival </a:t>
            </a:r>
            <a:r>
              <a:rPr lang="nl-BE" sz="2000" dirty="0" err="1"/>
              <a:t>rates</a:t>
            </a:r>
            <a:r>
              <a:rPr lang="nl-BE" sz="2000" dirty="0"/>
              <a:t> </a:t>
            </a:r>
            <a:r>
              <a:rPr lang="nl-BE" sz="2000" dirty="0" err="1"/>
              <a:t>compared</a:t>
            </a:r>
            <a:r>
              <a:rPr lang="nl-BE" sz="2000" dirty="0"/>
              <a:t> </a:t>
            </a:r>
            <a:r>
              <a:rPr lang="nl-BE" sz="2000" dirty="0" err="1"/>
              <a:t>to</a:t>
            </a:r>
            <a:r>
              <a:rPr lang="nl-BE" sz="2000" dirty="0"/>
              <a:t> slow </a:t>
            </a:r>
            <a:r>
              <a:rPr lang="nl-BE" sz="2000" dirty="0" err="1"/>
              <a:t>freezing</a:t>
            </a:r>
            <a:r>
              <a:rPr lang="nl-BE" sz="2000" dirty="0"/>
              <a:t> </a:t>
            </a:r>
            <a:r>
              <a:rPr lang="nl-BE" sz="2000" dirty="0" err="1"/>
              <a:t>protocols</a:t>
            </a:r>
            <a:endParaRPr lang="nl-BE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 err="1"/>
              <a:t>increased</a:t>
            </a:r>
            <a:r>
              <a:rPr lang="nl-BE" sz="2000" dirty="0"/>
              <a:t> efficiency of warming </a:t>
            </a:r>
            <a:r>
              <a:rPr lang="nl-BE" sz="2000" dirty="0" err="1"/>
              <a:t>cycles</a:t>
            </a:r>
            <a:r>
              <a:rPr lang="nl-BE" sz="2000" dirty="0"/>
              <a:t>: 1thaw = 1ET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/>
              <a:t>High </a:t>
            </a:r>
            <a:r>
              <a:rPr lang="nl-BE" sz="2000" dirty="0" err="1"/>
              <a:t>pregnancy</a:t>
            </a:r>
            <a:r>
              <a:rPr lang="nl-BE" sz="2000" dirty="0"/>
              <a:t> </a:t>
            </a:r>
            <a:r>
              <a:rPr lang="nl-BE" sz="2000" dirty="0" err="1"/>
              <a:t>rates</a:t>
            </a:r>
            <a:r>
              <a:rPr lang="nl-BE" sz="2000" dirty="0"/>
              <a:t> (~ </a:t>
            </a:r>
            <a:r>
              <a:rPr lang="nl-BE" sz="2000" dirty="0" err="1"/>
              <a:t>fresh</a:t>
            </a:r>
            <a:r>
              <a:rPr lang="nl-BE" sz="2000" dirty="0"/>
              <a:t> </a:t>
            </a:r>
            <a:r>
              <a:rPr lang="nl-BE" sz="2000" dirty="0" err="1"/>
              <a:t>cycles</a:t>
            </a:r>
            <a:r>
              <a:rPr lang="nl-BE" sz="2000" dirty="0"/>
              <a:t>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2400" dirty="0"/>
          </a:p>
          <a:p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7" name="Down Arrow 6"/>
          <p:cNvSpPr/>
          <p:nvPr/>
        </p:nvSpPr>
        <p:spPr>
          <a:xfrm>
            <a:off x="3730681" y="4217570"/>
            <a:ext cx="265813" cy="542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xtBox 7"/>
          <p:cNvSpPr txBox="1"/>
          <p:nvPr/>
        </p:nvSpPr>
        <p:spPr>
          <a:xfrm>
            <a:off x="602982" y="4868120"/>
            <a:ext cx="5615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>
                <a:solidFill>
                  <a:schemeClr val="tx2"/>
                </a:solidFill>
              </a:rPr>
              <a:t>High efficiency of </a:t>
            </a:r>
            <a:r>
              <a:rPr lang="nl-BE" sz="2000" dirty="0" err="1">
                <a:solidFill>
                  <a:schemeClr val="tx2"/>
                </a:solidFill>
              </a:rPr>
              <a:t>the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current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vitrification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protocols</a:t>
            </a:r>
            <a:r>
              <a:rPr lang="nl-BE" sz="2000" dirty="0">
                <a:solidFill>
                  <a:schemeClr val="tx2"/>
                </a:solidFill>
              </a:rPr>
              <a:t>!</a:t>
            </a:r>
          </a:p>
        </p:txBody>
      </p:sp>
      <p:pic>
        <p:nvPicPr>
          <p:cNvPr id="9" name="Picture 8" descr="Clipart - 100 percent Satisfaction Guaranteed Brand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31" y="3779094"/>
            <a:ext cx="2646475" cy="245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92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mplify! Less Stuff + Less Decisions = Less Stress | Invest It Wisely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919" y="4458429"/>
            <a:ext cx="1291738" cy="1507029"/>
          </a:xfrm>
          <a:prstGeom prst="rect">
            <a:avLst/>
          </a:prstGeom>
          <a:solidFill>
            <a:schemeClr val="accent1">
              <a:alpha val="52000"/>
            </a:schemeClr>
          </a:solidFill>
          <a:effectLst>
            <a:glow rad="127000">
              <a:schemeClr val="accent1"/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1B3FBD-FA90-B04C-5340-69BE5E3BD2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Introduction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6FA972-368D-1DAF-BE21-82AE553A0B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Rationale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shorter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 </a:t>
            </a:r>
            <a:r>
              <a:rPr lang="nl-BE" dirty="0" err="1"/>
              <a:t>protocols</a:t>
            </a:r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6F3B4-BF41-77D4-2D7D-04CCCFAE0B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1754805"/>
            <a:ext cx="5724294" cy="4139001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 err="1"/>
              <a:t>Number</a:t>
            </a:r>
            <a:r>
              <a:rPr lang="nl-BE" sz="2400" dirty="0"/>
              <a:t> of </a:t>
            </a:r>
            <a:r>
              <a:rPr lang="nl-BE" sz="2400" dirty="0" err="1"/>
              <a:t>freeze</a:t>
            </a:r>
            <a:r>
              <a:rPr lang="nl-BE" sz="2400" dirty="0"/>
              <a:t> </a:t>
            </a:r>
            <a:r>
              <a:rPr lang="nl-BE" sz="2400" dirty="0" err="1"/>
              <a:t>all</a:t>
            </a:r>
            <a:r>
              <a:rPr lang="nl-BE" sz="2400" dirty="0"/>
              <a:t> </a:t>
            </a:r>
            <a:r>
              <a:rPr lang="nl-BE" sz="2400" dirty="0" err="1"/>
              <a:t>cycles</a:t>
            </a:r>
            <a:r>
              <a:rPr lang="nl-BE" sz="2400" dirty="0"/>
              <a:t> </a:t>
            </a:r>
            <a:r>
              <a:rPr lang="nl-BE" sz="2400" dirty="0" err="1"/>
              <a:t>with</a:t>
            </a:r>
            <a:r>
              <a:rPr lang="nl-BE" sz="2400" dirty="0"/>
              <a:t> </a:t>
            </a:r>
            <a:r>
              <a:rPr lang="nl-BE" sz="2400" dirty="0" err="1"/>
              <a:t>postponed</a:t>
            </a:r>
            <a:r>
              <a:rPr lang="nl-BE" sz="2400" dirty="0"/>
              <a:t> </a:t>
            </a:r>
            <a:r>
              <a:rPr lang="nl-BE" sz="2400" dirty="0" err="1"/>
              <a:t>frozen</a:t>
            </a:r>
            <a:r>
              <a:rPr lang="nl-BE" sz="2400" dirty="0"/>
              <a:t> embryo transfer has </a:t>
            </a:r>
            <a:r>
              <a:rPr lang="nl-BE" sz="2400" dirty="0" err="1"/>
              <a:t>increased</a:t>
            </a:r>
            <a:r>
              <a:rPr lang="nl-BE" sz="2400" dirty="0"/>
              <a:t> (46,7 % of </a:t>
            </a:r>
            <a:r>
              <a:rPr lang="nl-BE" sz="2400" dirty="0" err="1"/>
              <a:t>cycles</a:t>
            </a:r>
            <a:r>
              <a:rPr lang="nl-BE" sz="2400" dirty="0"/>
              <a:t> in 2024 in Brussels IVF)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/>
              <a:t>2024: 4677 </a:t>
            </a:r>
            <a:r>
              <a:rPr lang="nl-BE" sz="2400" dirty="0" err="1"/>
              <a:t>vitrified</a:t>
            </a:r>
            <a:r>
              <a:rPr lang="nl-BE" sz="2400" dirty="0"/>
              <a:t> </a:t>
            </a:r>
            <a:r>
              <a:rPr lang="nl-BE" sz="2400" dirty="0" err="1"/>
              <a:t>blastocyst</a:t>
            </a:r>
            <a:r>
              <a:rPr lang="nl-BE" sz="2400" dirty="0"/>
              <a:t> transfers at </a:t>
            </a:r>
            <a:r>
              <a:rPr lang="nl-BE" sz="2400" dirty="0" err="1"/>
              <a:t>BrusselsIVF</a:t>
            </a:r>
            <a:endParaRPr lang="nl-BE" sz="24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High impact on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daily</a:t>
            </a:r>
            <a:r>
              <a:rPr lang="nl-BE" sz="2400" dirty="0"/>
              <a:t> </a:t>
            </a:r>
            <a:r>
              <a:rPr lang="nl-BE" sz="2400" dirty="0" err="1"/>
              <a:t>organization</a:t>
            </a:r>
            <a:r>
              <a:rPr lang="nl-BE" sz="2400" dirty="0"/>
              <a:t> of </a:t>
            </a:r>
            <a:r>
              <a:rPr lang="nl-BE" sz="2400" dirty="0" err="1"/>
              <a:t>the</a:t>
            </a:r>
            <a:r>
              <a:rPr lang="nl-BE" sz="2400" dirty="0"/>
              <a:t> IVF lab</a:t>
            </a:r>
          </a:p>
          <a:p>
            <a:pPr marL="594900" lvl="1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nl-BE" sz="2200" dirty="0"/>
              <a:t>We </a:t>
            </a:r>
            <a:r>
              <a:rPr lang="nl-BE" sz="2200" dirty="0" err="1"/>
              <a:t>would</a:t>
            </a:r>
            <a:r>
              <a:rPr lang="nl-BE" sz="2200" dirty="0"/>
              <a:t> benefit </a:t>
            </a:r>
            <a:r>
              <a:rPr lang="nl-BE" sz="2200" dirty="0" err="1"/>
              <a:t>from</a:t>
            </a:r>
            <a:r>
              <a:rPr lang="nl-BE" sz="2200" dirty="0"/>
              <a:t> a </a:t>
            </a:r>
            <a:r>
              <a:rPr lang="nl-BE" sz="2200" dirty="0" err="1"/>
              <a:t>reduction</a:t>
            </a:r>
            <a:r>
              <a:rPr lang="nl-BE" sz="2200" dirty="0"/>
              <a:t> in procedure time</a:t>
            </a:r>
          </a:p>
          <a:p>
            <a:pPr marL="594900" lvl="1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nl-BE" sz="2200" dirty="0"/>
              <a:t>It </a:t>
            </a:r>
            <a:r>
              <a:rPr lang="nl-BE" sz="2200" dirty="0" err="1"/>
              <a:t>would</a:t>
            </a:r>
            <a:r>
              <a:rPr lang="nl-BE" sz="2200" dirty="0"/>
              <a:t> </a:t>
            </a:r>
            <a:r>
              <a:rPr lang="nl-BE" sz="2200" dirty="0" err="1"/>
              <a:t>simplify</a:t>
            </a:r>
            <a:r>
              <a:rPr lang="nl-BE" sz="2200" dirty="0"/>
              <a:t> </a:t>
            </a:r>
            <a:r>
              <a:rPr lang="nl-BE" sz="2200" dirty="0" err="1"/>
              <a:t>the</a:t>
            </a:r>
            <a:r>
              <a:rPr lang="nl-BE" sz="2200" dirty="0"/>
              <a:t> workflow</a:t>
            </a:r>
          </a:p>
          <a:p>
            <a:pPr lvl="1">
              <a:lnSpc>
                <a:spcPct val="120000"/>
              </a:lnSpc>
            </a:pPr>
            <a:endParaRPr lang="nl-BE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 err="1"/>
              <a:t>Vitrification</a:t>
            </a:r>
            <a:r>
              <a:rPr lang="nl-BE" sz="2400" dirty="0"/>
              <a:t> is a </a:t>
            </a:r>
            <a:r>
              <a:rPr lang="nl-BE" sz="2400" dirty="0" err="1"/>
              <a:t>highly</a:t>
            </a:r>
            <a:r>
              <a:rPr lang="nl-BE" sz="2400" dirty="0"/>
              <a:t> operator </a:t>
            </a:r>
            <a:r>
              <a:rPr lang="nl-BE" sz="2400" dirty="0" err="1"/>
              <a:t>dependant</a:t>
            </a:r>
            <a:r>
              <a:rPr lang="nl-BE" sz="2400" dirty="0"/>
              <a:t>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/>
              <a:t> </a:t>
            </a:r>
            <a:r>
              <a:rPr lang="nl-BE" sz="2400" dirty="0" err="1"/>
              <a:t>Simplification</a:t>
            </a:r>
            <a:r>
              <a:rPr lang="nl-BE" sz="2400" dirty="0"/>
              <a:t> </a:t>
            </a:r>
            <a:r>
              <a:rPr lang="nl-BE" sz="2400" dirty="0" err="1"/>
              <a:t>would</a:t>
            </a:r>
            <a:r>
              <a:rPr lang="nl-BE" sz="2400" dirty="0"/>
              <a:t> </a:t>
            </a:r>
            <a:r>
              <a:rPr lang="nl-BE" sz="2400" dirty="0" err="1"/>
              <a:t>reduce</a:t>
            </a:r>
            <a:r>
              <a:rPr lang="nl-BE" sz="2400" dirty="0"/>
              <a:t> </a:t>
            </a:r>
            <a:r>
              <a:rPr lang="nl-BE" sz="2400" dirty="0" err="1"/>
              <a:t>inter</a:t>
            </a:r>
            <a:r>
              <a:rPr lang="nl-BE" sz="2400" dirty="0"/>
              <a:t> operator </a:t>
            </a:r>
            <a:r>
              <a:rPr lang="nl-BE" sz="2400" dirty="0" err="1"/>
              <a:t>deviations</a:t>
            </a:r>
            <a:endParaRPr lang="nl-B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2400" dirty="0"/>
          </a:p>
          <a:p>
            <a:endParaRPr lang="nl-BE" dirty="0"/>
          </a:p>
        </p:txBody>
      </p:sp>
      <p:pic>
        <p:nvPicPr>
          <p:cNvPr id="1026" name="Chart 1">
            <a:extLst>
              <a:ext uri="{FF2B5EF4-FFF2-40B4-BE49-F238E27FC236}">
                <a16:creationId xmlns:a16="http://schemas.microsoft.com/office/drawing/2014/main" id="{778A4DDB-0B81-E2AF-2187-C9B7B1AE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253" y="1618896"/>
            <a:ext cx="4581850" cy="267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25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1EEA-DAFB-A502-8EBB-6788554FE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616758"/>
            <a:ext cx="10849962" cy="433517"/>
          </a:xfrm>
        </p:spPr>
        <p:txBody>
          <a:bodyPr/>
          <a:lstStyle/>
          <a:p>
            <a:r>
              <a:rPr lang="nl-BE" sz="3600" dirty="0"/>
              <a:t>New </a:t>
            </a:r>
            <a:r>
              <a:rPr lang="nl-BE" sz="3600" dirty="0" err="1"/>
              <a:t>developments</a:t>
            </a:r>
            <a:r>
              <a:rPr lang="nl-BE" sz="3600" dirty="0"/>
              <a:t> in </a:t>
            </a:r>
            <a:r>
              <a:rPr lang="nl-BE" sz="3600" dirty="0" err="1"/>
              <a:t>cryopreservation</a:t>
            </a:r>
            <a:endParaRPr lang="nl-BE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B0BBF-9F5C-878E-2937-2FEE544B86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Overview</a:t>
            </a:r>
            <a:r>
              <a:rPr lang="nl-BE" dirty="0"/>
              <a:t> of new </a:t>
            </a:r>
            <a:r>
              <a:rPr lang="nl-BE" dirty="0" err="1"/>
              <a:t>protocols</a:t>
            </a:r>
            <a:r>
              <a:rPr lang="nl-BE" dirty="0"/>
              <a:t> in </a:t>
            </a:r>
            <a:r>
              <a:rPr lang="nl-BE" dirty="0" err="1"/>
              <a:t>literature</a:t>
            </a:r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AC198-D38F-1ACB-6CA5-A7FCCA508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5766" y="3281845"/>
            <a:ext cx="5306057" cy="261922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 err="1"/>
              <a:t>One</a:t>
            </a:r>
            <a:r>
              <a:rPr lang="nl-BE" sz="2000" dirty="0"/>
              <a:t>-step warming of </a:t>
            </a:r>
            <a:r>
              <a:rPr lang="nl-BE" sz="2000" dirty="0" err="1"/>
              <a:t>blastocysts</a:t>
            </a:r>
            <a:endParaRPr lang="nl-BE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 err="1"/>
              <a:t>One</a:t>
            </a:r>
            <a:r>
              <a:rPr lang="nl-BE" sz="2000" dirty="0"/>
              <a:t>-step warming of </a:t>
            </a:r>
            <a:r>
              <a:rPr lang="nl-BE" sz="2000" dirty="0" err="1"/>
              <a:t>cleavage</a:t>
            </a:r>
            <a:r>
              <a:rPr lang="nl-BE" sz="2000" dirty="0"/>
              <a:t> stage </a:t>
            </a:r>
            <a:r>
              <a:rPr lang="nl-BE" sz="2000" dirty="0" err="1"/>
              <a:t>embryos</a:t>
            </a:r>
            <a:endParaRPr lang="nl-BE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 err="1"/>
              <a:t>One</a:t>
            </a:r>
            <a:r>
              <a:rPr lang="nl-BE" sz="2000" dirty="0"/>
              <a:t>-step warming of </a:t>
            </a:r>
            <a:r>
              <a:rPr lang="nl-BE" sz="2000" dirty="0" err="1"/>
              <a:t>oocytes</a:t>
            </a:r>
            <a:endParaRPr lang="nl-BE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/>
              <a:t>Ultra-</a:t>
            </a:r>
            <a:r>
              <a:rPr lang="nl-BE" sz="2000" dirty="0" err="1"/>
              <a:t>fast</a:t>
            </a:r>
            <a:r>
              <a:rPr lang="nl-BE" sz="2000" dirty="0"/>
              <a:t> (direct) warming of </a:t>
            </a:r>
            <a:r>
              <a:rPr lang="nl-BE" sz="2000" dirty="0" err="1"/>
              <a:t>blastocysts</a:t>
            </a:r>
            <a:endParaRPr lang="nl-BE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F80C8-8585-1205-98B5-B3603131497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6" name="Rounded Rectangle 5"/>
          <p:cNvSpPr/>
          <p:nvPr/>
        </p:nvSpPr>
        <p:spPr>
          <a:xfrm>
            <a:off x="775766" y="1926454"/>
            <a:ext cx="4328797" cy="95496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600" dirty="0"/>
              <a:t>Rapid warming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65530" y="1926454"/>
            <a:ext cx="4328797" cy="95496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600" dirty="0"/>
              <a:t>Rapid </a:t>
            </a:r>
            <a:r>
              <a:rPr lang="nl-BE" sz="3600" dirty="0" err="1"/>
              <a:t>vitrification</a:t>
            </a:r>
            <a:endParaRPr lang="nl-BE" sz="360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A9AC198-D38F-1ACB-6CA5-A7FCCA50820E}"/>
              </a:ext>
            </a:extLst>
          </p:cNvPr>
          <p:cNvSpPr txBox="1">
            <a:spLocks/>
          </p:cNvSpPr>
          <p:nvPr/>
        </p:nvSpPr>
        <p:spPr>
          <a:xfrm>
            <a:off x="6510122" y="3256046"/>
            <a:ext cx="5306057" cy="261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200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4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52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/>
              <a:t>Rapid </a:t>
            </a:r>
            <a:r>
              <a:rPr lang="nl-BE" sz="2000" dirty="0" err="1"/>
              <a:t>vitrification</a:t>
            </a:r>
            <a:r>
              <a:rPr lang="nl-BE" sz="2000" dirty="0"/>
              <a:t> of </a:t>
            </a:r>
            <a:r>
              <a:rPr lang="nl-BE" sz="2000" dirty="0" err="1"/>
              <a:t>oocytes</a:t>
            </a:r>
            <a:endParaRPr lang="nl-BE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000" dirty="0"/>
              <a:t>Rapid </a:t>
            </a:r>
            <a:r>
              <a:rPr lang="nl-BE" sz="2000" dirty="0" err="1"/>
              <a:t>vitrification</a:t>
            </a:r>
            <a:r>
              <a:rPr lang="nl-BE" sz="2000" dirty="0"/>
              <a:t> of </a:t>
            </a:r>
            <a:r>
              <a:rPr lang="nl-BE" sz="2000" dirty="0" err="1"/>
              <a:t>blastocysts</a:t>
            </a:r>
            <a:endParaRPr lang="nl-BE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37083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2940165" y="6521156"/>
            <a:ext cx="1351916" cy="288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66217" y="472296"/>
            <a:ext cx="9144000" cy="577979"/>
          </a:xfrm>
        </p:spPr>
        <p:txBody>
          <a:bodyPr/>
          <a:lstStyle/>
          <a:p>
            <a:r>
              <a:rPr lang="nl-BE" sz="4800" dirty="0"/>
              <a:t>Rapid warming of </a:t>
            </a:r>
            <a:r>
              <a:rPr lang="nl-BE" sz="4800" dirty="0" err="1"/>
              <a:t>blastocysts</a:t>
            </a:r>
            <a:endParaRPr lang="nl-BE" sz="4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775597"/>
          </a:xfrm>
        </p:spPr>
        <p:txBody>
          <a:bodyPr/>
          <a:lstStyle/>
          <a:p>
            <a:r>
              <a:rPr lang="nl-BE" dirty="0" err="1"/>
              <a:t>Early</a:t>
            </a:r>
            <a:r>
              <a:rPr lang="nl-BE" dirty="0"/>
              <a:t> data on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vitrified</a:t>
            </a:r>
            <a:r>
              <a:rPr lang="nl-BE" dirty="0"/>
              <a:t> research </a:t>
            </a:r>
            <a:r>
              <a:rPr lang="nl-BE" dirty="0" err="1"/>
              <a:t>blastocysts</a:t>
            </a:r>
            <a:endParaRPr lang="nl-BE" dirty="0"/>
          </a:p>
          <a:p>
            <a:endParaRPr lang="nl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66217" y="1806222"/>
            <a:ext cx="10260000" cy="431216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 err="1"/>
              <a:t>Validation</a:t>
            </a:r>
            <a:r>
              <a:rPr lang="nl-BE" dirty="0"/>
              <a:t> of a new ultra-</a:t>
            </a:r>
            <a:r>
              <a:rPr lang="nl-BE" dirty="0" err="1"/>
              <a:t>fast</a:t>
            </a:r>
            <a:r>
              <a:rPr lang="nl-BE" dirty="0"/>
              <a:t> </a:t>
            </a:r>
            <a:r>
              <a:rPr lang="nl-BE" dirty="0" err="1"/>
              <a:t>blastocyst</a:t>
            </a:r>
            <a:r>
              <a:rPr lang="nl-BE" dirty="0"/>
              <a:t> warming </a:t>
            </a:r>
            <a:r>
              <a:rPr lang="nl-BE" dirty="0" err="1"/>
              <a:t>technique</a:t>
            </a:r>
            <a:r>
              <a:rPr lang="nl-BE" dirty="0"/>
              <a:t> </a:t>
            </a:r>
            <a:r>
              <a:rPr lang="nl-BE" dirty="0" err="1"/>
              <a:t>reduces</a:t>
            </a:r>
            <a:r>
              <a:rPr lang="nl-BE" dirty="0"/>
              <a:t> warming </a:t>
            </a:r>
            <a:r>
              <a:rPr lang="nl-BE" dirty="0" err="1"/>
              <a:t>times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1 min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yields</a:t>
            </a:r>
            <a:r>
              <a:rPr lang="nl-BE" dirty="0"/>
              <a:t> </a:t>
            </a:r>
            <a:r>
              <a:rPr lang="nl-BE" dirty="0" err="1"/>
              <a:t>similar</a:t>
            </a:r>
            <a:r>
              <a:rPr lang="nl-BE" dirty="0"/>
              <a:t> </a:t>
            </a:r>
            <a:r>
              <a:rPr lang="nl-BE" dirty="0" err="1"/>
              <a:t>survial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compared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warmed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a standard </a:t>
            </a:r>
            <a:r>
              <a:rPr lang="nl-BE" dirty="0" err="1"/>
              <a:t>method</a:t>
            </a:r>
            <a:r>
              <a:rPr lang="nl-BE" dirty="0"/>
              <a:t>. Manns et al. ASRM 2021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Manns et al. 2022 (ASRM 2022), Taylor et al. (ASRM 2022)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Multicenter </a:t>
            </a:r>
            <a:r>
              <a:rPr lang="nl-BE" dirty="0" err="1"/>
              <a:t>preclinical</a:t>
            </a:r>
            <a:r>
              <a:rPr lang="nl-BE" dirty="0"/>
              <a:t> </a:t>
            </a:r>
            <a:r>
              <a:rPr lang="nl-BE" dirty="0" err="1"/>
              <a:t>validation</a:t>
            </a:r>
            <a:r>
              <a:rPr lang="nl-BE" dirty="0"/>
              <a:t> of warming procedures </a:t>
            </a:r>
            <a:r>
              <a:rPr lang="nl-BE" dirty="0" err="1"/>
              <a:t>for</a:t>
            </a:r>
            <a:r>
              <a:rPr lang="nl-BE" dirty="0"/>
              <a:t> human </a:t>
            </a: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involving</a:t>
            </a:r>
            <a:r>
              <a:rPr lang="nl-BE" dirty="0"/>
              <a:t> a short exposure </a:t>
            </a:r>
            <a:r>
              <a:rPr lang="nl-BE" dirty="0" err="1"/>
              <a:t>to</a:t>
            </a:r>
            <a:r>
              <a:rPr lang="nl-BE" dirty="0"/>
              <a:t> a single sucrose solution shows </a:t>
            </a:r>
            <a:r>
              <a:rPr lang="nl-BE" dirty="0" err="1"/>
              <a:t>promising</a:t>
            </a:r>
            <a:r>
              <a:rPr lang="nl-BE" dirty="0"/>
              <a:t> survival,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continued</a:t>
            </a:r>
            <a:r>
              <a:rPr lang="nl-BE" dirty="0"/>
              <a:t> development. Gunst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Ahlstrom</a:t>
            </a:r>
            <a:r>
              <a:rPr lang="nl-BE" dirty="0"/>
              <a:t> 2022, abstract BSRM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Rapid warming of human </a:t>
            </a:r>
            <a:r>
              <a:rPr lang="nl-BE" dirty="0" err="1"/>
              <a:t>blastocysts</a:t>
            </a:r>
            <a:r>
              <a:rPr lang="nl-BE" dirty="0"/>
              <a:t>: Is 1M sucrose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choice</a:t>
            </a:r>
            <a:r>
              <a:rPr lang="nl-BE" dirty="0"/>
              <a:t>? </a:t>
            </a:r>
            <a:r>
              <a:rPr lang="nl-BE" dirty="0" err="1"/>
              <a:t>Liebermann</a:t>
            </a:r>
            <a:r>
              <a:rPr lang="nl-BE" dirty="0"/>
              <a:t>, Abstract CRB Symposium 2023, Las Vegas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Rapid warming of non-</a:t>
            </a:r>
            <a:r>
              <a:rPr lang="nl-BE" dirty="0" err="1"/>
              <a:t>biopsied</a:t>
            </a:r>
            <a:r>
              <a:rPr lang="nl-BE" dirty="0"/>
              <a:t> vs. </a:t>
            </a:r>
            <a:r>
              <a:rPr lang="nl-BE" dirty="0" err="1"/>
              <a:t>biopsied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: Is </a:t>
            </a:r>
            <a:r>
              <a:rPr lang="nl-BE" dirty="0" err="1"/>
              <a:t>there</a:t>
            </a:r>
            <a:r>
              <a:rPr lang="nl-BE" dirty="0"/>
              <a:t> a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assisted</a:t>
            </a:r>
            <a:r>
              <a:rPr lang="nl-BE" dirty="0"/>
              <a:t> </a:t>
            </a:r>
            <a:r>
              <a:rPr lang="nl-BE" dirty="0" err="1"/>
              <a:t>hatching</a:t>
            </a:r>
            <a:r>
              <a:rPr lang="nl-BE" dirty="0"/>
              <a:t>? </a:t>
            </a:r>
            <a:r>
              <a:rPr lang="nl-BE" dirty="0" err="1"/>
              <a:t>Liebermann</a:t>
            </a:r>
            <a:r>
              <a:rPr lang="nl-BE" dirty="0"/>
              <a:t>, Abstract CRB Symposium Las Vegas 2023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Ultra-Rapid Warm: A </a:t>
            </a:r>
            <a:r>
              <a:rPr lang="nl-BE" dirty="0" err="1"/>
              <a:t>preclinical</a:t>
            </a:r>
            <a:r>
              <a:rPr lang="nl-BE" dirty="0"/>
              <a:t> </a:t>
            </a:r>
            <a:r>
              <a:rPr lang="nl-BE" dirty="0" err="1"/>
              <a:t>comparative</a:t>
            </a:r>
            <a:r>
              <a:rPr lang="nl-BE" dirty="0"/>
              <a:t> analysis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effects</a:t>
            </a:r>
            <a:r>
              <a:rPr lang="nl-BE" dirty="0"/>
              <a:t> of different sucrose </a:t>
            </a:r>
            <a:r>
              <a:rPr lang="nl-BE" dirty="0" err="1"/>
              <a:t>concentrations</a:t>
            </a:r>
            <a:r>
              <a:rPr lang="nl-BE" dirty="0"/>
              <a:t> on </a:t>
            </a:r>
            <a:r>
              <a:rPr lang="nl-BE" dirty="0" err="1"/>
              <a:t>blastocyst</a:t>
            </a:r>
            <a:r>
              <a:rPr lang="nl-BE" dirty="0"/>
              <a:t> survival,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development post-warm. </a:t>
            </a:r>
            <a:r>
              <a:rPr lang="nl-BE" dirty="0" err="1"/>
              <a:t>Emeny</a:t>
            </a:r>
            <a:r>
              <a:rPr lang="nl-BE" dirty="0"/>
              <a:t>-Smith, </a:t>
            </a:r>
            <a:r>
              <a:rPr lang="nl-BE" dirty="0" err="1"/>
              <a:t>Vitrolife</a:t>
            </a:r>
            <a:r>
              <a:rPr lang="nl-BE" dirty="0"/>
              <a:t> Sweden/USA, abstract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Effect of </a:t>
            </a:r>
            <a:r>
              <a:rPr lang="nl-BE" dirty="0" err="1"/>
              <a:t>reducing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 </a:t>
            </a:r>
            <a:r>
              <a:rPr lang="nl-BE" dirty="0" err="1"/>
              <a:t>times</a:t>
            </a:r>
            <a:r>
              <a:rPr lang="nl-BE" dirty="0"/>
              <a:t> on </a:t>
            </a:r>
            <a:r>
              <a:rPr lang="nl-BE" dirty="0" err="1"/>
              <a:t>blastocyst</a:t>
            </a:r>
            <a:r>
              <a:rPr lang="nl-BE" dirty="0"/>
              <a:t> survival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pregnancy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. </a:t>
            </a:r>
            <a:r>
              <a:rPr lang="nl-BE" dirty="0" err="1"/>
              <a:t>Kaskar</a:t>
            </a:r>
            <a:r>
              <a:rPr lang="nl-BE" dirty="0"/>
              <a:t> et al. Abstract ASRM </a:t>
            </a:r>
            <a:r>
              <a:rPr lang="nl-BE" dirty="0" err="1"/>
              <a:t>October</a:t>
            </a:r>
            <a:r>
              <a:rPr lang="nl-BE" dirty="0"/>
              <a:t> 2023 (Texas, Fujifilm </a:t>
            </a:r>
            <a:r>
              <a:rPr lang="nl-BE" dirty="0" err="1"/>
              <a:t>reference</a:t>
            </a:r>
            <a:r>
              <a:rPr lang="nl-BE" dirty="0"/>
              <a:t> center)</a:t>
            </a:r>
          </a:p>
          <a:p>
            <a:pPr>
              <a:spcAft>
                <a:spcPts val="1200"/>
              </a:spcAft>
            </a:pPr>
            <a:endParaRPr lang="nl-BE" dirty="0"/>
          </a:p>
          <a:p>
            <a:pPr marL="342900" indent="-342900">
              <a:spcAft>
                <a:spcPts val="1200"/>
              </a:spcAft>
              <a:buFontTx/>
              <a:buAutoNum type="arabicPeriod"/>
            </a:pPr>
            <a:endParaRPr lang="nl-BE" dirty="0"/>
          </a:p>
          <a:p>
            <a:pPr>
              <a:spcAft>
                <a:spcPts val="1200"/>
              </a:spcAft>
            </a:pP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0734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66217" y="344059"/>
            <a:ext cx="9144000" cy="541880"/>
          </a:xfrm>
        </p:spPr>
        <p:txBody>
          <a:bodyPr/>
          <a:lstStyle/>
          <a:p>
            <a:r>
              <a:rPr lang="nl-BE" dirty="0"/>
              <a:t>Rapid warming of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66217" y="900911"/>
            <a:ext cx="9144000" cy="387798"/>
          </a:xfrm>
        </p:spPr>
        <p:txBody>
          <a:bodyPr/>
          <a:lstStyle/>
          <a:p>
            <a:r>
              <a:rPr lang="nl-BE" dirty="0"/>
              <a:t>Standard protocol versus </a:t>
            </a:r>
            <a:r>
              <a:rPr lang="nl-BE" dirty="0" err="1"/>
              <a:t>rapid</a:t>
            </a:r>
            <a:r>
              <a:rPr lang="nl-BE" dirty="0"/>
              <a:t> warming protocol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216" y="2931977"/>
            <a:ext cx="3847687" cy="270118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4643950" y="6521156"/>
            <a:ext cx="4437211" cy="288000"/>
          </a:xfrm>
        </p:spPr>
        <p:txBody>
          <a:bodyPr>
            <a:normAutofit fontScale="77500" lnSpcReduction="20000"/>
          </a:bodyPr>
          <a:lstStyle/>
          <a:p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929112" y="1865891"/>
            <a:ext cx="496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2"/>
                </a:solidFill>
              </a:rPr>
              <a:t>Standard protocol</a:t>
            </a:r>
            <a:r>
              <a:rPr lang="nl-BE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nl-BE" b="1" dirty="0">
                <a:solidFill>
                  <a:schemeClr val="tx2"/>
                </a:solidFill>
              </a:rPr>
              <a:t>12’</a:t>
            </a:r>
          </a:p>
          <a:p>
            <a:r>
              <a:rPr lang="nl-BE" dirty="0" err="1">
                <a:solidFill>
                  <a:schemeClr val="tx2"/>
                </a:solidFill>
              </a:rPr>
              <a:t>Decreasing</a:t>
            </a:r>
            <a:r>
              <a:rPr lang="nl-BE" dirty="0">
                <a:solidFill>
                  <a:schemeClr val="tx2"/>
                </a:solidFill>
              </a:rPr>
              <a:t> sucrose/</a:t>
            </a:r>
            <a:r>
              <a:rPr lang="nl-BE" dirty="0" err="1">
                <a:solidFill>
                  <a:schemeClr val="tx2"/>
                </a:solidFill>
              </a:rPr>
              <a:t>trehalose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conc</a:t>
            </a:r>
            <a:r>
              <a:rPr lang="nl-BE" dirty="0">
                <a:solidFill>
                  <a:schemeClr val="tx2"/>
                </a:solidFill>
              </a:rPr>
              <a:t> (1M-0,5M-0M)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35124" y="1865850"/>
            <a:ext cx="5099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2"/>
                </a:solidFill>
              </a:rPr>
              <a:t>Rapid warming</a:t>
            </a:r>
            <a:r>
              <a:rPr lang="nl-BE" dirty="0"/>
              <a:t>: </a:t>
            </a:r>
            <a:r>
              <a:rPr lang="nl-BE" b="1" dirty="0">
                <a:solidFill>
                  <a:schemeClr val="tx2"/>
                </a:solidFill>
              </a:rPr>
              <a:t>2’</a:t>
            </a:r>
          </a:p>
          <a:p>
            <a:r>
              <a:rPr lang="nl-BE" dirty="0">
                <a:solidFill>
                  <a:schemeClr val="tx2"/>
                </a:solidFill>
              </a:rPr>
              <a:t>1 </a:t>
            </a:r>
            <a:r>
              <a:rPr lang="nl-BE" dirty="0" err="1">
                <a:solidFill>
                  <a:schemeClr val="tx2"/>
                </a:solidFill>
              </a:rPr>
              <a:t>droplet</a:t>
            </a:r>
            <a:r>
              <a:rPr lang="nl-BE" dirty="0">
                <a:solidFill>
                  <a:schemeClr val="tx2"/>
                </a:solidFill>
              </a:rPr>
              <a:t> sucrose/</a:t>
            </a:r>
            <a:r>
              <a:rPr lang="nl-BE" dirty="0" err="1">
                <a:solidFill>
                  <a:schemeClr val="tx2"/>
                </a:solidFill>
              </a:rPr>
              <a:t>trehalose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conc</a:t>
            </a:r>
            <a:r>
              <a:rPr lang="nl-BE" dirty="0">
                <a:solidFill>
                  <a:schemeClr val="tx2"/>
                </a:solidFill>
              </a:rPr>
              <a:t> (1M-0,5M-0,25M)</a:t>
            </a:r>
          </a:p>
          <a:p>
            <a:r>
              <a:rPr lang="nl-BE" dirty="0">
                <a:solidFill>
                  <a:schemeClr val="tx2"/>
                </a:solidFill>
              </a:rPr>
              <a:t>1 or 2 minutes</a:t>
            </a:r>
          </a:p>
        </p:txBody>
      </p:sp>
      <p:sp>
        <p:nvSpPr>
          <p:cNvPr id="10" name="Flowchart: Connector 9"/>
          <p:cNvSpPr/>
          <p:nvPr/>
        </p:nvSpPr>
        <p:spPr>
          <a:xfrm>
            <a:off x="8315661" y="3604837"/>
            <a:ext cx="765500" cy="677732"/>
          </a:xfrm>
          <a:prstGeom prst="flowChartConnector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extBox 10"/>
          <p:cNvSpPr txBox="1"/>
          <p:nvPr/>
        </p:nvSpPr>
        <p:spPr>
          <a:xfrm>
            <a:off x="8035962" y="3202067"/>
            <a:ext cx="1538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solidFill>
                  <a:schemeClr val="tx2">
                    <a:lumMod val="75000"/>
                  </a:schemeClr>
                </a:solidFill>
              </a:rPr>
              <a:t>1 ML/500µl/250µl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76042" y="4723315"/>
            <a:ext cx="3058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+ extra </a:t>
            </a:r>
            <a:r>
              <a:rPr lang="nl-BE" dirty="0" err="1">
                <a:solidFill>
                  <a:schemeClr val="tx2"/>
                </a:solidFill>
              </a:rPr>
              <a:t>rinsing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droplets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blastocyst</a:t>
            </a:r>
            <a:r>
              <a:rPr lang="nl-BE" dirty="0">
                <a:solidFill>
                  <a:schemeClr val="tx2"/>
                </a:solidFill>
              </a:rPr>
              <a:t> culture medium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>
                <a:solidFill>
                  <a:schemeClr val="tx2"/>
                </a:solidFill>
              </a:rPr>
              <a:t>droplet</a:t>
            </a:r>
            <a:r>
              <a:rPr lang="nl-BE" dirty="0">
                <a:solidFill>
                  <a:schemeClr val="tx2"/>
                </a:solidFill>
              </a:rPr>
              <a:t> in culture </a:t>
            </a:r>
            <a:r>
              <a:rPr lang="nl-BE" dirty="0" err="1">
                <a:solidFill>
                  <a:schemeClr val="tx2"/>
                </a:solidFill>
              </a:rPr>
              <a:t>dish</a:t>
            </a:r>
            <a:endParaRPr lang="nl-BE" dirty="0">
              <a:solidFill>
                <a:schemeClr val="tx2"/>
              </a:solidFill>
            </a:endParaRPr>
          </a:p>
        </p:txBody>
      </p:sp>
      <p:cxnSp>
        <p:nvCxnSpPr>
          <p:cNvPr id="14" name="Straight Arrow Connector 13"/>
          <p:cNvCxnSpPr>
            <a:cxnSpLocks/>
            <a:stCxn id="10" idx="5"/>
          </p:cNvCxnSpPr>
          <p:nvPr/>
        </p:nvCxnSpPr>
        <p:spPr>
          <a:xfrm>
            <a:off x="8969056" y="4183317"/>
            <a:ext cx="489269" cy="46488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12554" y="4920709"/>
            <a:ext cx="1769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Culture </a:t>
            </a:r>
            <a:r>
              <a:rPr lang="nl-BE" dirty="0" err="1">
                <a:solidFill>
                  <a:schemeClr val="tx2"/>
                </a:solidFill>
              </a:rPr>
              <a:t>dish</a:t>
            </a:r>
            <a:endParaRPr lang="nl-BE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AB5867-6ED6-DF97-2B1C-37C660717C68}"/>
              </a:ext>
            </a:extLst>
          </p:cNvPr>
          <p:cNvSpPr txBox="1"/>
          <p:nvPr/>
        </p:nvSpPr>
        <p:spPr>
          <a:xfrm>
            <a:off x="9919205" y="3509844"/>
            <a:ext cx="236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2"/>
                </a:solidFill>
              </a:rPr>
              <a:t>No </a:t>
            </a:r>
            <a:r>
              <a:rPr lang="nl-BE" b="1" dirty="0" err="1">
                <a:solidFill>
                  <a:schemeClr val="accent2"/>
                </a:solidFill>
              </a:rPr>
              <a:t>dilution</a:t>
            </a:r>
            <a:r>
              <a:rPr lang="nl-BE" b="1" dirty="0">
                <a:solidFill>
                  <a:schemeClr val="accent2"/>
                </a:solidFill>
              </a:rPr>
              <a:t>!</a:t>
            </a:r>
          </a:p>
          <a:p>
            <a:r>
              <a:rPr lang="nl-BE" b="1" dirty="0">
                <a:solidFill>
                  <a:schemeClr val="accent2"/>
                </a:solidFill>
              </a:rPr>
              <a:t>No </a:t>
            </a:r>
            <a:r>
              <a:rPr lang="nl-BE" b="1" dirty="0" err="1">
                <a:solidFill>
                  <a:schemeClr val="accent2"/>
                </a:solidFill>
              </a:rPr>
              <a:t>washing</a:t>
            </a:r>
            <a:r>
              <a:rPr lang="nl-BE" b="1" dirty="0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13" name="Oval 12"/>
          <p:cNvSpPr/>
          <p:nvPr/>
        </p:nvSpPr>
        <p:spPr>
          <a:xfrm>
            <a:off x="9734556" y="3289471"/>
            <a:ext cx="1811867" cy="1213471"/>
          </a:xfrm>
          <a:prstGeom prst="ellipse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650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616" y="507359"/>
            <a:ext cx="9144000" cy="433517"/>
          </a:xfrm>
        </p:spPr>
        <p:txBody>
          <a:bodyPr/>
          <a:lstStyle/>
          <a:p>
            <a:r>
              <a:rPr lang="nl-BE" sz="3600" dirty="0"/>
              <a:t>Rapid warming of </a:t>
            </a:r>
            <a:r>
              <a:rPr lang="nl-BE" sz="3600" dirty="0" err="1"/>
              <a:t>blastocysts</a:t>
            </a:r>
            <a:endParaRPr lang="nl-B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615" y="955848"/>
            <a:ext cx="11101737" cy="387798"/>
          </a:xfrm>
        </p:spPr>
        <p:txBody>
          <a:bodyPr/>
          <a:lstStyle/>
          <a:p>
            <a:r>
              <a:rPr lang="nl-BE" dirty="0" err="1"/>
              <a:t>Early</a:t>
            </a:r>
            <a:r>
              <a:rPr lang="nl-BE" dirty="0"/>
              <a:t> data on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vitrified</a:t>
            </a:r>
            <a:r>
              <a:rPr lang="nl-BE" dirty="0"/>
              <a:t> research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66216" y="1779267"/>
            <a:ext cx="10198495" cy="148714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sz="1800" b="1" dirty="0">
                <a:solidFill>
                  <a:schemeClr val="accent1"/>
                </a:solidFill>
              </a:rPr>
              <a:t>Manns et al. ASRM 2021: </a:t>
            </a:r>
            <a:r>
              <a:rPr lang="nl-BE" sz="1800" dirty="0" err="1"/>
              <a:t>Validation</a:t>
            </a:r>
            <a:r>
              <a:rPr lang="nl-BE" sz="1800" dirty="0"/>
              <a:t> of a new ultra-</a:t>
            </a:r>
            <a:r>
              <a:rPr lang="nl-BE" sz="1800" dirty="0" err="1"/>
              <a:t>fast</a:t>
            </a:r>
            <a:r>
              <a:rPr lang="nl-BE" sz="1800" dirty="0"/>
              <a:t> </a:t>
            </a:r>
            <a:r>
              <a:rPr lang="nl-BE" sz="1800" dirty="0" err="1"/>
              <a:t>blastocyst</a:t>
            </a:r>
            <a:r>
              <a:rPr lang="nl-BE" sz="1800" dirty="0"/>
              <a:t> warming </a:t>
            </a:r>
            <a:r>
              <a:rPr lang="nl-BE" sz="1800" dirty="0" err="1"/>
              <a:t>technique</a:t>
            </a:r>
            <a:r>
              <a:rPr lang="nl-BE" sz="1800" dirty="0"/>
              <a:t> </a:t>
            </a:r>
            <a:r>
              <a:rPr lang="nl-BE" sz="1800" dirty="0" err="1"/>
              <a:t>reduces</a:t>
            </a:r>
            <a:r>
              <a:rPr lang="nl-BE" sz="1800" dirty="0"/>
              <a:t> warming </a:t>
            </a:r>
            <a:r>
              <a:rPr lang="nl-BE" sz="1800" dirty="0" err="1"/>
              <a:t>times</a:t>
            </a:r>
            <a:r>
              <a:rPr lang="nl-BE" sz="1800" dirty="0"/>
              <a:t> </a:t>
            </a:r>
            <a:r>
              <a:rPr lang="nl-BE" sz="1800" dirty="0" err="1"/>
              <a:t>to</a:t>
            </a:r>
            <a:r>
              <a:rPr lang="nl-BE" sz="1800" dirty="0"/>
              <a:t> 1 min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yields</a:t>
            </a:r>
            <a:r>
              <a:rPr lang="nl-BE" sz="1800" dirty="0"/>
              <a:t> </a:t>
            </a:r>
            <a:r>
              <a:rPr lang="nl-BE" sz="1800" dirty="0" err="1"/>
              <a:t>similar</a:t>
            </a:r>
            <a:r>
              <a:rPr lang="nl-BE" sz="1800" dirty="0"/>
              <a:t> </a:t>
            </a:r>
            <a:r>
              <a:rPr lang="nl-BE" sz="1800" dirty="0" err="1"/>
              <a:t>survial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re-</a:t>
            </a:r>
            <a:r>
              <a:rPr lang="nl-BE" sz="1800" dirty="0" err="1"/>
              <a:t>expansion</a:t>
            </a:r>
            <a:r>
              <a:rPr lang="nl-BE" sz="1800" dirty="0"/>
              <a:t> </a:t>
            </a:r>
            <a:r>
              <a:rPr lang="nl-BE" sz="1800" dirty="0" err="1"/>
              <a:t>compared</a:t>
            </a:r>
            <a:r>
              <a:rPr lang="nl-BE" sz="1800" dirty="0"/>
              <a:t> </a:t>
            </a:r>
            <a:r>
              <a:rPr lang="nl-BE" sz="1800" dirty="0" err="1"/>
              <a:t>to</a:t>
            </a:r>
            <a:r>
              <a:rPr lang="nl-BE" sz="1800" dirty="0"/>
              <a:t> </a:t>
            </a:r>
            <a:r>
              <a:rPr lang="nl-BE" sz="1800" dirty="0" err="1"/>
              <a:t>blastocysts</a:t>
            </a:r>
            <a:r>
              <a:rPr lang="nl-BE" sz="1800" dirty="0"/>
              <a:t> </a:t>
            </a:r>
            <a:r>
              <a:rPr lang="nl-BE" sz="1800" dirty="0" err="1"/>
              <a:t>warmed</a:t>
            </a:r>
            <a:r>
              <a:rPr lang="nl-BE" sz="1800" dirty="0"/>
              <a:t> </a:t>
            </a:r>
            <a:r>
              <a:rPr lang="nl-BE" sz="1800" dirty="0" err="1"/>
              <a:t>using</a:t>
            </a:r>
            <a:r>
              <a:rPr lang="nl-BE" sz="1800" dirty="0"/>
              <a:t> a standard </a:t>
            </a:r>
            <a:r>
              <a:rPr lang="nl-BE" sz="1800" dirty="0" err="1"/>
              <a:t>method</a:t>
            </a:r>
            <a:r>
              <a:rPr lang="nl-BE" sz="1800" dirty="0"/>
              <a:t>. </a:t>
            </a:r>
            <a:endParaRPr lang="nl-BE" sz="1800" b="1" dirty="0">
              <a:solidFill>
                <a:schemeClr val="accent1"/>
              </a:solidFill>
            </a:endParaRPr>
          </a:p>
          <a:p>
            <a:pPr marL="324000" indent="-3429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sz="1800" dirty="0" err="1"/>
              <a:t>Comparison</a:t>
            </a:r>
            <a:r>
              <a:rPr lang="nl-BE" sz="1800" dirty="0"/>
              <a:t> of ultra-</a:t>
            </a:r>
            <a:r>
              <a:rPr lang="nl-BE" sz="1800" dirty="0" err="1"/>
              <a:t>fast</a:t>
            </a:r>
            <a:r>
              <a:rPr lang="nl-BE" sz="1800" dirty="0"/>
              <a:t> protocol on research </a:t>
            </a:r>
            <a:r>
              <a:rPr lang="nl-BE" sz="1800" dirty="0" err="1"/>
              <a:t>blastocysts</a:t>
            </a:r>
            <a:endParaRPr lang="nl-BE" sz="1800" dirty="0"/>
          </a:p>
          <a:p>
            <a:pPr marL="324000" indent="-3429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l-BE" sz="1800" dirty="0"/>
          </a:p>
          <a:p>
            <a:pPr marL="324000" indent="-3429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sz="1800" b="1" dirty="0">
                <a:solidFill>
                  <a:schemeClr val="accent1"/>
                </a:solidFill>
              </a:rPr>
              <a:t>TS 1 min 37°C </a:t>
            </a:r>
            <a:r>
              <a:rPr lang="nl-BE" sz="1800" b="1" dirty="0" err="1">
                <a:solidFill>
                  <a:schemeClr val="accent1"/>
                </a:solidFill>
              </a:rPr>
              <a:t>with</a:t>
            </a:r>
            <a:r>
              <a:rPr lang="nl-BE" sz="1800" b="1" dirty="0">
                <a:solidFill>
                  <a:schemeClr val="accent1"/>
                </a:solidFill>
              </a:rPr>
              <a:t> 1M </a:t>
            </a:r>
            <a:r>
              <a:rPr lang="nl-BE" sz="1800" dirty="0"/>
              <a:t>(Fujifilm) or standard warming</a:t>
            </a:r>
            <a:endParaRPr lang="nl-BE" sz="19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19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1900" dirty="0"/>
          </a:p>
          <a:p>
            <a:endParaRPr lang="nl-NL" dirty="0"/>
          </a:p>
          <a:p>
            <a:endParaRPr lang="nl-B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581233"/>
              </p:ext>
            </p:extLst>
          </p:nvPr>
        </p:nvGraphicFramePr>
        <p:xfrm>
          <a:off x="1604751" y="3548634"/>
          <a:ext cx="8634270" cy="127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090">
                  <a:extLst>
                    <a:ext uri="{9D8B030D-6E8A-4147-A177-3AD203B41FA5}">
                      <a16:colId xmlns:a16="http://schemas.microsoft.com/office/drawing/2014/main" val="280174143"/>
                    </a:ext>
                  </a:extLst>
                </a:gridCol>
                <a:gridCol w="2878090">
                  <a:extLst>
                    <a:ext uri="{9D8B030D-6E8A-4147-A177-3AD203B41FA5}">
                      <a16:colId xmlns:a16="http://schemas.microsoft.com/office/drawing/2014/main" val="3433353050"/>
                    </a:ext>
                  </a:extLst>
                </a:gridCol>
                <a:gridCol w="2878090">
                  <a:extLst>
                    <a:ext uri="{9D8B030D-6E8A-4147-A177-3AD203B41FA5}">
                      <a16:colId xmlns:a16="http://schemas.microsoft.com/office/drawing/2014/main" val="761729848"/>
                    </a:ext>
                  </a:extLst>
                </a:gridCol>
              </a:tblGrid>
              <a:tr h="423907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Standard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Ultra-</a:t>
                      </a:r>
                      <a:r>
                        <a:rPr lang="nl-BE" dirty="0" err="1"/>
                        <a:t>fast</a:t>
                      </a:r>
                      <a:r>
                        <a:rPr lang="nl-BE" baseline="0" dirty="0"/>
                        <a:t> (39)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463583"/>
                  </a:ext>
                </a:extLst>
              </a:tr>
              <a:tr h="423907">
                <a:tc>
                  <a:txBody>
                    <a:bodyPr/>
                    <a:lstStyle/>
                    <a:p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Survived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32(100)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39 (100)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00249"/>
                  </a:ext>
                </a:extLst>
              </a:tr>
              <a:tr h="423907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Re-expanded 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after</a:t>
                      </a:r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 24h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31 (96,9)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39 (100)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2942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03063" y="5102576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>
                <a:solidFill>
                  <a:schemeClr val="tx2"/>
                </a:solidFill>
              </a:rPr>
              <a:t>Conclusion</a:t>
            </a:r>
            <a:r>
              <a:rPr lang="nl-BE" dirty="0">
                <a:solidFill>
                  <a:schemeClr val="tx2"/>
                </a:solidFill>
              </a:rPr>
              <a:t>: no significant </a:t>
            </a:r>
            <a:r>
              <a:rPr lang="nl-BE" dirty="0" err="1">
                <a:solidFill>
                  <a:schemeClr val="tx2"/>
                </a:solidFill>
              </a:rPr>
              <a:t>differences</a:t>
            </a:r>
            <a:r>
              <a:rPr lang="nl-BE" dirty="0">
                <a:solidFill>
                  <a:schemeClr val="tx2"/>
                </a:solidFill>
              </a:rPr>
              <a:t> in survival </a:t>
            </a:r>
            <a:r>
              <a:rPr lang="nl-BE" dirty="0" err="1">
                <a:solidFill>
                  <a:schemeClr val="tx2"/>
                </a:solidFill>
              </a:rPr>
              <a:t>and</a:t>
            </a:r>
            <a:r>
              <a:rPr lang="nl-BE" dirty="0">
                <a:solidFill>
                  <a:schemeClr val="tx2"/>
                </a:solidFill>
              </a:rPr>
              <a:t> re-</a:t>
            </a:r>
            <a:r>
              <a:rPr lang="nl-BE" dirty="0" err="1">
                <a:solidFill>
                  <a:schemeClr val="tx2"/>
                </a:solidFill>
              </a:rPr>
              <a:t>expansion</a:t>
            </a:r>
            <a:endParaRPr lang="nl-BE" b="1" dirty="0">
              <a:solidFill>
                <a:schemeClr val="tx2"/>
              </a:solidFill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345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616" y="507359"/>
            <a:ext cx="9144000" cy="433517"/>
          </a:xfrm>
        </p:spPr>
        <p:txBody>
          <a:bodyPr/>
          <a:lstStyle/>
          <a:p>
            <a:r>
              <a:rPr lang="nl-BE" sz="3600" dirty="0"/>
              <a:t>Rapid warming of </a:t>
            </a:r>
            <a:r>
              <a:rPr lang="nl-BE" sz="3600" dirty="0" err="1"/>
              <a:t>blastocysts</a:t>
            </a:r>
            <a:endParaRPr lang="nl-B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615" y="955848"/>
            <a:ext cx="11101737" cy="387798"/>
          </a:xfrm>
        </p:spPr>
        <p:txBody>
          <a:bodyPr/>
          <a:lstStyle/>
          <a:p>
            <a:r>
              <a:rPr lang="nl-BE" dirty="0" err="1"/>
              <a:t>Early</a:t>
            </a:r>
            <a:r>
              <a:rPr lang="nl-BE" dirty="0"/>
              <a:t> data on </a:t>
            </a:r>
            <a:r>
              <a:rPr lang="nl-BE" dirty="0" err="1"/>
              <a:t>rapid</a:t>
            </a:r>
            <a:r>
              <a:rPr lang="nl-BE" dirty="0"/>
              <a:t> warming of </a:t>
            </a:r>
            <a:r>
              <a:rPr lang="nl-BE" dirty="0" err="1"/>
              <a:t>vitrified</a:t>
            </a:r>
            <a:r>
              <a:rPr lang="nl-BE" dirty="0"/>
              <a:t> research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66216" y="1779267"/>
            <a:ext cx="10260000" cy="2273444"/>
          </a:xfrm>
        </p:spPr>
        <p:txBody>
          <a:bodyPr>
            <a:normAutofit/>
          </a:bodyPr>
          <a:lstStyle/>
          <a:p>
            <a:pPr marL="324000" indent="-3429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sz="1800" dirty="0"/>
              <a:t>Multicenter </a:t>
            </a:r>
            <a:r>
              <a:rPr lang="nl-BE" sz="1800" dirty="0" err="1"/>
              <a:t>preclinical</a:t>
            </a:r>
            <a:r>
              <a:rPr lang="nl-BE" sz="1800" dirty="0"/>
              <a:t> </a:t>
            </a:r>
            <a:r>
              <a:rPr lang="nl-BE" sz="1800" dirty="0" err="1"/>
              <a:t>validation</a:t>
            </a:r>
            <a:r>
              <a:rPr lang="nl-BE" sz="1800" dirty="0"/>
              <a:t> of warming procedures </a:t>
            </a:r>
            <a:r>
              <a:rPr lang="nl-BE" sz="1800" dirty="0" err="1"/>
              <a:t>for</a:t>
            </a:r>
            <a:r>
              <a:rPr lang="nl-BE" sz="1800" dirty="0"/>
              <a:t> human </a:t>
            </a:r>
            <a:r>
              <a:rPr lang="nl-BE" sz="1800" dirty="0" err="1"/>
              <a:t>blastocysts</a:t>
            </a:r>
            <a:r>
              <a:rPr lang="nl-BE" sz="1800" dirty="0"/>
              <a:t> </a:t>
            </a:r>
            <a:r>
              <a:rPr lang="nl-BE" sz="1800" dirty="0" err="1"/>
              <a:t>involving</a:t>
            </a:r>
            <a:r>
              <a:rPr lang="nl-BE" sz="1800" dirty="0"/>
              <a:t> a short exposure </a:t>
            </a:r>
            <a:r>
              <a:rPr lang="nl-BE" sz="1800" dirty="0" err="1"/>
              <a:t>to</a:t>
            </a:r>
            <a:r>
              <a:rPr lang="nl-BE" sz="1800" dirty="0"/>
              <a:t> a single sucrose solution shows </a:t>
            </a:r>
            <a:r>
              <a:rPr lang="nl-BE" sz="1800" dirty="0" err="1"/>
              <a:t>promising</a:t>
            </a:r>
            <a:r>
              <a:rPr lang="nl-BE" sz="1800" dirty="0"/>
              <a:t> survival, re-</a:t>
            </a:r>
            <a:r>
              <a:rPr lang="nl-BE" sz="1800" dirty="0" err="1"/>
              <a:t>expansion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continued</a:t>
            </a:r>
            <a:r>
              <a:rPr lang="nl-BE" sz="1800" dirty="0"/>
              <a:t> development. </a:t>
            </a:r>
            <a:r>
              <a:rPr lang="nl-BE" sz="1800" b="1" dirty="0">
                <a:solidFill>
                  <a:schemeClr val="accent1"/>
                </a:solidFill>
              </a:rPr>
              <a:t>Gunst et al BSRM 2022</a:t>
            </a:r>
          </a:p>
          <a:p>
            <a:pPr marL="324000" indent="-3429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sz="1800" dirty="0"/>
              <a:t>Effect of sucrose </a:t>
            </a:r>
            <a:r>
              <a:rPr lang="nl-BE" sz="1800" dirty="0" err="1"/>
              <a:t>conc</a:t>
            </a:r>
            <a:r>
              <a:rPr lang="nl-BE" sz="1800" dirty="0"/>
              <a:t>? </a:t>
            </a:r>
            <a:r>
              <a:rPr lang="nl-BE" sz="1800" dirty="0" err="1"/>
              <a:t>Comparison</a:t>
            </a:r>
            <a:r>
              <a:rPr lang="nl-BE" sz="1800" dirty="0"/>
              <a:t> of </a:t>
            </a:r>
            <a:r>
              <a:rPr lang="nl-BE" sz="1800" b="1" dirty="0">
                <a:solidFill>
                  <a:schemeClr val="accent1"/>
                </a:solidFill>
              </a:rPr>
              <a:t>2min 37°C </a:t>
            </a:r>
            <a:r>
              <a:rPr lang="nl-BE" sz="1800" b="1" dirty="0" err="1">
                <a:solidFill>
                  <a:schemeClr val="accent1"/>
                </a:solidFill>
              </a:rPr>
              <a:t>with</a:t>
            </a:r>
            <a:r>
              <a:rPr lang="nl-BE" sz="1800" b="1" dirty="0">
                <a:solidFill>
                  <a:schemeClr val="accent1"/>
                </a:solidFill>
              </a:rPr>
              <a:t> low (0,25M) or 1 min </a:t>
            </a:r>
            <a:r>
              <a:rPr lang="nl-BE" sz="1800" b="1" dirty="0" err="1">
                <a:solidFill>
                  <a:schemeClr val="accent1"/>
                </a:solidFill>
              </a:rPr>
              <a:t>with</a:t>
            </a:r>
            <a:r>
              <a:rPr lang="nl-BE" sz="1800" b="1" dirty="0">
                <a:solidFill>
                  <a:schemeClr val="accent1"/>
                </a:solidFill>
              </a:rPr>
              <a:t> high (1,0M) </a:t>
            </a:r>
            <a:r>
              <a:rPr lang="nl-BE" sz="1800" dirty="0"/>
              <a:t>sucrose (</a:t>
            </a:r>
            <a:r>
              <a:rPr lang="nl-BE" sz="1800" dirty="0" err="1"/>
              <a:t>RapidWarm</a:t>
            </a:r>
            <a:r>
              <a:rPr lang="nl-BE" sz="1800" dirty="0"/>
              <a:t> </a:t>
            </a:r>
            <a:r>
              <a:rPr lang="nl-BE" sz="1800" dirty="0" err="1"/>
              <a:t>Omni</a:t>
            </a:r>
            <a:r>
              <a:rPr lang="nl-BE" sz="1800" dirty="0"/>
              <a:t>, </a:t>
            </a:r>
            <a:r>
              <a:rPr lang="nl-BE" sz="1800" dirty="0" err="1"/>
              <a:t>Vitrolife</a:t>
            </a:r>
            <a:r>
              <a:rPr lang="nl-BE" sz="1800" dirty="0"/>
              <a:t>)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19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19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sz="1900" dirty="0"/>
          </a:p>
          <a:p>
            <a:endParaRPr lang="nl-NL" dirty="0"/>
          </a:p>
          <a:p>
            <a:endParaRPr lang="nl-BE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835051"/>
              </p:ext>
            </p:extLst>
          </p:nvPr>
        </p:nvGraphicFramePr>
        <p:xfrm>
          <a:off x="1649907" y="3266413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017414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3335305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61729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Low sucrose (0,25M)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High sucrose (1,0M)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46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Survived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50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49 (98)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0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Re-expanded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49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47 (94)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2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24 h 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hatching</a:t>
                      </a:r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/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hatched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37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38 (78)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0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Time 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 re-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expansion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1,64 ± 0,61h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2,2 ± 1,41h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72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Time 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dirty="0" err="1">
                          <a:solidFill>
                            <a:schemeClr val="tx2"/>
                          </a:solidFill>
                        </a:rPr>
                        <a:t>hatching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5,1 ± 0,8h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>
                          <a:solidFill>
                            <a:schemeClr val="tx2"/>
                          </a:solidFill>
                        </a:rPr>
                        <a:t>7,82 ± 13,51h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15012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33816" y="576024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>
                <a:solidFill>
                  <a:schemeClr val="tx2"/>
                </a:solidFill>
              </a:rPr>
              <a:t>Conclusion</a:t>
            </a:r>
            <a:r>
              <a:rPr lang="nl-BE" dirty="0">
                <a:solidFill>
                  <a:schemeClr val="tx2"/>
                </a:solidFill>
              </a:rPr>
              <a:t>: </a:t>
            </a:r>
            <a:r>
              <a:rPr lang="nl-BE" dirty="0" err="1">
                <a:solidFill>
                  <a:schemeClr val="tx2"/>
                </a:solidFill>
              </a:rPr>
              <a:t>use</a:t>
            </a:r>
            <a:r>
              <a:rPr lang="nl-BE" dirty="0">
                <a:solidFill>
                  <a:schemeClr val="tx2"/>
                </a:solidFill>
              </a:rPr>
              <a:t> of </a:t>
            </a:r>
            <a:r>
              <a:rPr lang="nl-BE" b="1" dirty="0">
                <a:solidFill>
                  <a:schemeClr val="tx2"/>
                </a:solidFill>
              </a:rPr>
              <a:t>low sucrose </a:t>
            </a:r>
            <a:r>
              <a:rPr lang="nl-BE" dirty="0" err="1">
                <a:solidFill>
                  <a:schemeClr val="tx2"/>
                </a:solidFill>
              </a:rPr>
              <a:t>tends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to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result</a:t>
            </a:r>
            <a:r>
              <a:rPr lang="nl-BE" dirty="0">
                <a:solidFill>
                  <a:schemeClr val="tx2"/>
                </a:solidFill>
              </a:rPr>
              <a:t> in </a:t>
            </a:r>
            <a:r>
              <a:rPr lang="nl-BE" b="1" dirty="0" err="1">
                <a:solidFill>
                  <a:schemeClr val="tx2"/>
                </a:solidFill>
              </a:rPr>
              <a:t>faster</a:t>
            </a:r>
            <a:r>
              <a:rPr lang="nl-BE" b="1" dirty="0">
                <a:solidFill>
                  <a:schemeClr val="tx2"/>
                </a:solidFill>
              </a:rPr>
              <a:t> re-</a:t>
            </a:r>
            <a:r>
              <a:rPr lang="nl-BE" b="1" dirty="0" err="1">
                <a:solidFill>
                  <a:schemeClr val="tx2"/>
                </a:solidFill>
              </a:rPr>
              <a:t>expansion</a:t>
            </a:r>
            <a:endParaRPr lang="nl-BE" b="1" dirty="0">
              <a:solidFill>
                <a:schemeClr val="tx2"/>
              </a:solidFill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9477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044" y="1630150"/>
            <a:ext cx="7998490" cy="45918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endParaRPr lang="nl-B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4643950" y="6521156"/>
            <a:ext cx="4437211" cy="288000"/>
          </a:xfrm>
        </p:spPr>
        <p:txBody>
          <a:bodyPr>
            <a:normAutofit fontScale="77500" lnSpcReduction="20000"/>
          </a:bodyPr>
          <a:lstStyle/>
          <a:p>
            <a:endParaRPr lang="nl-BE"/>
          </a:p>
        </p:txBody>
      </p:sp>
      <p:sp>
        <p:nvSpPr>
          <p:cNvPr id="8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600" dirty="0"/>
              <a:t>Rapid warming of </a:t>
            </a:r>
            <a:r>
              <a:rPr lang="nl-BE" sz="3600" dirty="0" err="1"/>
              <a:t>blastocysts</a:t>
            </a:r>
            <a:endParaRPr lang="nl-BE" sz="3600" dirty="0"/>
          </a:p>
        </p:txBody>
      </p:sp>
      <p:sp>
        <p:nvSpPr>
          <p:cNvPr id="10" name="Subtitle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/>
              <a:t>Liebermann</a:t>
            </a:r>
            <a:r>
              <a:rPr lang="nl-BE" dirty="0"/>
              <a:t> et al. 2024: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409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66217" y="472296"/>
            <a:ext cx="9144000" cy="577979"/>
          </a:xfrm>
        </p:spPr>
        <p:txBody>
          <a:bodyPr/>
          <a:lstStyle/>
          <a:p>
            <a:r>
              <a:rPr lang="nl-BE" sz="4800" dirty="0"/>
              <a:t>Rapid warming of </a:t>
            </a:r>
            <a:r>
              <a:rPr lang="nl-BE" sz="4800" dirty="0" err="1"/>
              <a:t>blastocysts</a:t>
            </a:r>
            <a:endParaRPr lang="nl-BE" sz="4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57359" y="1628023"/>
            <a:ext cx="10260000" cy="1862695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Closed </a:t>
            </a:r>
            <a:r>
              <a:rPr lang="nl-BE" dirty="0" err="1"/>
              <a:t>stepwise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(HSV </a:t>
            </a:r>
            <a:r>
              <a:rPr lang="nl-BE" dirty="0" err="1"/>
              <a:t>straw</a:t>
            </a:r>
            <a:r>
              <a:rPr lang="nl-BE" dirty="0"/>
              <a:t> CBS)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/>
              <a:t>1-step </a:t>
            </a:r>
            <a:r>
              <a:rPr lang="nl-BE" dirty="0" err="1"/>
              <a:t>rehydration</a:t>
            </a:r>
            <a:r>
              <a:rPr lang="nl-BE" dirty="0"/>
              <a:t> in </a:t>
            </a:r>
            <a:r>
              <a:rPr lang="nl-BE" dirty="0" err="1"/>
              <a:t>droplet</a:t>
            </a:r>
            <a:r>
              <a:rPr lang="nl-BE" dirty="0"/>
              <a:t> </a:t>
            </a:r>
            <a:r>
              <a:rPr lang="nl-BE" b="1" dirty="0">
                <a:solidFill>
                  <a:schemeClr val="accent1"/>
                </a:solidFill>
              </a:rPr>
              <a:t>400µl 1M sucrose 1 min 37°C </a:t>
            </a:r>
            <a:r>
              <a:rPr lang="nl-BE" dirty="0"/>
              <a:t>(Fujifilm)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l-BE" dirty="0" err="1"/>
              <a:t>preclinically</a:t>
            </a:r>
            <a:r>
              <a:rPr lang="nl-BE" dirty="0"/>
              <a:t> </a:t>
            </a:r>
            <a:r>
              <a:rPr lang="nl-BE" dirty="0" err="1"/>
              <a:t>validated</a:t>
            </a:r>
            <a:r>
              <a:rPr lang="nl-BE" dirty="0"/>
              <a:t> in </a:t>
            </a:r>
            <a:r>
              <a:rPr lang="nl-BE" dirty="0" err="1"/>
              <a:t>biopsied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non-</a:t>
            </a:r>
            <a:r>
              <a:rPr lang="nl-BE" dirty="0" err="1"/>
              <a:t>biopsied</a:t>
            </a:r>
            <a:r>
              <a:rPr lang="nl-BE" dirty="0"/>
              <a:t> research </a:t>
            </a:r>
            <a:r>
              <a:rPr lang="nl-BE" dirty="0" err="1"/>
              <a:t>blastocysts</a:t>
            </a:r>
            <a:endParaRPr lang="nl-BE" dirty="0"/>
          </a:p>
          <a:p>
            <a:pPr>
              <a:spcAft>
                <a:spcPts val="1200"/>
              </a:spcAft>
            </a:pPr>
            <a:endParaRPr lang="nl-BE" dirty="0">
              <a:solidFill>
                <a:schemeClr val="accent1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B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B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BE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l-BE" dirty="0"/>
          </a:p>
          <a:p>
            <a:endParaRPr lang="nl-B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4643950" y="6521156"/>
            <a:ext cx="4437211" cy="288000"/>
          </a:xfrm>
        </p:spPr>
        <p:txBody>
          <a:bodyPr>
            <a:normAutofit fontScale="77500" lnSpcReduction="20000"/>
          </a:bodyPr>
          <a:lstStyle/>
          <a:p>
            <a:endParaRPr lang="nl-BE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966217" y="1065247"/>
            <a:ext cx="9144000" cy="3877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/>
              <a:t>Liebermann</a:t>
            </a:r>
            <a:r>
              <a:rPr lang="nl-BE" dirty="0"/>
              <a:t> et al. 2024: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endParaRPr lang="nl-BE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648323"/>
              </p:ext>
            </p:extLst>
          </p:nvPr>
        </p:nvGraphicFramePr>
        <p:xfrm>
          <a:off x="2017277" y="3073986"/>
          <a:ext cx="7940164" cy="244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319">
                  <a:extLst>
                    <a:ext uri="{9D8B030D-6E8A-4147-A177-3AD203B41FA5}">
                      <a16:colId xmlns:a16="http://schemas.microsoft.com/office/drawing/2014/main" val="280174143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3433353050"/>
                    </a:ext>
                  </a:extLst>
                </a:gridCol>
                <a:gridCol w="2269067">
                  <a:extLst>
                    <a:ext uri="{9D8B030D-6E8A-4147-A177-3AD203B41FA5}">
                      <a16:colId xmlns:a16="http://schemas.microsoft.com/office/drawing/2014/main" val="761729848"/>
                    </a:ext>
                  </a:extLst>
                </a:gridCol>
                <a:gridCol w="1038578">
                  <a:extLst>
                    <a:ext uri="{9D8B030D-6E8A-4147-A177-3AD203B41FA5}">
                      <a16:colId xmlns:a16="http://schemas.microsoft.com/office/drawing/2014/main" val="2207940127"/>
                    </a:ext>
                  </a:extLst>
                </a:gridCol>
              </a:tblGrid>
              <a:tr h="337973">
                <a:tc>
                  <a:txBody>
                    <a:bodyPr/>
                    <a:lstStyle/>
                    <a:p>
                      <a:pPr algn="l"/>
                      <a:r>
                        <a:rPr lang="nl-BE" sz="1600" dirty="0" err="1"/>
                        <a:t>Clinical</a:t>
                      </a:r>
                      <a:r>
                        <a:rPr lang="nl-BE" sz="1600" dirty="0"/>
                        <a:t> </a:t>
                      </a:r>
                      <a:r>
                        <a:rPr lang="nl-BE" sz="1600" dirty="0" err="1"/>
                        <a:t>outcome</a:t>
                      </a:r>
                      <a:endParaRPr lang="nl-B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dirty="0"/>
                        <a:t>Standard (833</a:t>
                      </a:r>
                      <a:r>
                        <a:rPr lang="nl-BE" sz="1600" baseline="0" dirty="0"/>
                        <a:t> </a:t>
                      </a:r>
                      <a:r>
                        <a:rPr lang="nl-BE" sz="1600" baseline="0" dirty="0" err="1"/>
                        <a:t>cycles</a:t>
                      </a:r>
                      <a:r>
                        <a:rPr lang="nl-BE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baseline="0" dirty="0"/>
                        <a:t>1-step (2606 </a:t>
                      </a:r>
                      <a:r>
                        <a:rPr lang="nl-BE" sz="1600" baseline="0" dirty="0" err="1"/>
                        <a:t>cycles</a:t>
                      </a:r>
                      <a:r>
                        <a:rPr lang="nl-BE" sz="1600" baseline="0" dirty="0"/>
                        <a:t>)</a:t>
                      </a:r>
                      <a:endParaRPr lang="nl-B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dirty="0"/>
                        <a:t>P </a:t>
                      </a:r>
                      <a:r>
                        <a:rPr lang="nl-BE" sz="1600" dirty="0" err="1"/>
                        <a:t>value</a:t>
                      </a:r>
                      <a:endParaRPr lang="nl-B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1463583"/>
                  </a:ext>
                </a:extLst>
              </a:tr>
              <a:tr h="351916">
                <a:tc>
                  <a:txBody>
                    <a:bodyPr/>
                    <a:lstStyle/>
                    <a:p>
                      <a:pPr algn="l"/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Survived</a:t>
                      </a:r>
                      <a:endParaRPr lang="nl-B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99,5%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99,5%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0,9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900249"/>
                  </a:ext>
                </a:extLst>
              </a:tr>
              <a:tr h="351916">
                <a:tc>
                  <a:txBody>
                    <a:bodyPr/>
                    <a:lstStyle/>
                    <a:p>
                      <a:pPr algn="l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Pos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hCG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69,8%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72,9%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0,094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9929429"/>
                  </a:ext>
                </a:extLst>
              </a:tr>
              <a:tr h="351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Clinical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pregnancy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59,9%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62,9%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0,11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9759915"/>
                  </a:ext>
                </a:extLst>
              </a:tr>
              <a:tr h="351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Implantation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57,0%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63,6%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0,00055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2771851"/>
                  </a:ext>
                </a:extLst>
              </a:tr>
              <a:tr h="351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Ongoing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pregnancy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55,4%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60,4%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0,011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3246153"/>
                  </a:ext>
                </a:extLst>
              </a:tr>
              <a:tr h="351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Miscarriage</a:t>
                      </a: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6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7,6%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4,0%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2"/>
                          </a:solidFill>
                        </a:rPr>
                        <a:t>0,0001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943212"/>
                  </a:ext>
                </a:extLst>
              </a:tr>
            </a:tbl>
          </a:graphicData>
        </a:graphic>
      </p:graphicFrame>
      <p:sp>
        <p:nvSpPr>
          <p:cNvPr id="12" name="Left Arrow 11"/>
          <p:cNvSpPr/>
          <p:nvPr/>
        </p:nvSpPr>
        <p:spPr>
          <a:xfrm>
            <a:off x="10215911" y="5293089"/>
            <a:ext cx="331377" cy="101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Left Arrow 13"/>
          <p:cNvSpPr/>
          <p:nvPr/>
        </p:nvSpPr>
        <p:spPr>
          <a:xfrm>
            <a:off x="10215911" y="4971155"/>
            <a:ext cx="331377" cy="101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Left Arrow 13">
            <a:extLst>
              <a:ext uri="{FF2B5EF4-FFF2-40B4-BE49-F238E27FC236}">
                <a16:creationId xmlns:a16="http://schemas.microsoft.com/office/drawing/2014/main" id="{51C21C91-30F9-3832-7737-6E1EA2577023}"/>
              </a:ext>
            </a:extLst>
          </p:cNvPr>
          <p:cNvSpPr/>
          <p:nvPr/>
        </p:nvSpPr>
        <p:spPr>
          <a:xfrm>
            <a:off x="10215911" y="4627655"/>
            <a:ext cx="331377" cy="101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F1650E-3EDE-D116-7667-F1EBFB519C49}"/>
              </a:ext>
            </a:extLst>
          </p:cNvPr>
          <p:cNvSpPr txBox="1"/>
          <p:nvPr/>
        </p:nvSpPr>
        <p:spPr>
          <a:xfrm>
            <a:off x="8106294" y="5726956"/>
            <a:ext cx="4007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solidFill>
                  <a:srgbClr val="2F72A6"/>
                </a:solidFill>
              </a:rPr>
              <a:t>Independent of </a:t>
            </a:r>
            <a:r>
              <a:rPr lang="nl-BE" sz="1400" dirty="0" err="1">
                <a:solidFill>
                  <a:srgbClr val="2F72A6"/>
                </a:solidFill>
              </a:rPr>
              <a:t>age</a:t>
            </a:r>
            <a:r>
              <a:rPr lang="nl-BE" sz="1400" dirty="0">
                <a:solidFill>
                  <a:srgbClr val="2F72A6"/>
                </a:solidFill>
              </a:rPr>
              <a:t>, PGT, </a:t>
            </a:r>
            <a:r>
              <a:rPr lang="nl-BE" sz="1400" dirty="0" err="1">
                <a:solidFill>
                  <a:srgbClr val="2F72A6"/>
                </a:solidFill>
              </a:rPr>
              <a:t>day</a:t>
            </a:r>
            <a:r>
              <a:rPr lang="nl-BE" sz="1400" dirty="0">
                <a:solidFill>
                  <a:srgbClr val="2F72A6"/>
                </a:solidFill>
              </a:rPr>
              <a:t> of cryo, embryo </a:t>
            </a:r>
            <a:r>
              <a:rPr lang="nl-BE" sz="1400" dirty="0" err="1">
                <a:solidFill>
                  <a:srgbClr val="2F72A6"/>
                </a:solidFill>
              </a:rPr>
              <a:t>grade</a:t>
            </a:r>
            <a:endParaRPr lang="nl-BE" sz="1400" dirty="0">
              <a:solidFill>
                <a:srgbClr val="2F72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1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217" y="472296"/>
            <a:ext cx="10142050" cy="577979"/>
          </a:xfrm>
        </p:spPr>
        <p:txBody>
          <a:bodyPr/>
          <a:lstStyle/>
          <a:p>
            <a:r>
              <a:rPr lang="nl-BE" sz="4800" dirty="0"/>
              <a:t>Rapid warming of </a:t>
            </a:r>
            <a:r>
              <a:rPr lang="nl-BE" sz="4800" dirty="0" err="1"/>
              <a:t>blastocysts</a:t>
            </a:r>
            <a:endParaRPr lang="nl-BE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/>
          <a:lstStyle/>
          <a:p>
            <a:r>
              <a:rPr lang="nl-BE" dirty="0"/>
              <a:t>Lammers et al. 2024: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1894660"/>
            <a:ext cx="9685867" cy="39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9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AF258-1BE5-F0C1-752F-25CF9C64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B73F-49A8-49DB-8654-ED83C38AAF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Rapid warming of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0A5F3-DB21-C1F7-3FFB-E71FB67492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Lammers et al. 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92668-B814-CAE5-DE7D-7A24B21D61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1750901"/>
            <a:ext cx="11000496" cy="1145459"/>
          </a:xfrm>
        </p:spPr>
        <p:txBody>
          <a:bodyPr>
            <a:normAutofit/>
          </a:bodyPr>
          <a:lstStyle/>
          <a:p>
            <a:pPr indent="-34290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 err="1"/>
              <a:t>Vitrification</a:t>
            </a:r>
            <a:r>
              <a:rPr lang="nl-BE" dirty="0"/>
              <a:t> in </a:t>
            </a:r>
            <a:r>
              <a:rPr lang="nl-BE" dirty="0" err="1"/>
              <a:t>closed</a:t>
            </a:r>
            <a:r>
              <a:rPr lang="nl-BE" dirty="0"/>
              <a:t> Rapid-I </a:t>
            </a:r>
            <a:r>
              <a:rPr lang="nl-BE" dirty="0" err="1"/>
              <a:t>straw</a:t>
            </a:r>
            <a:r>
              <a:rPr lang="nl-BE" dirty="0"/>
              <a:t> (</a:t>
            </a:r>
            <a:r>
              <a:rPr lang="nl-BE" dirty="0" err="1"/>
              <a:t>Vitrolife</a:t>
            </a:r>
            <a:r>
              <a:rPr lang="nl-BE" dirty="0"/>
              <a:t>, Rapid Vit Blast kit)</a:t>
            </a:r>
          </a:p>
          <a:p>
            <a:pPr indent="-34290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/>
              <a:t>Rapid warming protocol: </a:t>
            </a:r>
            <a:r>
              <a:rPr lang="nl-BE" b="1" dirty="0">
                <a:solidFill>
                  <a:schemeClr val="accent1"/>
                </a:solidFill>
              </a:rPr>
              <a:t>2 min Warm 1 Blast sucrose 37°C (0,25M) </a:t>
            </a:r>
            <a:r>
              <a:rPr lang="nl-BE" dirty="0"/>
              <a:t>(</a:t>
            </a:r>
            <a:r>
              <a:rPr lang="nl-BE" dirty="0" err="1"/>
              <a:t>Vitrolife</a:t>
            </a:r>
            <a:r>
              <a:rPr lang="nl-BE" dirty="0"/>
              <a:t>)</a:t>
            </a:r>
          </a:p>
          <a:p>
            <a:pPr indent="-34290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BE" dirty="0" err="1"/>
              <a:t>Prospective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pilot </a:t>
            </a:r>
            <a:r>
              <a:rPr lang="nl-BE" dirty="0" err="1"/>
              <a:t>study</a:t>
            </a:r>
            <a:r>
              <a:rPr lang="nl-BE" dirty="0"/>
              <a:t> (</a:t>
            </a:r>
            <a:r>
              <a:rPr lang="nl-BE" dirty="0" err="1"/>
              <a:t>comparison</a:t>
            </a:r>
            <a:r>
              <a:rPr lang="nl-BE" dirty="0"/>
              <a:t> 3 </a:t>
            </a:r>
            <a:r>
              <a:rPr lang="nl-BE" dirty="0" err="1"/>
              <a:t>months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preceeding</a:t>
            </a:r>
            <a:r>
              <a:rPr lang="nl-BE" dirty="0"/>
              <a:t> 6 </a:t>
            </a:r>
            <a:r>
              <a:rPr lang="nl-BE" dirty="0" err="1"/>
              <a:t>months</a:t>
            </a:r>
            <a:r>
              <a:rPr lang="nl-BE" dirty="0"/>
              <a:t> standard warming)</a:t>
            </a:r>
          </a:p>
          <a:p>
            <a:endParaRPr lang="nl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870BA-87B9-5B1C-615F-438D7D602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639" y="2711882"/>
            <a:ext cx="6088495" cy="3678118"/>
          </a:xfrm>
          <a:prstGeom prst="rect">
            <a:avLst/>
          </a:prstGeom>
        </p:spPr>
      </p:pic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0DC03DB4-7405-EBAD-890C-6A1133DBB996}"/>
              </a:ext>
            </a:extLst>
          </p:cNvPr>
          <p:cNvSpPr/>
          <p:nvPr/>
        </p:nvSpPr>
        <p:spPr>
          <a:xfrm>
            <a:off x="4769126" y="3250095"/>
            <a:ext cx="1778246" cy="357809"/>
          </a:xfrm>
          <a:prstGeom prst="roundRect">
            <a:avLst/>
          </a:prstGeom>
          <a:solidFill>
            <a:srgbClr val="2F72A6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7AAC76B9-1995-7733-7ECA-70060E98FDC3}"/>
              </a:ext>
            </a:extLst>
          </p:cNvPr>
          <p:cNvSpPr/>
          <p:nvPr/>
        </p:nvSpPr>
        <p:spPr>
          <a:xfrm>
            <a:off x="6652909" y="3121638"/>
            <a:ext cx="1778246" cy="357809"/>
          </a:xfrm>
          <a:prstGeom prst="roundRect">
            <a:avLst/>
          </a:prstGeom>
          <a:solidFill>
            <a:srgbClr val="2F72A6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B8F3246-9A1A-CA6E-41FE-49AEB32A5AF1}"/>
              </a:ext>
            </a:extLst>
          </p:cNvPr>
          <p:cNvSpPr/>
          <p:nvPr/>
        </p:nvSpPr>
        <p:spPr>
          <a:xfrm>
            <a:off x="4769126" y="5886495"/>
            <a:ext cx="2599879" cy="441243"/>
          </a:xfrm>
          <a:prstGeom prst="roundRect">
            <a:avLst/>
          </a:prstGeom>
          <a:solidFill>
            <a:srgbClr val="F59108">
              <a:alpha val="3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67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6B7E-795C-D81A-4EAD-40072742E9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Rapid warming of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8ACA3-2574-B4A6-F62D-0A6DED199A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Jiang</a:t>
            </a:r>
            <a:r>
              <a:rPr lang="nl-BE" dirty="0"/>
              <a:t> et al. (2024): </a:t>
            </a:r>
            <a:r>
              <a:rPr lang="nl-BE" dirty="0" err="1"/>
              <a:t>Neonatal</a:t>
            </a:r>
            <a:r>
              <a:rPr lang="nl-BE" dirty="0"/>
              <a:t> </a:t>
            </a:r>
            <a:r>
              <a:rPr lang="nl-BE" dirty="0" err="1"/>
              <a:t>outcomes</a:t>
            </a:r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5D992-5A33-51F2-2896-67DA7705FF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1FB983-8D68-1E0A-C71D-4C041C55B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646" y="2000330"/>
            <a:ext cx="8634708" cy="356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70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57CCB-F8A7-1F99-D205-7EF16A939C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Rapid warming of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4D9E0-8CEF-4875-6D36-E12E1AC5B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Jiang</a:t>
            </a:r>
            <a:r>
              <a:rPr lang="nl-BE" dirty="0"/>
              <a:t> et al.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7FA96-CFA8-D36A-6DFB-866E6DEBF5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000" y="1887774"/>
            <a:ext cx="10260000" cy="57735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Rapid warming protocol </a:t>
            </a:r>
            <a:r>
              <a:rPr lang="nl-BE" b="1" dirty="0">
                <a:solidFill>
                  <a:schemeClr val="accent1"/>
                </a:solidFill>
              </a:rPr>
              <a:t>1 min 1M </a:t>
            </a:r>
            <a:r>
              <a:rPr lang="nl-BE" b="1" dirty="0" err="1">
                <a:solidFill>
                  <a:schemeClr val="accent1"/>
                </a:solidFill>
              </a:rPr>
              <a:t>trehalose</a:t>
            </a:r>
            <a:r>
              <a:rPr lang="nl-BE" b="1" dirty="0">
                <a:solidFill>
                  <a:schemeClr val="accent1"/>
                </a:solidFill>
              </a:rPr>
              <a:t> 37°C </a:t>
            </a:r>
            <a:r>
              <a:rPr lang="nl-BE" dirty="0"/>
              <a:t>(</a:t>
            </a:r>
            <a:r>
              <a:rPr lang="nl-BE" dirty="0" err="1"/>
              <a:t>FujiFilm</a:t>
            </a:r>
            <a:r>
              <a:rPr lang="nl-BE" dirty="0"/>
              <a:t> NX) </a:t>
            </a:r>
            <a:r>
              <a:rPr lang="nl-BE" dirty="0">
                <a:solidFill>
                  <a:schemeClr val="accent2"/>
                </a:solidFill>
              </a:rPr>
              <a:t>+ 5 </a:t>
            </a:r>
            <a:r>
              <a:rPr lang="nl-BE" dirty="0" err="1">
                <a:solidFill>
                  <a:schemeClr val="accent2"/>
                </a:solidFill>
              </a:rPr>
              <a:t>rinsing</a:t>
            </a:r>
            <a:r>
              <a:rPr lang="nl-BE" dirty="0">
                <a:solidFill>
                  <a:schemeClr val="accent2"/>
                </a:solidFill>
              </a:rPr>
              <a:t> </a:t>
            </a:r>
            <a:r>
              <a:rPr lang="nl-BE" dirty="0" err="1">
                <a:solidFill>
                  <a:schemeClr val="accent2"/>
                </a:solidFill>
              </a:rPr>
              <a:t>droplets</a:t>
            </a:r>
            <a:r>
              <a:rPr lang="nl-BE" dirty="0">
                <a:solidFill>
                  <a:schemeClr val="accent2"/>
                </a:solidFill>
              </a:rPr>
              <a:t> culture medium</a:t>
            </a:r>
          </a:p>
          <a:p>
            <a:endParaRPr lang="nl-BE" sz="2000" dirty="0">
              <a:solidFill>
                <a:schemeClr val="accent2"/>
              </a:solidFill>
            </a:endParaRPr>
          </a:p>
          <a:p>
            <a:endParaRPr lang="nl-BE" sz="2000" dirty="0">
              <a:solidFill>
                <a:schemeClr val="accent2"/>
              </a:solidFill>
            </a:endParaRPr>
          </a:p>
          <a:p>
            <a:endParaRPr lang="nl-BE" sz="2000" dirty="0">
              <a:solidFill>
                <a:schemeClr val="accent2"/>
              </a:solidFill>
            </a:endParaRPr>
          </a:p>
          <a:p>
            <a:endParaRPr lang="nl-BE" sz="2000" dirty="0">
              <a:solidFill>
                <a:schemeClr val="accent2"/>
              </a:solidFill>
            </a:endParaRPr>
          </a:p>
          <a:p>
            <a:endParaRPr lang="nl-BE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C368305-5337-96D6-D9F3-52C2B47BC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924717"/>
              </p:ext>
            </p:extLst>
          </p:nvPr>
        </p:nvGraphicFramePr>
        <p:xfrm>
          <a:off x="1484019" y="2344101"/>
          <a:ext cx="810839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590">
                  <a:extLst>
                    <a:ext uri="{9D8B030D-6E8A-4147-A177-3AD203B41FA5}">
                      <a16:colId xmlns:a16="http://schemas.microsoft.com/office/drawing/2014/main" val="1525472871"/>
                    </a:ext>
                  </a:extLst>
                </a:gridCol>
                <a:gridCol w="2236709">
                  <a:extLst>
                    <a:ext uri="{9D8B030D-6E8A-4147-A177-3AD203B41FA5}">
                      <a16:colId xmlns:a16="http://schemas.microsoft.com/office/drawing/2014/main" val="421035107"/>
                    </a:ext>
                  </a:extLst>
                </a:gridCol>
                <a:gridCol w="2236709">
                  <a:extLst>
                    <a:ext uri="{9D8B030D-6E8A-4147-A177-3AD203B41FA5}">
                      <a16:colId xmlns:a16="http://schemas.microsoft.com/office/drawing/2014/main" val="786915058"/>
                    </a:ext>
                  </a:extLst>
                </a:gridCol>
                <a:gridCol w="1164387">
                  <a:extLst>
                    <a:ext uri="{9D8B030D-6E8A-4147-A177-3AD203B41FA5}">
                      <a16:colId xmlns:a16="http://schemas.microsoft.com/office/drawing/2014/main" val="2980764081"/>
                    </a:ext>
                  </a:extLst>
                </a:gridCol>
              </a:tblGrid>
              <a:tr h="272124"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Standard (376)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1-step (376)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P </a:t>
                      </a:r>
                      <a:r>
                        <a:rPr lang="nl-BE" sz="1400" dirty="0" err="1"/>
                        <a:t>value</a:t>
                      </a:r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96044"/>
                  </a:ext>
                </a:extLst>
              </a:tr>
              <a:tr h="272124">
                <a:tc>
                  <a:txBody>
                    <a:bodyPr/>
                    <a:lstStyle/>
                    <a:p>
                      <a:pPr algn="l"/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Survived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13338"/>
                  </a:ext>
                </a:extLst>
              </a:tr>
              <a:tr h="27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Clinical</a:t>
                      </a: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pregnancy</a:t>
                      </a: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52,7%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54,0%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0,715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83535"/>
                  </a:ext>
                </a:extLst>
              </a:tr>
              <a:tr h="27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Multiple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pregnancy</a:t>
                      </a: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10,8%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0,054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066998"/>
                  </a:ext>
                </a:extLst>
              </a:tr>
              <a:tr h="27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Live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birth</a:t>
                      </a: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rate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43,1%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44,4%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0,713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10805"/>
                  </a:ext>
                </a:extLst>
              </a:tr>
              <a:tr h="27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Birth</a:t>
                      </a:r>
                      <a:r>
                        <a:rPr lang="nl-BE" sz="14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l-BE" sz="1400" dirty="0" err="1">
                          <a:solidFill>
                            <a:schemeClr val="tx2"/>
                          </a:solidFill>
                        </a:rPr>
                        <a:t>weight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3385,6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3325,2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2"/>
                          </a:solidFill>
                        </a:rPr>
                        <a:t>0,374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73958"/>
                  </a:ext>
                </a:extLst>
              </a:tr>
            </a:tbl>
          </a:graphicData>
        </a:graphic>
      </p:graphicFrame>
      <p:sp>
        <p:nvSpPr>
          <p:cNvPr id="7" name="Arrow: Left 6">
            <a:extLst>
              <a:ext uri="{FF2B5EF4-FFF2-40B4-BE49-F238E27FC236}">
                <a16:creationId xmlns:a16="http://schemas.microsoft.com/office/drawing/2014/main" id="{2D2DF974-5EAD-18A9-9EF7-2F5A9EB993E6}"/>
              </a:ext>
            </a:extLst>
          </p:cNvPr>
          <p:cNvSpPr/>
          <p:nvPr/>
        </p:nvSpPr>
        <p:spPr>
          <a:xfrm>
            <a:off x="9680176" y="3361509"/>
            <a:ext cx="342009" cy="16748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D8075-7EA0-C304-FC8B-43DAE6A89F11}"/>
              </a:ext>
            </a:extLst>
          </p:cNvPr>
          <p:cNvSpPr txBox="1"/>
          <p:nvPr/>
        </p:nvSpPr>
        <p:spPr>
          <a:xfrm>
            <a:off x="966000" y="4457338"/>
            <a:ext cx="1026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BE" sz="1600" dirty="0" err="1">
                <a:solidFill>
                  <a:schemeClr val="accent2"/>
                </a:solidFill>
              </a:rPr>
              <a:t>After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adjusting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for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age</a:t>
            </a:r>
            <a:r>
              <a:rPr lang="nl-BE" sz="1600" dirty="0">
                <a:solidFill>
                  <a:schemeClr val="accent2"/>
                </a:solidFill>
              </a:rPr>
              <a:t>, FET </a:t>
            </a:r>
            <a:r>
              <a:rPr lang="nl-BE" sz="1600" dirty="0" err="1">
                <a:solidFill>
                  <a:schemeClr val="accent2"/>
                </a:solidFill>
              </a:rPr>
              <a:t>preparation</a:t>
            </a:r>
            <a:r>
              <a:rPr lang="nl-BE" sz="1600" dirty="0">
                <a:solidFill>
                  <a:schemeClr val="accent2"/>
                </a:solidFill>
              </a:rPr>
              <a:t>, </a:t>
            </a:r>
            <a:r>
              <a:rPr lang="nl-BE" sz="1600" dirty="0" err="1">
                <a:solidFill>
                  <a:schemeClr val="accent2"/>
                </a:solidFill>
              </a:rPr>
              <a:t>day</a:t>
            </a:r>
            <a:r>
              <a:rPr lang="nl-BE" sz="1600" dirty="0">
                <a:solidFill>
                  <a:schemeClr val="accent2"/>
                </a:solidFill>
              </a:rPr>
              <a:t> of transfer, PGT, … </a:t>
            </a:r>
          </a:p>
          <a:p>
            <a:r>
              <a:rPr lang="nl-BE" sz="1600" dirty="0">
                <a:solidFill>
                  <a:schemeClr val="accent2"/>
                </a:solidFill>
              </a:rPr>
              <a:t>	→ no </a:t>
            </a:r>
            <a:r>
              <a:rPr lang="nl-BE" sz="1600" dirty="0" err="1">
                <a:solidFill>
                  <a:schemeClr val="accent2"/>
                </a:solidFill>
              </a:rPr>
              <a:t>difference</a:t>
            </a:r>
            <a:r>
              <a:rPr lang="nl-BE" sz="1600" dirty="0">
                <a:solidFill>
                  <a:schemeClr val="accent2"/>
                </a:solidFill>
              </a:rPr>
              <a:t> in </a:t>
            </a:r>
            <a:r>
              <a:rPr lang="nl-BE" sz="1600" dirty="0" err="1">
                <a:solidFill>
                  <a:schemeClr val="accent2"/>
                </a:solidFill>
              </a:rPr>
              <a:t>pregnancy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and</a:t>
            </a:r>
            <a:r>
              <a:rPr lang="nl-BE" sz="1600" dirty="0">
                <a:solidFill>
                  <a:schemeClr val="accent2"/>
                </a:solidFill>
              </a:rPr>
              <a:t> live </a:t>
            </a:r>
            <a:r>
              <a:rPr lang="nl-BE" sz="1600" dirty="0" err="1">
                <a:solidFill>
                  <a:schemeClr val="accent2"/>
                </a:solidFill>
              </a:rPr>
              <a:t>birth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rates</a:t>
            </a:r>
            <a:r>
              <a:rPr lang="nl-BE" sz="1600" dirty="0">
                <a:solidFill>
                  <a:schemeClr val="accent2"/>
                </a:solidFill>
              </a:rPr>
              <a:t> or </a:t>
            </a:r>
            <a:r>
              <a:rPr lang="nl-BE" sz="1600" dirty="0" err="1">
                <a:solidFill>
                  <a:schemeClr val="accent2"/>
                </a:solidFill>
              </a:rPr>
              <a:t>birthweight</a:t>
            </a:r>
            <a:endParaRPr lang="nl-BE" sz="1600" dirty="0">
              <a:solidFill>
                <a:schemeClr val="accent2"/>
              </a:solidFill>
            </a:endParaRPr>
          </a:p>
          <a:p>
            <a:r>
              <a:rPr lang="nl-BE" sz="1600" dirty="0">
                <a:solidFill>
                  <a:schemeClr val="accent2"/>
                </a:solidFill>
              </a:rPr>
              <a:t>	→ </a:t>
            </a:r>
            <a:r>
              <a:rPr lang="nl-BE" sz="1600" b="1" dirty="0" err="1">
                <a:solidFill>
                  <a:schemeClr val="accent1"/>
                </a:solidFill>
              </a:rPr>
              <a:t>higher</a:t>
            </a:r>
            <a:r>
              <a:rPr lang="nl-BE" sz="1600" b="1" dirty="0">
                <a:solidFill>
                  <a:schemeClr val="accent1"/>
                </a:solidFill>
              </a:rPr>
              <a:t> multiple </a:t>
            </a:r>
            <a:r>
              <a:rPr lang="nl-BE" sz="1600" b="1" dirty="0" err="1">
                <a:solidFill>
                  <a:schemeClr val="accent1"/>
                </a:solidFill>
              </a:rPr>
              <a:t>pregnancy</a:t>
            </a:r>
            <a:r>
              <a:rPr lang="nl-BE" sz="1600" b="1" dirty="0">
                <a:solidFill>
                  <a:schemeClr val="accent1"/>
                </a:solidFill>
              </a:rPr>
              <a:t> </a:t>
            </a:r>
            <a:r>
              <a:rPr lang="nl-BE" sz="1600" b="1" dirty="0" err="1">
                <a:solidFill>
                  <a:schemeClr val="accent1"/>
                </a:solidFill>
              </a:rPr>
              <a:t>rate</a:t>
            </a:r>
            <a:r>
              <a:rPr lang="nl-BE" sz="1600" b="1" dirty="0">
                <a:solidFill>
                  <a:schemeClr val="accent1"/>
                </a:solidFill>
              </a:rPr>
              <a:t>/multiple live </a:t>
            </a:r>
            <a:r>
              <a:rPr lang="nl-BE" sz="1600" b="1" dirty="0" err="1">
                <a:solidFill>
                  <a:schemeClr val="accent1"/>
                </a:solidFill>
              </a:rPr>
              <a:t>birth</a:t>
            </a:r>
            <a:r>
              <a:rPr lang="nl-BE" sz="1600" b="1" dirty="0">
                <a:solidFill>
                  <a:schemeClr val="accent1"/>
                </a:solidFill>
              </a:rPr>
              <a:t> </a:t>
            </a:r>
            <a:r>
              <a:rPr lang="nl-BE" sz="1600" b="1" dirty="0" err="1">
                <a:solidFill>
                  <a:schemeClr val="accent1"/>
                </a:solidFill>
              </a:rPr>
              <a:t>rate</a:t>
            </a:r>
            <a:r>
              <a:rPr lang="nl-BE" sz="1600" b="1" dirty="0">
                <a:solidFill>
                  <a:schemeClr val="accent1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after</a:t>
            </a:r>
            <a:r>
              <a:rPr lang="nl-BE" sz="1600" dirty="0">
                <a:solidFill>
                  <a:schemeClr val="accent2"/>
                </a:solidFill>
              </a:rPr>
              <a:t> single-step warming</a:t>
            </a:r>
          </a:p>
          <a:p>
            <a:endParaRPr lang="nl-BE" sz="1600" dirty="0">
              <a:solidFill>
                <a:schemeClr val="accent2"/>
              </a:solidFill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accent2"/>
                </a:solidFill>
              </a:rPr>
              <a:t>No </a:t>
            </a:r>
            <a:r>
              <a:rPr lang="nl-BE" sz="1600" dirty="0" err="1">
                <a:solidFill>
                  <a:schemeClr val="accent2"/>
                </a:solidFill>
              </a:rPr>
              <a:t>difference</a:t>
            </a:r>
            <a:r>
              <a:rPr lang="nl-BE" sz="1600" dirty="0">
                <a:solidFill>
                  <a:schemeClr val="accent2"/>
                </a:solidFill>
              </a:rPr>
              <a:t> in </a:t>
            </a:r>
            <a:r>
              <a:rPr lang="nl-BE" sz="1600" dirty="0" err="1">
                <a:solidFill>
                  <a:schemeClr val="accent2"/>
                </a:solidFill>
              </a:rPr>
              <a:t>gestational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age</a:t>
            </a:r>
            <a:r>
              <a:rPr lang="nl-BE" sz="1600" dirty="0">
                <a:solidFill>
                  <a:schemeClr val="accent2"/>
                </a:solidFill>
              </a:rPr>
              <a:t>, </a:t>
            </a:r>
            <a:r>
              <a:rPr lang="nl-BE" sz="1600" dirty="0" err="1">
                <a:solidFill>
                  <a:schemeClr val="accent2"/>
                </a:solidFill>
              </a:rPr>
              <a:t>preterm</a:t>
            </a:r>
            <a:r>
              <a:rPr lang="nl-BE" sz="1600" dirty="0">
                <a:solidFill>
                  <a:schemeClr val="accent2"/>
                </a:solidFill>
              </a:rPr>
              <a:t> delivery </a:t>
            </a:r>
            <a:r>
              <a:rPr lang="nl-BE" sz="1600" dirty="0" err="1">
                <a:solidFill>
                  <a:schemeClr val="accent2"/>
                </a:solidFill>
              </a:rPr>
              <a:t>rate</a:t>
            </a:r>
            <a:r>
              <a:rPr lang="nl-BE" sz="1600" dirty="0">
                <a:solidFill>
                  <a:schemeClr val="accent2"/>
                </a:solidFill>
              </a:rPr>
              <a:t>, </a:t>
            </a:r>
            <a:r>
              <a:rPr lang="nl-BE" sz="1600" dirty="0" err="1">
                <a:solidFill>
                  <a:schemeClr val="accent2"/>
                </a:solidFill>
              </a:rPr>
              <a:t>apgar</a:t>
            </a:r>
            <a:r>
              <a:rPr lang="nl-BE" sz="1600" dirty="0">
                <a:solidFill>
                  <a:schemeClr val="accent2"/>
                </a:solidFill>
              </a:rPr>
              <a:t> scores (</a:t>
            </a:r>
            <a:r>
              <a:rPr lang="nl-BE" sz="1600" dirty="0" err="1">
                <a:solidFill>
                  <a:schemeClr val="accent2"/>
                </a:solidFill>
              </a:rPr>
              <a:t>when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adjusted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for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number</a:t>
            </a:r>
            <a:r>
              <a:rPr lang="nl-BE" sz="1600" dirty="0">
                <a:solidFill>
                  <a:schemeClr val="accent2"/>
                </a:solidFill>
              </a:rPr>
              <a:t> of live </a:t>
            </a:r>
            <a:r>
              <a:rPr lang="nl-BE" sz="1600" dirty="0" err="1">
                <a:solidFill>
                  <a:schemeClr val="accent2"/>
                </a:solidFill>
              </a:rPr>
              <a:t>births</a:t>
            </a:r>
            <a:r>
              <a:rPr lang="nl-BE" sz="1600" dirty="0">
                <a:solidFill>
                  <a:schemeClr val="accent2"/>
                </a:solidFill>
              </a:rPr>
              <a:t>/delivery)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accent2"/>
                </a:solidFill>
              </a:rPr>
              <a:t>No </a:t>
            </a:r>
            <a:r>
              <a:rPr lang="nl-BE" sz="1600" dirty="0" err="1">
                <a:solidFill>
                  <a:schemeClr val="accent2"/>
                </a:solidFill>
              </a:rPr>
              <a:t>congenital</a:t>
            </a:r>
            <a:r>
              <a:rPr lang="nl-BE" sz="1600" dirty="0">
                <a:solidFill>
                  <a:schemeClr val="accent2"/>
                </a:solidFill>
              </a:rPr>
              <a:t> </a:t>
            </a:r>
            <a:r>
              <a:rPr lang="nl-BE" sz="1600" dirty="0" err="1">
                <a:solidFill>
                  <a:schemeClr val="accent2"/>
                </a:solidFill>
              </a:rPr>
              <a:t>malformations</a:t>
            </a:r>
            <a:endParaRPr lang="nl-BE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81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A4A14-B2B2-4553-75DF-D5B6A0D78F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368995"/>
            <a:ext cx="10015050" cy="934871"/>
          </a:xfrm>
        </p:spPr>
        <p:txBody>
          <a:bodyPr/>
          <a:lstStyle/>
          <a:p>
            <a:r>
              <a:rPr lang="nl-BE" sz="3600" dirty="0"/>
              <a:t>Rapid warming of </a:t>
            </a:r>
            <a:r>
              <a:rPr lang="nl-BE" sz="3600" dirty="0" err="1"/>
              <a:t>cleavage</a:t>
            </a:r>
            <a:r>
              <a:rPr lang="nl-BE" sz="3600" dirty="0"/>
              <a:t> stage </a:t>
            </a:r>
            <a:r>
              <a:rPr lang="nl-BE" sz="3600" dirty="0" err="1"/>
              <a:t>embryos</a:t>
            </a:r>
            <a:br>
              <a:rPr lang="nl-BE" sz="4800" dirty="0"/>
            </a:b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D8B6E-133B-14E8-D8E3-110914F35C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Shioya</a:t>
            </a:r>
            <a:r>
              <a:rPr lang="nl-BE" dirty="0"/>
              <a:t> et al. (2025): Research </a:t>
            </a:r>
            <a:r>
              <a:rPr lang="nl-BE" dirty="0" err="1"/>
              <a:t>embryos</a:t>
            </a:r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DB780-43D2-7DB4-9EEA-9D7F2C0ED1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4C6F6B-80CA-FA51-39BE-DA384C320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29" y="1856278"/>
            <a:ext cx="8736220" cy="384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27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A3682-3665-27AD-C4AD-971F0CA35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6" y="201260"/>
            <a:ext cx="10057383" cy="849015"/>
          </a:xfrm>
        </p:spPr>
        <p:txBody>
          <a:bodyPr/>
          <a:lstStyle/>
          <a:p>
            <a:r>
              <a:rPr lang="nl-BE" sz="3600" dirty="0"/>
              <a:t>Rapid </a:t>
            </a:r>
            <a:r>
              <a:rPr lang="nl-BE" sz="3600" dirty="0" err="1"/>
              <a:t>one</a:t>
            </a:r>
            <a:r>
              <a:rPr lang="nl-BE" sz="3600" dirty="0"/>
              <a:t>-step warming of </a:t>
            </a:r>
            <a:r>
              <a:rPr lang="nl-BE" sz="3600" dirty="0" err="1"/>
              <a:t>cleavage</a:t>
            </a:r>
            <a:r>
              <a:rPr lang="nl-BE" sz="3600" dirty="0"/>
              <a:t> stage </a:t>
            </a:r>
            <a:r>
              <a:rPr lang="nl-BE" sz="3600" dirty="0" err="1"/>
              <a:t>embryos</a:t>
            </a:r>
            <a:endParaRPr lang="nl-BE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A8AB7F-8F5C-FF08-D598-4DCB1F7C4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775597"/>
          </a:xfrm>
        </p:spPr>
        <p:txBody>
          <a:bodyPr/>
          <a:lstStyle/>
          <a:p>
            <a:r>
              <a:rPr lang="nl-BE" dirty="0" err="1"/>
              <a:t>Shioya</a:t>
            </a:r>
            <a:r>
              <a:rPr lang="nl-BE" dirty="0"/>
              <a:t> et al. 2025</a:t>
            </a:r>
          </a:p>
          <a:p>
            <a:endParaRPr lang="nl-BE" dirty="0"/>
          </a:p>
        </p:txBody>
      </p:sp>
      <p:sp>
        <p:nvSpPr>
          <p:cNvPr id="6" name="TextBox 5"/>
          <p:cNvSpPr txBox="1"/>
          <p:nvPr/>
        </p:nvSpPr>
        <p:spPr>
          <a:xfrm>
            <a:off x="3125972" y="1855816"/>
            <a:ext cx="5358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 err="1">
                <a:solidFill>
                  <a:schemeClr val="tx2"/>
                </a:solidFill>
              </a:rPr>
              <a:t>Vitrified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leftover</a:t>
            </a:r>
            <a:r>
              <a:rPr lang="nl-BE" sz="2000" dirty="0">
                <a:solidFill>
                  <a:schemeClr val="tx2"/>
                </a:solidFill>
              </a:rPr>
              <a:t> research </a:t>
            </a:r>
            <a:r>
              <a:rPr lang="nl-BE" sz="2000" dirty="0" err="1">
                <a:solidFill>
                  <a:schemeClr val="tx2"/>
                </a:solidFill>
              </a:rPr>
              <a:t>embryos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and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blastocysts</a:t>
            </a:r>
            <a:r>
              <a:rPr lang="nl-BE" sz="2000" dirty="0">
                <a:solidFill>
                  <a:schemeClr val="tx2"/>
                </a:solidFill>
              </a:rPr>
              <a:t> (STD/</a:t>
            </a:r>
            <a:r>
              <a:rPr lang="nl-BE" sz="2000" dirty="0" err="1">
                <a:solidFill>
                  <a:schemeClr val="tx2"/>
                </a:solidFill>
              </a:rPr>
              <a:t>CryoTOP</a:t>
            </a:r>
            <a:r>
              <a:rPr lang="nl-BE" sz="20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4655" y="2820535"/>
            <a:ext cx="4582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BE" sz="2000" dirty="0">
                <a:solidFill>
                  <a:schemeClr val="tx2"/>
                </a:solidFill>
              </a:rPr>
              <a:t>Standard </a:t>
            </a:r>
            <a:r>
              <a:rPr lang="nl-BE" sz="2000" dirty="0" err="1">
                <a:solidFill>
                  <a:schemeClr val="tx2"/>
                </a:solidFill>
              </a:rPr>
              <a:t>multistep</a:t>
            </a:r>
            <a:r>
              <a:rPr lang="nl-BE" sz="2000" dirty="0">
                <a:solidFill>
                  <a:schemeClr val="tx2"/>
                </a:solidFill>
              </a:rPr>
              <a:t> warming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1477" y="2791244"/>
            <a:ext cx="5276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BE" sz="2000" dirty="0">
                <a:solidFill>
                  <a:schemeClr val="tx2"/>
                </a:solidFill>
              </a:rPr>
              <a:t>Rapid 1-step warming </a:t>
            </a:r>
          </a:p>
          <a:p>
            <a:pPr algn="ctr">
              <a:lnSpc>
                <a:spcPct val="100000"/>
              </a:lnSpc>
            </a:pPr>
            <a:r>
              <a:rPr lang="nl-BE" sz="2000" b="1" dirty="0">
                <a:solidFill>
                  <a:schemeClr val="accent1"/>
                </a:solidFill>
              </a:rPr>
              <a:t>1 min </a:t>
            </a:r>
            <a:r>
              <a:rPr lang="nl-BE" sz="2000" b="1" dirty="0" err="1">
                <a:solidFill>
                  <a:schemeClr val="accent1"/>
                </a:solidFill>
              </a:rPr>
              <a:t>trehalose</a:t>
            </a:r>
            <a:r>
              <a:rPr lang="nl-BE" sz="2000" b="1" dirty="0">
                <a:solidFill>
                  <a:schemeClr val="accent1"/>
                </a:solidFill>
              </a:rPr>
              <a:t> 1M 37°C </a:t>
            </a:r>
            <a:r>
              <a:rPr lang="nl-BE" sz="2000" dirty="0">
                <a:solidFill>
                  <a:schemeClr val="tx2"/>
                </a:solidFill>
              </a:rPr>
              <a:t>(Fujifilm NX)</a:t>
            </a:r>
          </a:p>
          <a:p>
            <a:pPr algn="ctr">
              <a:lnSpc>
                <a:spcPct val="100000"/>
              </a:lnSpc>
            </a:pPr>
            <a:r>
              <a:rPr lang="nl-BE" sz="2000" dirty="0">
                <a:solidFill>
                  <a:schemeClr val="tx2"/>
                </a:solidFill>
              </a:rPr>
              <a:t> 5 x rinse in culture medium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455042" y="2407432"/>
            <a:ext cx="411197" cy="369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751674" y="2411038"/>
            <a:ext cx="425303" cy="3382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662727" y="3708210"/>
            <a:ext cx="468831" cy="456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775995" y="3940517"/>
            <a:ext cx="434753" cy="416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3538" y="5592152"/>
            <a:ext cx="284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>
                <a:solidFill>
                  <a:schemeClr val="tx2"/>
                </a:solidFill>
              </a:rPr>
              <a:t>Survival 100%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11430" y="5594770"/>
            <a:ext cx="1629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BE" sz="2000" dirty="0">
                <a:solidFill>
                  <a:schemeClr val="tx2"/>
                </a:solidFill>
              </a:rPr>
              <a:t>Survival 100%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0318" y="4727471"/>
            <a:ext cx="6308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dirty="0">
                <a:solidFill>
                  <a:schemeClr val="accent1"/>
                </a:solidFill>
              </a:rPr>
              <a:t>Survival  </a:t>
            </a:r>
            <a:r>
              <a:rPr lang="nl-BE" sz="2000" dirty="0" err="1">
                <a:solidFill>
                  <a:schemeClr val="accent1"/>
                </a:solidFill>
              </a:rPr>
              <a:t>cleavage</a:t>
            </a:r>
            <a:r>
              <a:rPr lang="nl-BE" sz="2000" dirty="0">
                <a:solidFill>
                  <a:schemeClr val="accent1"/>
                </a:solidFill>
              </a:rPr>
              <a:t> stage </a:t>
            </a:r>
            <a:r>
              <a:rPr lang="nl-BE" sz="2000" dirty="0" err="1">
                <a:solidFill>
                  <a:schemeClr val="accent1"/>
                </a:solidFill>
              </a:rPr>
              <a:t>embryos</a:t>
            </a:r>
            <a:r>
              <a:rPr lang="nl-BE" sz="2000" dirty="0">
                <a:solidFill>
                  <a:schemeClr val="accent1"/>
                </a:solidFill>
              </a:rPr>
              <a:t> &gt; 50% </a:t>
            </a:r>
            <a:r>
              <a:rPr lang="nl-BE" sz="2000" dirty="0" err="1">
                <a:solidFill>
                  <a:schemeClr val="accent1"/>
                </a:solidFill>
              </a:rPr>
              <a:t>cells</a:t>
            </a:r>
            <a:r>
              <a:rPr lang="nl-BE" sz="2000" dirty="0">
                <a:solidFill>
                  <a:schemeClr val="accent1"/>
                </a:solidFill>
              </a:rPr>
              <a:t> intact!!</a:t>
            </a:r>
          </a:p>
          <a:p>
            <a:r>
              <a:rPr lang="nl-BE" sz="2000" dirty="0">
                <a:solidFill>
                  <a:schemeClr val="accent1"/>
                </a:solidFill>
              </a:rPr>
              <a:t>Survival </a:t>
            </a:r>
            <a:r>
              <a:rPr lang="nl-BE" sz="2000" dirty="0" err="1">
                <a:solidFill>
                  <a:schemeClr val="accent1"/>
                </a:solidFill>
              </a:rPr>
              <a:t>blastocysts</a:t>
            </a:r>
            <a:r>
              <a:rPr lang="nl-BE" sz="2000" dirty="0">
                <a:solidFill>
                  <a:schemeClr val="accent1"/>
                </a:solidFill>
              </a:rPr>
              <a:t> = </a:t>
            </a:r>
            <a:r>
              <a:rPr lang="nl-BE" sz="2000" dirty="0" err="1">
                <a:solidFill>
                  <a:schemeClr val="accent1"/>
                </a:solidFill>
              </a:rPr>
              <a:t>presence</a:t>
            </a:r>
            <a:r>
              <a:rPr lang="nl-BE" sz="2000" dirty="0">
                <a:solidFill>
                  <a:schemeClr val="accent1"/>
                </a:solidFill>
              </a:rPr>
              <a:t> of </a:t>
            </a:r>
            <a:r>
              <a:rPr lang="nl-BE" sz="2000" dirty="0" err="1">
                <a:solidFill>
                  <a:schemeClr val="accent1"/>
                </a:solidFill>
              </a:rPr>
              <a:t>blastocoel</a:t>
            </a:r>
            <a:r>
              <a:rPr lang="nl-BE" sz="2000" dirty="0">
                <a:solidFill>
                  <a:schemeClr val="accent1"/>
                </a:solidFill>
              </a:rPr>
              <a:t> </a:t>
            </a:r>
            <a:r>
              <a:rPr lang="nl-BE" sz="2000" dirty="0" err="1">
                <a:solidFill>
                  <a:schemeClr val="accent1"/>
                </a:solidFill>
              </a:rPr>
              <a:t>expansion</a:t>
            </a:r>
            <a:r>
              <a:rPr lang="nl-BE" sz="20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6256" y="2776750"/>
            <a:ext cx="4328125" cy="824225"/>
          </a:xfrm>
          <a:prstGeom prst="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Rectangle 24"/>
          <p:cNvSpPr/>
          <p:nvPr/>
        </p:nvSpPr>
        <p:spPr>
          <a:xfrm>
            <a:off x="6622347" y="2798191"/>
            <a:ext cx="4847164" cy="1033861"/>
          </a:xfrm>
          <a:prstGeom prst="rect">
            <a:avLst/>
          </a:prstGeom>
          <a:noFill/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TextBox 25"/>
          <p:cNvSpPr txBox="1"/>
          <p:nvPr/>
        </p:nvSpPr>
        <p:spPr>
          <a:xfrm>
            <a:off x="744279" y="4236007"/>
            <a:ext cx="21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89 </a:t>
            </a:r>
            <a:r>
              <a:rPr lang="nl-BE" dirty="0" err="1">
                <a:solidFill>
                  <a:schemeClr val="tx2"/>
                </a:solidFill>
              </a:rPr>
              <a:t>embryos</a:t>
            </a:r>
            <a:endParaRPr lang="nl-BE" dirty="0">
              <a:solidFill>
                <a:schemeClr val="tx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35512" y="4260052"/>
            <a:ext cx="237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100 </a:t>
            </a:r>
            <a:r>
              <a:rPr lang="nl-BE" dirty="0" err="1">
                <a:solidFill>
                  <a:schemeClr val="tx2"/>
                </a:solidFill>
              </a:rPr>
              <a:t>blastocysts</a:t>
            </a:r>
            <a:endParaRPr lang="nl-BE" dirty="0">
              <a:solidFill>
                <a:schemeClr val="tx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9099" y="4232036"/>
            <a:ext cx="237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100 </a:t>
            </a:r>
            <a:r>
              <a:rPr lang="nl-BE" dirty="0" err="1">
                <a:solidFill>
                  <a:schemeClr val="tx2"/>
                </a:solidFill>
              </a:rPr>
              <a:t>blastocysts</a:t>
            </a:r>
            <a:endParaRPr lang="nl-BE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9643" y="4257581"/>
            <a:ext cx="21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2"/>
                </a:solidFill>
              </a:rPr>
              <a:t>88 </a:t>
            </a:r>
            <a:r>
              <a:rPr lang="nl-BE" dirty="0" err="1">
                <a:solidFill>
                  <a:schemeClr val="tx2"/>
                </a:solidFill>
              </a:rPr>
              <a:t>embryos</a:t>
            </a:r>
            <a:endParaRPr lang="nl-BE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691926" y="3672941"/>
            <a:ext cx="514591" cy="486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2" idx="1"/>
          </p:cNvCxnSpPr>
          <p:nvPr/>
        </p:nvCxnSpPr>
        <p:spPr>
          <a:xfrm>
            <a:off x="8958496" y="3939893"/>
            <a:ext cx="530603" cy="476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434856" y="5594523"/>
            <a:ext cx="284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>
                <a:solidFill>
                  <a:schemeClr val="tx2"/>
                </a:solidFill>
              </a:rPr>
              <a:t>Survival 99%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705529" y="5543198"/>
            <a:ext cx="284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>
                <a:solidFill>
                  <a:schemeClr val="tx2"/>
                </a:solidFill>
              </a:rPr>
              <a:t>Survival 99%</a:t>
            </a:r>
          </a:p>
        </p:txBody>
      </p:sp>
    </p:spTree>
    <p:extLst>
      <p:ext uri="{BB962C8B-B14F-4D97-AF65-F5344CB8AC3E}">
        <p14:creationId xmlns:p14="http://schemas.microsoft.com/office/powerpoint/2010/main" val="2817657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1157" y="336146"/>
            <a:ext cx="10644536" cy="433517"/>
          </a:xfrm>
        </p:spPr>
        <p:txBody>
          <a:bodyPr/>
          <a:lstStyle/>
          <a:p>
            <a:r>
              <a:rPr lang="nl-BE" sz="3600" dirty="0"/>
              <a:t>Rapid </a:t>
            </a:r>
            <a:r>
              <a:rPr lang="nl-BE" sz="3600" dirty="0" err="1"/>
              <a:t>one</a:t>
            </a:r>
            <a:r>
              <a:rPr lang="nl-BE" sz="3600" dirty="0"/>
              <a:t>-step warming of </a:t>
            </a:r>
            <a:r>
              <a:rPr lang="nl-BE" sz="3600" dirty="0" err="1"/>
              <a:t>cleavage</a:t>
            </a:r>
            <a:r>
              <a:rPr lang="nl-BE" sz="3600" dirty="0"/>
              <a:t> stage </a:t>
            </a:r>
            <a:r>
              <a:rPr lang="nl-BE" sz="3600" dirty="0" err="1"/>
              <a:t>embryos</a:t>
            </a:r>
            <a:endParaRPr lang="nl-B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1157" y="858633"/>
            <a:ext cx="9144000" cy="387798"/>
          </a:xfrm>
        </p:spPr>
        <p:txBody>
          <a:bodyPr/>
          <a:lstStyle/>
          <a:p>
            <a:r>
              <a:rPr lang="nl-BE" dirty="0" err="1"/>
              <a:t>Shioya</a:t>
            </a:r>
            <a:r>
              <a:rPr lang="nl-BE" dirty="0"/>
              <a:t> et al. 2025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634" y="1340369"/>
            <a:ext cx="8530966" cy="4895660"/>
          </a:xfrm>
          <a:prstGeom prst="rect">
            <a:avLst/>
          </a:prstGeom>
        </p:spPr>
      </p:pic>
      <p:sp>
        <p:nvSpPr>
          <p:cNvPr id="10" name="Left Arrow 9"/>
          <p:cNvSpPr/>
          <p:nvPr/>
        </p:nvSpPr>
        <p:spPr>
          <a:xfrm flipV="1">
            <a:off x="10590029" y="3814079"/>
            <a:ext cx="446568" cy="1624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tangle 10"/>
          <p:cNvSpPr/>
          <p:nvPr/>
        </p:nvSpPr>
        <p:spPr>
          <a:xfrm>
            <a:off x="2190307" y="3788199"/>
            <a:ext cx="1265274" cy="177745"/>
          </a:xfrm>
          <a:prstGeom prst="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Left Arrow 9">
            <a:extLst>
              <a:ext uri="{FF2B5EF4-FFF2-40B4-BE49-F238E27FC236}">
                <a16:creationId xmlns:a16="http://schemas.microsoft.com/office/drawing/2014/main" id="{D1F0C441-EA25-B43D-FDAD-BA41036EA387}"/>
              </a:ext>
            </a:extLst>
          </p:cNvPr>
          <p:cNvSpPr/>
          <p:nvPr/>
        </p:nvSpPr>
        <p:spPr>
          <a:xfrm flipV="1">
            <a:off x="10578522" y="2514196"/>
            <a:ext cx="446568" cy="1624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4B8D93-3D8E-5E55-5FD8-01F271103774}"/>
              </a:ext>
            </a:extLst>
          </p:cNvPr>
          <p:cNvSpPr/>
          <p:nvPr/>
        </p:nvSpPr>
        <p:spPr>
          <a:xfrm>
            <a:off x="2190307" y="2482285"/>
            <a:ext cx="1265274" cy="177745"/>
          </a:xfrm>
          <a:prstGeom prst="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961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DF0A-091C-9015-8E4F-0F531791E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353100"/>
            <a:ext cx="9144000" cy="541880"/>
          </a:xfrm>
        </p:spPr>
        <p:txBody>
          <a:bodyPr/>
          <a:lstStyle/>
          <a:p>
            <a:r>
              <a:rPr lang="nl-BE" dirty="0"/>
              <a:t>Direct warming in culture medium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2ED360-4841-FB50-EB29-ADF5516C3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909952"/>
            <a:ext cx="9144000" cy="387798"/>
          </a:xfrm>
        </p:spPr>
        <p:txBody>
          <a:bodyPr/>
          <a:lstStyle/>
          <a:p>
            <a:r>
              <a:rPr lang="nl-BE" dirty="0" err="1"/>
              <a:t>Chan</a:t>
            </a:r>
            <a:r>
              <a:rPr lang="nl-BE" dirty="0"/>
              <a:t> et al. (2024): pilot </a:t>
            </a:r>
            <a:r>
              <a:rPr lang="nl-BE" dirty="0" err="1"/>
              <a:t>study</a:t>
            </a:r>
            <a:r>
              <a:rPr lang="nl-BE" dirty="0"/>
              <a:t>/</a:t>
            </a:r>
            <a:r>
              <a:rPr lang="nl-BE" dirty="0" err="1"/>
              <a:t>clincical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A9694-0F73-9671-AFA7-071C316A53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6DA62C-E78D-9AAD-545B-2DA2FE95F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17" y="1794968"/>
            <a:ext cx="6592220" cy="397247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37C8D17-BE64-3DA4-143A-8A310DA24967}"/>
              </a:ext>
            </a:extLst>
          </p:cNvPr>
          <p:cNvSpPr/>
          <p:nvPr/>
        </p:nvSpPr>
        <p:spPr>
          <a:xfrm>
            <a:off x="2747366" y="4997787"/>
            <a:ext cx="3089430" cy="5567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B68FAF-4B11-9E1B-7B95-C2AB2C90F126}"/>
              </a:ext>
            </a:extLst>
          </p:cNvPr>
          <p:cNvGrpSpPr/>
          <p:nvPr/>
        </p:nvGrpSpPr>
        <p:grpSpPr>
          <a:xfrm>
            <a:off x="8263230" y="1900734"/>
            <a:ext cx="2228295" cy="1445464"/>
            <a:chOff x="5022187" y="4005157"/>
            <a:chExt cx="2228295" cy="144546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E563EA7-63ED-F053-8039-F06CE2FDABD7}"/>
                </a:ext>
              </a:extLst>
            </p:cNvPr>
            <p:cNvSpPr/>
            <p:nvPr/>
          </p:nvSpPr>
          <p:spPr>
            <a:xfrm>
              <a:off x="5022187" y="4005157"/>
              <a:ext cx="2228295" cy="1445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737444-2AD3-0CF2-1A01-CFA68571E52A}"/>
                </a:ext>
              </a:extLst>
            </p:cNvPr>
            <p:cNvSpPr txBox="1"/>
            <p:nvPr/>
          </p:nvSpPr>
          <p:spPr>
            <a:xfrm>
              <a:off x="5297394" y="4407927"/>
              <a:ext cx="1953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b="1" dirty="0">
                  <a:solidFill>
                    <a:srgbClr val="FF0000"/>
                  </a:solidFill>
                </a:rPr>
                <a:t>1 min 37°/1ml culture medium</a:t>
              </a:r>
            </a:p>
            <a:p>
              <a:r>
                <a:rPr lang="nl-BE" b="1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458E76-E3DF-02A7-A07C-20964C4AD4F7}"/>
              </a:ext>
            </a:extLst>
          </p:cNvPr>
          <p:cNvGrpSpPr/>
          <p:nvPr/>
        </p:nvGrpSpPr>
        <p:grpSpPr>
          <a:xfrm>
            <a:off x="8263230" y="3666160"/>
            <a:ext cx="2741008" cy="1397702"/>
            <a:chOff x="6877567" y="4843902"/>
            <a:chExt cx="2741008" cy="139770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88AEE1A-7D66-84C9-405E-0168BDE77D05}"/>
                </a:ext>
              </a:extLst>
            </p:cNvPr>
            <p:cNvSpPr/>
            <p:nvPr/>
          </p:nvSpPr>
          <p:spPr>
            <a:xfrm>
              <a:off x="6877567" y="4843902"/>
              <a:ext cx="2228295" cy="139770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4D0AE3-C602-1044-E440-5F52FB3BA3E4}"/>
                </a:ext>
              </a:extLst>
            </p:cNvPr>
            <p:cNvSpPr txBox="1"/>
            <p:nvPr/>
          </p:nvSpPr>
          <p:spPr>
            <a:xfrm>
              <a:off x="7177215" y="5081088"/>
              <a:ext cx="24413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b="1" dirty="0">
                  <a:solidFill>
                    <a:srgbClr val="FF0000"/>
                  </a:solidFill>
                </a:rPr>
                <a:t>No </a:t>
              </a:r>
              <a:r>
                <a:rPr lang="nl-BE" b="1" dirty="0" err="1">
                  <a:solidFill>
                    <a:srgbClr val="FF0000"/>
                  </a:solidFill>
                </a:rPr>
                <a:t>intermediate</a:t>
              </a:r>
              <a:r>
                <a:rPr lang="nl-BE" b="1" dirty="0">
                  <a:solidFill>
                    <a:srgbClr val="FF0000"/>
                  </a:solidFill>
                </a:rPr>
                <a:t> solution </a:t>
              </a:r>
              <a:r>
                <a:rPr lang="nl-BE" b="1" dirty="0" err="1">
                  <a:solidFill>
                    <a:srgbClr val="FF0000"/>
                  </a:solidFill>
                </a:rPr>
                <a:t>with</a:t>
              </a:r>
              <a:r>
                <a:rPr lang="nl-BE" b="1" dirty="0">
                  <a:solidFill>
                    <a:srgbClr val="FF0000"/>
                  </a:solidFill>
                </a:rPr>
                <a:t> </a:t>
              </a:r>
              <a:r>
                <a:rPr lang="nl-BE" b="1" dirty="0" err="1">
                  <a:solidFill>
                    <a:srgbClr val="FF0000"/>
                  </a:solidFill>
                </a:rPr>
                <a:t>cryoprotectant</a:t>
              </a:r>
              <a:r>
                <a:rPr lang="nl-BE" b="1" dirty="0">
                  <a:solidFill>
                    <a:srgbClr val="FF0000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163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381" y="1767639"/>
            <a:ext cx="3748731" cy="249753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0967E-B49A-D642-2B60-6FB3224026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4238" y="2005633"/>
            <a:ext cx="10260000" cy="415360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dirty="0"/>
              <a:t>Direct </a:t>
            </a:r>
            <a:r>
              <a:rPr lang="nl-BE" sz="1800" dirty="0" err="1"/>
              <a:t>thawing</a:t>
            </a:r>
            <a:r>
              <a:rPr lang="nl-BE" sz="1800" dirty="0"/>
              <a:t> is </a:t>
            </a:r>
            <a:r>
              <a:rPr lang="nl-BE" sz="1800" dirty="0" err="1"/>
              <a:t>known</a:t>
            </a:r>
            <a:r>
              <a:rPr lang="nl-BE" sz="1800" dirty="0"/>
              <a:t> </a:t>
            </a:r>
            <a:r>
              <a:rPr lang="nl-BE" sz="1800" dirty="0" err="1"/>
              <a:t>from</a:t>
            </a:r>
            <a:r>
              <a:rPr lang="nl-BE" sz="1800" dirty="0"/>
              <a:t> </a:t>
            </a:r>
            <a:r>
              <a:rPr lang="nl-BE" sz="1800" dirty="0" err="1"/>
              <a:t>animal</a:t>
            </a:r>
            <a:r>
              <a:rPr lang="nl-BE" sz="1800" dirty="0"/>
              <a:t> </a:t>
            </a:r>
            <a:r>
              <a:rPr lang="nl-BE" sz="1800" b="1" dirty="0" err="1"/>
              <a:t>embryos</a:t>
            </a:r>
            <a:r>
              <a:rPr lang="nl-BE" sz="1800" b="1" dirty="0"/>
              <a:t> (</a:t>
            </a:r>
            <a:r>
              <a:rPr lang="nl-BE" sz="1800" b="1" dirty="0" err="1"/>
              <a:t>bovine</a:t>
            </a:r>
            <a:r>
              <a:rPr lang="nl-BE" sz="1800" b="1" dirty="0"/>
              <a:t> </a:t>
            </a:r>
            <a:r>
              <a:rPr lang="nl-BE" sz="1800" b="1" dirty="0" err="1"/>
              <a:t>blastocysts</a:t>
            </a:r>
            <a:r>
              <a:rPr lang="nl-BE" sz="1800" b="1" dirty="0"/>
              <a:t>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b="1" dirty="0"/>
              <a:t>Pilot </a:t>
            </a:r>
            <a:r>
              <a:rPr lang="nl-BE" sz="1800" b="1" dirty="0" err="1"/>
              <a:t>study</a:t>
            </a:r>
            <a:r>
              <a:rPr lang="nl-BE" sz="1800" b="1" dirty="0"/>
              <a:t> </a:t>
            </a:r>
            <a:r>
              <a:rPr lang="nl-BE" sz="1800" dirty="0"/>
              <a:t>on 63 </a:t>
            </a:r>
            <a:r>
              <a:rPr lang="nl-BE" sz="1800" b="1" dirty="0"/>
              <a:t>human research </a:t>
            </a:r>
            <a:r>
              <a:rPr lang="nl-BE" sz="1800" b="1" dirty="0" err="1"/>
              <a:t>blastocysts</a:t>
            </a:r>
            <a:r>
              <a:rPr lang="nl-BE" sz="1800" dirty="0"/>
              <a:t>: 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dirty="0" err="1"/>
              <a:t>Testing</a:t>
            </a:r>
            <a:r>
              <a:rPr lang="nl-BE" sz="1800" dirty="0"/>
              <a:t> of 4 </a:t>
            </a:r>
            <a:r>
              <a:rPr lang="nl-BE" sz="1800" dirty="0" err="1"/>
              <a:t>commercially</a:t>
            </a:r>
            <a:r>
              <a:rPr lang="nl-BE" sz="1800" dirty="0"/>
              <a:t> </a:t>
            </a:r>
            <a:r>
              <a:rPr lang="nl-BE" sz="1800" dirty="0" err="1"/>
              <a:t>available</a:t>
            </a:r>
            <a:r>
              <a:rPr lang="nl-BE" sz="1800" dirty="0"/>
              <a:t> </a:t>
            </a:r>
            <a:r>
              <a:rPr lang="nl-BE" sz="1800" dirty="0" err="1"/>
              <a:t>one</a:t>
            </a:r>
            <a:r>
              <a:rPr lang="nl-BE" sz="1800" dirty="0"/>
              <a:t>-step media </a:t>
            </a:r>
            <a:r>
              <a:rPr lang="nl-BE" sz="1800" dirty="0" err="1"/>
              <a:t>and</a:t>
            </a:r>
            <a:r>
              <a:rPr lang="nl-BE" sz="1800" dirty="0"/>
              <a:t> PBS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dirty="0" err="1"/>
              <a:t>Repeated</a:t>
            </a:r>
            <a:r>
              <a:rPr lang="nl-BE" sz="1800" dirty="0"/>
              <a:t> direct warming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repeated</a:t>
            </a:r>
            <a:r>
              <a:rPr lang="nl-BE" sz="1800" dirty="0"/>
              <a:t> biopsies </a:t>
            </a:r>
            <a:r>
              <a:rPr lang="nl-BE" sz="1800" dirty="0" err="1"/>
              <a:t>were</a:t>
            </a:r>
            <a:r>
              <a:rPr lang="nl-BE" sz="1800" dirty="0"/>
              <a:t> </a:t>
            </a:r>
            <a:r>
              <a:rPr lang="nl-BE" sz="1800" dirty="0" err="1"/>
              <a:t>tested</a:t>
            </a:r>
            <a:endParaRPr lang="nl-BE" sz="1800" dirty="0"/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dirty="0" err="1"/>
              <a:t>Blastocysts</a:t>
            </a:r>
            <a:r>
              <a:rPr lang="nl-BE" sz="1800" dirty="0"/>
              <a:t> </a:t>
            </a:r>
            <a:r>
              <a:rPr lang="nl-BE" sz="1800" dirty="0" err="1"/>
              <a:t>were</a:t>
            </a:r>
            <a:r>
              <a:rPr lang="nl-BE" sz="1800" dirty="0"/>
              <a:t> </a:t>
            </a:r>
            <a:r>
              <a:rPr lang="nl-BE" sz="1800" dirty="0" err="1"/>
              <a:t>vitrified</a:t>
            </a:r>
            <a:r>
              <a:rPr lang="nl-BE" sz="1800" dirty="0"/>
              <a:t> </a:t>
            </a:r>
            <a:r>
              <a:rPr lang="nl-BE" sz="1800" dirty="0" err="1"/>
              <a:t>with</a:t>
            </a:r>
            <a:r>
              <a:rPr lang="nl-BE" sz="1800" dirty="0"/>
              <a:t> </a:t>
            </a:r>
            <a:r>
              <a:rPr lang="nl-BE" sz="1800" dirty="0" err="1"/>
              <a:t>conventional</a:t>
            </a:r>
            <a:r>
              <a:rPr lang="nl-BE" sz="1800" dirty="0"/>
              <a:t> VIT (Fujifilm/Rapid-I)</a:t>
            </a:r>
          </a:p>
          <a:p>
            <a:pPr lvl="1">
              <a:lnSpc>
                <a:spcPct val="100000"/>
              </a:lnSpc>
            </a:pPr>
            <a:endParaRPr lang="nl-BE" sz="1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b="1" dirty="0" err="1"/>
              <a:t>Clinical</a:t>
            </a:r>
            <a:r>
              <a:rPr lang="nl-BE" sz="1800" b="1" dirty="0"/>
              <a:t> </a:t>
            </a:r>
            <a:r>
              <a:rPr lang="nl-BE" sz="1800" b="1" dirty="0" err="1"/>
              <a:t>study</a:t>
            </a:r>
            <a:r>
              <a:rPr lang="nl-BE" sz="1800" b="1" dirty="0"/>
              <a:t>: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dirty="0"/>
              <a:t>20 </a:t>
            </a:r>
            <a:r>
              <a:rPr lang="nl-BE" sz="1800" dirty="0" err="1"/>
              <a:t>patients</a:t>
            </a:r>
            <a:r>
              <a:rPr lang="nl-BE" sz="1800" dirty="0"/>
              <a:t> direct warming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dirty="0"/>
              <a:t>96 </a:t>
            </a:r>
            <a:r>
              <a:rPr lang="nl-BE" sz="1800" dirty="0" err="1"/>
              <a:t>patients</a:t>
            </a:r>
            <a:r>
              <a:rPr lang="nl-BE" sz="1800" dirty="0"/>
              <a:t> </a:t>
            </a:r>
            <a:r>
              <a:rPr lang="nl-BE" sz="1800" dirty="0" err="1"/>
              <a:t>conventional</a:t>
            </a:r>
            <a:r>
              <a:rPr lang="nl-BE" sz="1800" dirty="0"/>
              <a:t> warming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44FA2-37AE-9F67-63D7-710C2274C4D1}"/>
              </a:ext>
            </a:extLst>
          </p:cNvPr>
          <p:cNvSpPr txBox="1">
            <a:spLocks/>
          </p:cNvSpPr>
          <p:nvPr/>
        </p:nvSpPr>
        <p:spPr>
          <a:xfrm>
            <a:off x="966217" y="442219"/>
            <a:ext cx="9144000" cy="541880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Direct warming in culture medium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67F22C8-8058-69A3-1875-A794A8B7D5B4}"/>
              </a:ext>
            </a:extLst>
          </p:cNvPr>
          <p:cNvSpPr txBox="1">
            <a:spLocks/>
          </p:cNvSpPr>
          <p:nvPr/>
        </p:nvSpPr>
        <p:spPr>
          <a:xfrm>
            <a:off x="966217" y="1020700"/>
            <a:ext cx="9144000" cy="3877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/>
              <a:t>Chan</a:t>
            </a:r>
            <a:r>
              <a:rPr lang="nl-BE" dirty="0"/>
              <a:t> et al. 2024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19C450-8EE5-5B04-8980-55F801D31179}"/>
              </a:ext>
            </a:extLst>
          </p:cNvPr>
          <p:cNvSpPr/>
          <p:nvPr/>
        </p:nvSpPr>
        <p:spPr>
          <a:xfrm rot="20557376">
            <a:off x="8458658" y="2704135"/>
            <a:ext cx="15667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MARA</a:t>
            </a:r>
          </a:p>
        </p:txBody>
      </p:sp>
    </p:spTree>
    <p:extLst>
      <p:ext uri="{BB962C8B-B14F-4D97-AF65-F5344CB8AC3E}">
        <p14:creationId xmlns:p14="http://schemas.microsoft.com/office/powerpoint/2010/main" val="3909827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32A50-91EB-2F64-3BA8-057484E989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48A3C-C84D-93AD-DD06-BB9BDE46040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4AFE6D-BAAF-4F68-A493-4212706A0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79" y="1617785"/>
            <a:ext cx="10576642" cy="46599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0998487-DF83-715D-F068-181A4B95179A}"/>
              </a:ext>
            </a:extLst>
          </p:cNvPr>
          <p:cNvSpPr txBox="1">
            <a:spLocks/>
          </p:cNvSpPr>
          <p:nvPr/>
        </p:nvSpPr>
        <p:spPr>
          <a:xfrm>
            <a:off x="634507" y="309351"/>
            <a:ext cx="9144000" cy="541880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Direct warming in culture medium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F2D9AAC-E9D3-7099-BDD5-2120C8CE6C9D}"/>
              </a:ext>
            </a:extLst>
          </p:cNvPr>
          <p:cNvSpPr txBox="1">
            <a:spLocks/>
          </p:cNvSpPr>
          <p:nvPr/>
        </p:nvSpPr>
        <p:spPr>
          <a:xfrm>
            <a:off x="634507" y="986244"/>
            <a:ext cx="9144000" cy="3877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/>
              <a:t>Chan</a:t>
            </a:r>
            <a:r>
              <a:rPr lang="nl-BE" dirty="0"/>
              <a:t> et al. 2024</a:t>
            </a:r>
          </a:p>
        </p:txBody>
      </p:sp>
    </p:spTree>
    <p:extLst>
      <p:ext uri="{BB962C8B-B14F-4D97-AF65-F5344CB8AC3E}">
        <p14:creationId xmlns:p14="http://schemas.microsoft.com/office/powerpoint/2010/main" val="1856272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Rapid warming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Discussion</a:t>
            </a:r>
            <a:endParaRPr lang="nl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966217" y="1933616"/>
            <a:ext cx="11135472" cy="3710828"/>
          </a:xfrm>
        </p:spPr>
        <p:txBody>
          <a:bodyPr>
            <a:normAutofit/>
          </a:bodyPr>
          <a:lstStyle/>
          <a:p>
            <a:r>
              <a:rPr lang="nl-BE" sz="1800" dirty="0"/>
              <a:t>Major concern = </a:t>
            </a:r>
            <a:r>
              <a:rPr lang="nl-BE" sz="1800" dirty="0" err="1"/>
              <a:t>embryos</a:t>
            </a:r>
            <a:r>
              <a:rPr lang="nl-BE" sz="1800" dirty="0"/>
              <a:t> move </a:t>
            </a:r>
            <a:r>
              <a:rPr lang="nl-BE" sz="1800" dirty="0" err="1"/>
              <a:t>directly</a:t>
            </a:r>
            <a:r>
              <a:rPr lang="nl-BE" sz="1800" dirty="0"/>
              <a:t> </a:t>
            </a:r>
            <a:r>
              <a:rPr lang="nl-BE" sz="1800" dirty="0" err="1"/>
              <a:t>from</a:t>
            </a:r>
            <a:r>
              <a:rPr lang="nl-BE" sz="1800" dirty="0"/>
              <a:t> TS </a:t>
            </a:r>
            <a:r>
              <a:rPr lang="nl-BE" sz="1800" dirty="0" err="1"/>
              <a:t>to</a:t>
            </a:r>
            <a:r>
              <a:rPr lang="nl-BE" sz="1800" dirty="0"/>
              <a:t> culture medium (</a:t>
            </a:r>
            <a:r>
              <a:rPr lang="nl-BE" sz="1800" dirty="0" err="1"/>
              <a:t>dilution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washing</a:t>
            </a:r>
            <a:r>
              <a:rPr lang="nl-BE" sz="1800" dirty="0"/>
              <a:t> steps are </a:t>
            </a:r>
            <a:r>
              <a:rPr lang="nl-BE" sz="1800" dirty="0" err="1"/>
              <a:t>eliminated</a:t>
            </a:r>
            <a:r>
              <a:rPr lang="nl-BE" sz="1800" dirty="0"/>
              <a:t>)</a:t>
            </a:r>
          </a:p>
          <a:p>
            <a:r>
              <a:rPr lang="nl-BE" sz="1800" dirty="0" err="1"/>
              <a:t>Potential</a:t>
            </a:r>
            <a:r>
              <a:rPr lang="nl-BE" sz="1800" dirty="0"/>
              <a:t> </a:t>
            </a:r>
            <a:r>
              <a:rPr lang="nl-BE" sz="1800" dirty="0" err="1"/>
              <a:t>damage</a:t>
            </a:r>
            <a:r>
              <a:rPr lang="nl-BE" sz="1800" dirty="0"/>
              <a:t> </a:t>
            </a:r>
            <a:r>
              <a:rPr lang="nl-BE" sz="1800" dirty="0" err="1"/>
              <a:t>to</a:t>
            </a:r>
            <a:r>
              <a:rPr lang="nl-BE" sz="1800" dirty="0"/>
              <a:t> </a:t>
            </a:r>
            <a:r>
              <a:rPr lang="nl-BE" sz="1800" dirty="0" err="1"/>
              <a:t>plasmamembrane</a:t>
            </a:r>
            <a:r>
              <a:rPr lang="nl-BE" sz="1800" dirty="0"/>
              <a:t> </a:t>
            </a:r>
            <a:r>
              <a:rPr lang="nl-BE" sz="1800" dirty="0" err="1"/>
              <a:t>caused</a:t>
            </a:r>
            <a:r>
              <a:rPr lang="nl-BE" sz="1800" dirty="0"/>
              <a:t> </a:t>
            </a:r>
            <a:r>
              <a:rPr lang="nl-BE" sz="1800" dirty="0" err="1"/>
              <a:t>by</a:t>
            </a:r>
            <a:r>
              <a:rPr lang="nl-BE" sz="1800" dirty="0"/>
              <a:t> </a:t>
            </a:r>
            <a:r>
              <a:rPr lang="nl-BE" sz="1800" dirty="0" err="1"/>
              <a:t>rapid</a:t>
            </a:r>
            <a:r>
              <a:rPr lang="nl-BE" sz="1800" dirty="0"/>
              <a:t> water influx </a:t>
            </a:r>
            <a:r>
              <a:rPr lang="nl-BE" sz="1800" dirty="0" err="1"/>
              <a:t>due</a:t>
            </a:r>
            <a:r>
              <a:rPr lang="nl-BE" sz="1800" dirty="0"/>
              <a:t> </a:t>
            </a:r>
            <a:r>
              <a:rPr lang="nl-BE" sz="1800" dirty="0" err="1"/>
              <a:t>to</a:t>
            </a:r>
            <a:r>
              <a:rPr lang="nl-BE" sz="1800" dirty="0"/>
              <a:t> abrupt changes in </a:t>
            </a:r>
            <a:r>
              <a:rPr lang="nl-BE" sz="1800" dirty="0" err="1"/>
              <a:t>osmotic</a:t>
            </a:r>
            <a:r>
              <a:rPr lang="nl-BE" sz="1800" dirty="0"/>
              <a:t> </a:t>
            </a:r>
            <a:r>
              <a:rPr lang="nl-BE" sz="1800" dirty="0" err="1"/>
              <a:t>pressure</a:t>
            </a:r>
            <a:r>
              <a:rPr lang="nl-BE" sz="1800" dirty="0"/>
              <a:t> </a:t>
            </a:r>
          </a:p>
          <a:p>
            <a:pPr marL="0" indent="0">
              <a:buNone/>
            </a:pPr>
            <a:r>
              <a:rPr lang="nl-BE" dirty="0"/>
              <a:t> 	→ </a:t>
            </a:r>
            <a:r>
              <a:rPr lang="nl-BE" dirty="0" err="1"/>
              <a:t>decreased</a:t>
            </a:r>
            <a:r>
              <a:rPr lang="nl-BE" dirty="0"/>
              <a:t> survival in mouse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blastocysts</a:t>
            </a:r>
            <a:r>
              <a:rPr lang="nl-BE" dirty="0"/>
              <a:t> (Pedro et al. 1997)</a:t>
            </a:r>
          </a:p>
          <a:p>
            <a:r>
              <a:rPr lang="nl-BE" sz="1800" dirty="0" err="1"/>
              <a:t>Similar</a:t>
            </a:r>
            <a:r>
              <a:rPr lang="nl-BE" sz="1800" dirty="0"/>
              <a:t> survival, development, re-</a:t>
            </a:r>
            <a:r>
              <a:rPr lang="nl-BE" sz="1800" dirty="0" err="1"/>
              <a:t>expansion</a:t>
            </a:r>
            <a:r>
              <a:rPr lang="nl-BE" sz="1800" dirty="0"/>
              <a:t> </a:t>
            </a:r>
            <a:r>
              <a:rPr lang="nl-BE" sz="1800" dirty="0" err="1"/>
              <a:t>rates</a:t>
            </a:r>
            <a:r>
              <a:rPr lang="nl-BE" sz="1800" dirty="0"/>
              <a:t> </a:t>
            </a:r>
          </a:p>
          <a:p>
            <a:pPr marL="252000" lvl="1" indent="0">
              <a:buNone/>
            </a:pPr>
            <a:r>
              <a:rPr lang="nl-BE" dirty="0"/>
              <a:t>	</a:t>
            </a:r>
            <a:r>
              <a:rPr lang="nl-BE" sz="1600" dirty="0"/>
              <a:t>→ </a:t>
            </a:r>
            <a:r>
              <a:rPr lang="nl-BE" sz="1600" dirty="0" err="1"/>
              <a:t>Sensitivity</a:t>
            </a:r>
            <a:r>
              <a:rPr lang="nl-BE" sz="1600" dirty="0"/>
              <a:t> </a:t>
            </a:r>
            <a:r>
              <a:rPr lang="nl-BE" sz="1600" dirty="0" err="1"/>
              <a:t>to</a:t>
            </a:r>
            <a:r>
              <a:rPr lang="nl-BE" sz="1600" dirty="0"/>
              <a:t> </a:t>
            </a:r>
            <a:r>
              <a:rPr lang="nl-BE" sz="1600" dirty="0" err="1"/>
              <a:t>osmotic</a:t>
            </a:r>
            <a:r>
              <a:rPr lang="nl-BE" sz="1600" dirty="0"/>
              <a:t> stress </a:t>
            </a:r>
            <a:r>
              <a:rPr lang="nl-BE" sz="1600" dirty="0" err="1"/>
              <a:t>may</a:t>
            </a:r>
            <a:r>
              <a:rPr lang="nl-BE" sz="1600" dirty="0"/>
              <a:t> </a:t>
            </a:r>
            <a:r>
              <a:rPr lang="nl-BE" sz="1600" dirty="0" err="1"/>
              <a:t>vary</a:t>
            </a:r>
            <a:r>
              <a:rPr lang="nl-BE" sz="1600" dirty="0"/>
              <a:t> </a:t>
            </a:r>
            <a:r>
              <a:rPr lang="nl-BE" sz="1600" dirty="0" err="1"/>
              <a:t>amongst</a:t>
            </a:r>
            <a:r>
              <a:rPr lang="nl-BE" sz="1600" dirty="0"/>
              <a:t> species (1step warming </a:t>
            </a:r>
            <a:r>
              <a:rPr lang="nl-BE" sz="1600" dirty="0" err="1"/>
              <a:t>established</a:t>
            </a:r>
            <a:r>
              <a:rPr lang="nl-BE" sz="1600" dirty="0"/>
              <a:t> protocol in </a:t>
            </a:r>
            <a:r>
              <a:rPr lang="nl-BE" sz="1600" dirty="0" err="1"/>
              <a:t>bovine</a:t>
            </a:r>
            <a:r>
              <a:rPr lang="nl-BE" sz="1600" dirty="0"/>
              <a:t>, donkeys, </a:t>
            </a:r>
            <a:r>
              <a:rPr lang="nl-BE" sz="1600" dirty="0" err="1"/>
              <a:t>porcine</a:t>
            </a:r>
            <a:r>
              <a:rPr lang="nl-BE" sz="1600" dirty="0"/>
              <a:t>)</a:t>
            </a:r>
          </a:p>
          <a:p>
            <a:pPr marL="252000" lvl="1" indent="0">
              <a:buNone/>
            </a:pPr>
            <a:r>
              <a:rPr lang="nl-BE" sz="1600" dirty="0"/>
              <a:t>	 → </a:t>
            </a:r>
            <a:r>
              <a:rPr lang="nl-BE" sz="1600" dirty="0" err="1"/>
              <a:t>osmotic</a:t>
            </a:r>
            <a:r>
              <a:rPr lang="nl-BE" sz="1600" dirty="0"/>
              <a:t> stress </a:t>
            </a:r>
            <a:r>
              <a:rPr lang="nl-BE" sz="1600" dirty="0" err="1"/>
              <a:t>reduction</a:t>
            </a:r>
            <a:r>
              <a:rPr lang="nl-BE" sz="1600" dirty="0"/>
              <a:t> is </a:t>
            </a:r>
            <a:r>
              <a:rPr lang="nl-BE" sz="1600" dirty="0" err="1"/>
              <a:t>less</a:t>
            </a:r>
            <a:r>
              <a:rPr lang="nl-BE" sz="1600" dirty="0"/>
              <a:t> </a:t>
            </a:r>
            <a:r>
              <a:rPr lang="nl-BE" sz="1600" dirty="0" err="1"/>
              <a:t>necessary</a:t>
            </a:r>
            <a:r>
              <a:rPr lang="nl-BE" sz="1600" dirty="0"/>
              <a:t> </a:t>
            </a:r>
            <a:r>
              <a:rPr lang="nl-BE" sz="1600" dirty="0" err="1"/>
              <a:t>than</a:t>
            </a:r>
            <a:r>
              <a:rPr lang="nl-BE" sz="1600" dirty="0"/>
              <a:t> </a:t>
            </a:r>
            <a:r>
              <a:rPr lang="nl-BE" sz="1600" dirty="0" err="1"/>
              <a:t>previously</a:t>
            </a:r>
            <a:r>
              <a:rPr lang="nl-BE" sz="1600" dirty="0"/>
              <a:t> </a:t>
            </a:r>
            <a:r>
              <a:rPr lang="nl-BE" sz="1600" dirty="0" err="1"/>
              <a:t>thought</a:t>
            </a:r>
            <a:endParaRPr lang="nl-BE" sz="1600" dirty="0"/>
          </a:p>
          <a:p>
            <a:r>
              <a:rPr lang="nl-BE" sz="1800" dirty="0" err="1"/>
              <a:t>Reduced</a:t>
            </a:r>
            <a:r>
              <a:rPr lang="nl-BE" sz="1800" dirty="0"/>
              <a:t> handling time, </a:t>
            </a:r>
            <a:r>
              <a:rPr lang="nl-BE" sz="1800" dirty="0" err="1"/>
              <a:t>manipulations</a:t>
            </a:r>
            <a:endParaRPr lang="nl-BE" sz="1800" dirty="0"/>
          </a:p>
          <a:p>
            <a:r>
              <a:rPr lang="nl-BE" sz="1800" dirty="0" err="1"/>
              <a:t>Reduced</a:t>
            </a:r>
            <a:r>
              <a:rPr lang="nl-BE" sz="1800" dirty="0"/>
              <a:t> exposure </a:t>
            </a:r>
            <a:r>
              <a:rPr lang="nl-BE" sz="1800" dirty="0" err="1"/>
              <a:t>to</a:t>
            </a:r>
            <a:r>
              <a:rPr lang="nl-BE" sz="1800" dirty="0"/>
              <a:t> </a:t>
            </a:r>
            <a:r>
              <a:rPr lang="nl-BE" sz="1800" dirty="0" err="1"/>
              <a:t>suboptimal</a:t>
            </a:r>
            <a:r>
              <a:rPr lang="nl-BE" sz="1800" dirty="0"/>
              <a:t> </a:t>
            </a:r>
            <a:r>
              <a:rPr lang="nl-BE" sz="1800" dirty="0" err="1"/>
              <a:t>conditions</a:t>
            </a:r>
            <a:r>
              <a:rPr lang="nl-BE" sz="1800" dirty="0"/>
              <a:t> </a:t>
            </a:r>
          </a:p>
          <a:p>
            <a:pPr marL="252000" lvl="1" indent="0">
              <a:buNone/>
            </a:pPr>
            <a:r>
              <a:rPr lang="nl-BE" sz="1600" dirty="0"/>
              <a:t>	→ </a:t>
            </a:r>
            <a:r>
              <a:rPr lang="nl-BE" sz="1600" dirty="0" err="1"/>
              <a:t>Positive</a:t>
            </a:r>
            <a:r>
              <a:rPr lang="nl-BE" sz="1600" dirty="0"/>
              <a:t> effect on </a:t>
            </a:r>
            <a:r>
              <a:rPr lang="nl-BE" sz="1600" dirty="0" err="1"/>
              <a:t>morphokinetics</a:t>
            </a:r>
            <a:r>
              <a:rPr lang="nl-BE" sz="1600" dirty="0"/>
              <a:t> (</a:t>
            </a:r>
            <a:r>
              <a:rPr lang="nl-BE" sz="1600" dirty="0" err="1"/>
              <a:t>morulation</a:t>
            </a:r>
            <a:r>
              <a:rPr lang="nl-BE" sz="1600" dirty="0"/>
              <a:t> </a:t>
            </a:r>
            <a:r>
              <a:rPr lang="nl-BE" sz="1600" dirty="0" err="1"/>
              <a:t>rate</a:t>
            </a:r>
            <a:r>
              <a:rPr lang="nl-BE" sz="1600" dirty="0"/>
              <a:t>, collaps)</a:t>
            </a:r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40719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CB50-C43B-6226-52C3-F3E6966CC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6" y="664913"/>
            <a:ext cx="10503733" cy="385362"/>
          </a:xfrm>
        </p:spPr>
        <p:txBody>
          <a:bodyPr/>
          <a:lstStyle/>
          <a:p>
            <a:r>
              <a:rPr lang="nl-BE" sz="3200" dirty="0" err="1"/>
              <a:t>Experience</a:t>
            </a:r>
            <a:r>
              <a:rPr lang="nl-BE" sz="3200" dirty="0"/>
              <a:t> </a:t>
            </a:r>
            <a:r>
              <a:rPr lang="nl-BE" sz="3200" dirty="0" err="1"/>
              <a:t>with</a:t>
            </a:r>
            <a:r>
              <a:rPr lang="nl-BE" sz="3200" dirty="0"/>
              <a:t> </a:t>
            </a:r>
            <a:r>
              <a:rPr lang="nl-BE" sz="3200" dirty="0" err="1"/>
              <a:t>rapid</a:t>
            </a:r>
            <a:r>
              <a:rPr lang="nl-BE" sz="3200" dirty="0"/>
              <a:t> warming @BrusselsIVF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58E80-EE94-02EB-28E4-C14A7C8615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1A4FF-4DDD-67DB-1525-CE66A91BBE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217" y="2220696"/>
            <a:ext cx="10260000" cy="1576753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/>
              <a:t>Rapid </a:t>
            </a:r>
            <a:r>
              <a:rPr lang="nl-BE" sz="2000" dirty="0" err="1"/>
              <a:t>one</a:t>
            </a:r>
            <a:r>
              <a:rPr lang="nl-BE" sz="2000" dirty="0"/>
              <a:t>-step warming of </a:t>
            </a:r>
            <a:r>
              <a:rPr lang="nl-BE" sz="2000" dirty="0" err="1"/>
              <a:t>blastocysts</a:t>
            </a:r>
            <a:r>
              <a:rPr lang="nl-BE" sz="2000" dirty="0"/>
              <a:t>: </a:t>
            </a:r>
            <a:r>
              <a:rPr lang="nl-BE" sz="2000" b="1" dirty="0">
                <a:solidFill>
                  <a:srgbClr val="F59108"/>
                </a:solidFill>
              </a:rPr>
              <a:t>pilot </a:t>
            </a:r>
            <a:r>
              <a:rPr lang="nl-BE" sz="2000" b="1" dirty="0" err="1">
                <a:solidFill>
                  <a:srgbClr val="F59108"/>
                </a:solidFill>
              </a:rPr>
              <a:t>study</a:t>
            </a:r>
            <a:r>
              <a:rPr lang="nl-BE" sz="2000" b="1" dirty="0">
                <a:solidFill>
                  <a:srgbClr val="F59108"/>
                </a:solidFill>
              </a:rPr>
              <a:t> </a:t>
            </a:r>
            <a:r>
              <a:rPr lang="nl-BE" sz="2000" dirty="0"/>
              <a:t>on 120 research </a:t>
            </a:r>
            <a:r>
              <a:rPr lang="nl-BE" sz="2000" dirty="0" err="1"/>
              <a:t>blastocysts</a:t>
            </a:r>
            <a:r>
              <a:rPr lang="nl-BE" sz="2000" dirty="0"/>
              <a:t> (</a:t>
            </a:r>
            <a:r>
              <a:rPr lang="nl-BE" sz="2000" dirty="0" err="1"/>
              <a:t>NonPGT</a:t>
            </a:r>
            <a:r>
              <a:rPr lang="nl-BE" sz="2000" dirty="0"/>
              <a:t>/PGT)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/>
              <a:t>Rapid </a:t>
            </a:r>
            <a:r>
              <a:rPr lang="nl-BE" sz="2000" dirty="0" err="1"/>
              <a:t>one</a:t>
            </a:r>
            <a:r>
              <a:rPr lang="nl-BE" sz="2000" dirty="0"/>
              <a:t>-step warming of </a:t>
            </a:r>
            <a:r>
              <a:rPr lang="nl-BE" sz="2000" dirty="0" err="1"/>
              <a:t>blastocysts</a:t>
            </a:r>
            <a:r>
              <a:rPr lang="nl-BE" sz="2000" dirty="0"/>
              <a:t>: </a:t>
            </a:r>
            <a:r>
              <a:rPr lang="nl-BE" sz="2000" b="1" dirty="0" err="1">
                <a:solidFill>
                  <a:srgbClr val="F59108"/>
                </a:solidFill>
              </a:rPr>
              <a:t>clinical</a:t>
            </a:r>
            <a:r>
              <a:rPr lang="nl-BE" sz="2000" b="1" dirty="0">
                <a:solidFill>
                  <a:srgbClr val="F59108"/>
                </a:solidFill>
              </a:rPr>
              <a:t> </a:t>
            </a:r>
            <a:r>
              <a:rPr lang="nl-BE" sz="2000" b="1" dirty="0" err="1">
                <a:solidFill>
                  <a:srgbClr val="F59108"/>
                </a:solidFill>
              </a:rPr>
              <a:t>outcome</a:t>
            </a:r>
            <a:r>
              <a:rPr lang="nl-BE" sz="2000" b="1" dirty="0">
                <a:solidFill>
                  <a:srgbClr val="F59108"/>
                </a:solidFill>
              </a:rPr>
              <a:t> </a:t>
            </a:r>
            <a:r>
              <a:rPr lang="nl-BE" sz="2000" dirty="0" err="1"/>
              <a:t>after</a:t>
            </a:r>
            <a:r>
              <a:rPr lang="nl-BE" sz="2000" dirty="0"/>
              <a:t> 6-months </a:t>
            </a:r>
            <a:r>
              <a:rPr lang="nl-BE" sz="2000" dirty="0" err="1"/>
              <a:t>use</a:t>
            </a:r>
            <a:r>
              <a:rPr lang="nl-BE" sz="2000" dirty="0"/>
              <a:t> of </a:t>
            </a:r>
            <a:r>
              <a:rPr lang="nl-BE" sz="2000" dirty="0" err="1"/>
              <a:t>rapid</a:t>
            </a:r>
            <a:r>
              <a:rPr lang="nl-BE" sz="2000" dirty="0"/>
              <a:t> warming (Jan-June2024) </a:t>
            </a:r>
            <a:r>
              <a:rPr lang="nl-BE" sz="2000" dirty="0" err="1"/>
              <a:t>compared</a:t>
            </a:r>
            <a:r>
              <a:rPr lang="nl-BE" sz="2000" dirty="0"/>
              <a:t> </a:t>
            </a:r>
            <a:r>
              <a:rPr lang="nl-BE" sz="2000" dirty="0" err="1"/>
              <a:t>to</a:t>
            </a:r>
            <a:r>
              <a:rPr lang="nl-BE" sz="2000" dirty="0"/>
              <a:t> 1-year </a:t>
            </a:r>
            <a:r>
              <a:rPr lang="nl-BE" sz="2000" dirty="0" err="1"/>
              <a:t>period</a:t>
            </a:r>
            <a:r>
              <a:rPr lang="nl-BE" sz="2000" dirty="0"/>
              <a:t> </a:t>
            </a:r>
            <a:r>
              <a:rPr lang="nl-BE" sz="2000" dirty="0" err="1"/>
              <a:t>before</a:t>
            </a:r>
            <a:r>
              <a:rPr lang="nl-BE" sz="2000" dirty="0"/>
              <a:t> </a:t>
            </a:r>
            <a:r>
              <a:rPr lang="nl-BE" sz="2000" dirty="0" err="1"/>
              <a:t>with</a:t>
            </a:r>
            <a:r>
              <a:rPr lang="nl-BE" sz="2000" dirty="0"/>
              <a:t> </a:t>
            </a:r>
            <a:r>
              <a:rPr lang="nl-BE" sz="2000" dirty="0" err="1"/>
              <a:t>conventional</a:t>
            </a:r>
            <a:r>
              <a:rPr lang="nl-BE" sz="2000" dirty="0"/>
              <a:t> warming (2023)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2DC1F-9355-52A7-F171-EF7B45E292B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9157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4BD6E2-13B1-46B9-A9FD-72FB2E762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-10978"/>
            <a:ext cx="9689712" cy="1061253"/>
          </a:xfrm>
        </p:spPr>
        <p:txBody>
          <a:bodyPr/>
          <a:lstStyle/>
          <a:p>
            <a:r>
              <a:rPr lang="nl-NL" dirty="0"/>
              <a:t>Rapid warming </a:t>
            </a:r>
            <a:r>
              <a:rPr lang="nl-NL" dirty="0" err="1"/>
              <a:t>blastocysts</a:t>
            </a:r>
            <a:r>
              <a:rPr lang="nl-NL" dirty="0"/>
              <a:t> Brussels IVF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8044A4-E31D-472F-BE64-EF8AB3BA2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6" y="1065247"/>
            <a:ext cx="10684315" cy="387798"/>
          </a:xfrm>
        </p:spPr>
        <p:txBody>
          <a:bodyPr/>
          <a:lstStyle/>
          <a:p>
            <a:r>
              <a:rPr lang="nl-NL" dirty="0"/>
              <a:t>Short warming of </a:t>
            </a:r>
            <a:r>
              <a:rPr lang="nl-NL" dirty="0" err="1"/>
              <a:t>blastocysts</a:t>
            </a:r>
            <a:r>
              <a:rPr lang="nl-NL" dirty="0"/>
              <a:t> (SHOW </a:t>
            </a:r>
            <a:r>
              <a:rPr lang="nl-NL" dirty="0" err="1"/>
              <a:t>study</a:t>
            </a:r>
            <a:r>
              <a:rPr lang="nl-NL" dirty="0"/>
              <a:t> May 2023)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304" y="1955775"/>
            <a:ext cx="1066279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2"/>
                </a:solidFill>
              </a:rPr>
              <a:t>Pilot </a:t>
            </a:r>
            <a:r>
              <a:rPr lang="nl-BE" sz="2000" b="1" dirty="0" err="1">
                <a:solidFill>
                  <a:schemeClr val="tx2"/>
                </a:solidFill>
              </a:rPr>
              <a:t>study</a:t>
            </a:r>
            <a:r>
              <a:rPr lang="nl-BE" sz="2000" dirty="0">
                <a:solidFill>
                  <a:schemeClr val="tx2"/>
                </a:solidFill>
              </a:rPr>
              <a:t>, </a:t>
            </a:r>
            <a:r>
              <a:rPr lang="nl-BE" sz="2000" dirty="0" err="1">
                <a:solidFill>
                  <a:schemeClr val="tx2"/>
                </a:solidFill>
              </a:rPr>
              <a:t>proof</a:t>
            </a:r>
            <a:r>
              <a:rPr lang="nl-BE" sz="2000" dirty="0">
                <a:solidFill>
                  <a:schemeClr val="tx2"/>
                </a:solidFill>
              </a:rPr>
              <a:t> of concept, D5/6 research </a:t>
            </a:r>
            <a:r>
              <a:rPr lang="nl-BE" sz="2000" dirty="0" err="1">
                <a:solidFill>
                  <a:schemeClr val="tx2"/>
                </a:solidFill>
              </a:rPr>
              <a:t>blastocysts</a:t>
            </a:r>
            <a:r>
              <a:rPr lang="nl-BE" sz="2000" dirty="0">
                <a:solidFill>
                  <a:schemeClr val="tx2"/>
                </a:solidFill>
              </a:rPr>
              <a:t>, </a:t>
            </a:r>
            <a:r>
              <a:rPr lang="nl-BE" sz="2000" dirty="0" err="1">
                <a:solidFill>
                  <a:schemeClr val="tx2"/>
                </a:solidFill>
              </a:rPr>
              <a:t>biopsied</a:t>
            </a:r>
            <a:r>
              <a:rPr lang="nl-BE" sz="2000" dirty="0">
                <a:solidFill>
                  <a:schemeClr val="tx2"/>
                </a:solidFill>
              </a:rPr>
              <a:t> </a:t>
            </a:r>
            <a:r>
              <a:rPr lang="nl-BE" sz="2000" dirty="0" err="1">
                <a:solidFill>
                  <a:schemeClr val="tx2"/>
                </a:solidFill>
              </a:rPr>
              <a:t>and</a:t>
            </a:r>
            <a:r>
              <a:rPr lang="nl-BE" sz="2000" dirty="0">
                <a:solidFill>
                  <a:schemeClr val="tx2"/>
                </a:solidFill>
              </a:rPr>
              <a:t> non-</a:t>
            </a:r>
            <a:r>
              <a:rPr lang="nl-BE" sz="2000" dirty="0" err="1">
                <a:solidFill>
                  <a:schemeClr val="tx2"/>
                </a:solidFill>
              </a:rPr>
              <a:t>biopsied</a:t>
            </a:r>
            <a:endParaRPr lang="nl-BE" sz="2000" dirty="0">
              <a:solidFill>
                <a:schemeClr val="tx2"/>
              </a:solidFill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nl-BE" sz="2000" b="1" dirty="0">
              <a:solidFill>
                <a:schemeClr val="tx2"/>
              </a:solidFill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2"/>
                </a:solidFill>
              </a:rPr>
              <a:t>Protocol: </a:t>
            </a:r>
            <a:r>
              <a:rPr lang="nl-BE" sz="2000" b="1" dirty="0">
                <a:solidFill>
                  <a:schemeClr val="accent1"/>
                </a:solidFill>
              </a:rPr>
              <a:t>2 min 0,25M sucrose 37°C </a:t>
            </a:r>
            <a:r>
              <a:rPr lang="nl-BE" sz="2000" dirty="0">
                <a:solidFill>
                  <a:schemeClr val="tx2"/>
                </a:solidFill>
              </a:rPr>
              <a:t>(</a:t>
            </a:r>
            <a:r>
              <a:rPr lang="nl-BE" sz="2000" dirty="0" err="1">
                <a:solidFill>
                  <a:schemeClr val="tx2"/>
                </a:solidFill>
              </a:rPr>
              <a:t>OmniWarm</a:t>
            </a:r>
            <a:r>
              <a:rPr lang="nl-BE" sz="2000" dirty="0">
                <a:solidFill>
                  <a:schemeClr val="tx2"/>
                </a:solidFill>
              </a:rPr>
              <a:t> 3 </a:t>
            </a:r>
            <a:r>
              <a:rPr lang="nl-BE" sz="2000" dirty="0" err="1">
                <a:solidFill>
                  <a:schemeClr val="tx2"/>
                </a:solidFill>
              </a:rPr>
              <a:t>Vitrolife</a:t>
            </a:r>
            <a:r>
              <a:rPr lang="nl-BE" sz="2000" dirty="0">
                <a:solidFill>
                  <a:schemeClr val="tx2"/>
                </a:solidFill>
              </a:rPr>
              <a:t>) </a:t>
            </a:r>
            <a:r>
              <a:rPr lang="nl-BE" sz="2000" dirty="0">
                <a:solidFill>
                  <a:schemeClr val="accent1"/>
                </a:solidFill>
              </a:rPr>
              <a:t>+ 4 </a:t>
            </a:r>
            <a:r>
              <a:rPr lang="nl-BE" sz="2000" dirty="0" err="1">
                <a:solidFill>
                  <a:schemeClr val="accent1"/>
                </a:solidFill>
              </a:rPr>
              <a:t>rinses</a:t>
            </a:r>
            <a:r>
              <a:rPr lang="nl-BE" sz="2000" dirty="0">
                <a:solidFill>
                  <a:schemeClr val="accent1"/>
                </a:solidFill>
              </a:rPr>
              <a:t> in culture medium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nl-BE" sz="20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2"/>
                </a:solidFill>
              </a:rPr>
              <a:t>Warming </a:t>
            </a:r>
            <a:r>
              <a:rPr lang="nl-BE" sz="2000" b="1" dirty="0" err="1">
                <a:solidFill>
                  <a:schemeClr val="tx2"/>
                </a:solidFill>
              </a:rPr>
              <a:t>droplet</a:t>
            </a:r>
            <a:r>
              <a:rPr lang="nl-BE" sz="2000" b="1" dirty="0">
                <a:solidFill>
                  <a:schemeClr val="tx2"/>
                </a:solidFill>
              </a:rPr>
              <a:t> of 250 µl versus 500 µl 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nl-BE" sz="2000" b="1" dirty="0">
              <a:solidFill>
                <a:schemeClr val="tx2"/>
              </a:solidFill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2"/>
                </a:solidFill>
              </a:rPr>
              <a:t>Closed device</a:t>
            </a:r>
            <a:r>
              <a:rPr lang="nl-BE" sz="2000" dirty="0">
                <a:solidFill>
                  <a:schemeClr val="tx2"/>
                </a:solidFill>
              </a:rPr>
              <a:t>, CBS-HS-VIT </a:t>
            </a:r>
            <a:r>
              <a:rPr lang="nl-BE" sz="2000" dirty="0" err="1">
                <a:solidFill>
                  <a:schemeClr val="tx2"/>
                </a:solidFill>
              </a:rPr>
              <a:t>straw</a:t>
            </a:r>
            <a:endParaRPr lang="nl-BE" sz="2000" dirty="0">
              <a:solidFill>
                <a:schemeClr val="tx2"/>
              </a:solidFill>
            </a:endParaRP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nl-BE" sz="2000" dirty="0">
              <a:solidFill>
                <a:schemeClr val="tx2"/>
              </a:solidFill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91187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SHOW </a:t>
            </a:r>
            <a:r>
              <a:rPr lang="nl-BE" dirty="0" err="1"/>
              <a:t>study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r>
              <a:rPr lang="nl-BE" dirty="0"/>
              <a:t> IVF/ICSI </a:t>
            </a:r>
            <a:r>
              <a:rPr lang="nl-BE" dirty="0" err="1"/>
              <a:t>blastocysts</a:t>
            </a:r>
            <a:r>
              <a:rPr lang="nl-BE" dirty="0"/>
              <a:t> (without PGT)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17579" y="1624406"/>
          <a:ext cx="10252039" cy="397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738">
                  <a:extLst>
                    <a:ext uri="{9D8B030D-6E8A-4147-A177-3AD203B41FA5}">
                      <a16:colId xmlns:a16="http://schemas.microsoft.com/office/drawing/2014/main" val="1933418510"/>
                    </a:ext>
                  </a:extLst>
                </a:gridCol>
                <a:gridCol w="1687625">
                  <a:extLst>
                    <a:ext uri="{9D8B030D-6E8A-4147-A177-3AD203B41FA5}">
                      <a16:colId xmlns:a16="http://schemas.microsoft.com/office/drawing/2014/main" val="2248591058"/>
                    </a:ext>
                  </a:extLst>
                </a:gridCol>
                <a:gridCol w="1547389">
                  <a:extLst>
                    <a:ext uri="{9D8B030D-6E8A-4147-A177-3AD203B41FA5}">
                      <a16:colId xmlns:a16="http://schemas.microsoft.com/office/drawing/2014/main" val="500870241"/>
                    </a:ext>
                  </a:extLst>
                </a:gridCol>
                <a:gridCol w="2212129">
                  <a:extLst>
                    <a:ext uri="{9D8B030D-6E8A-4147-A177-3AD203B41FA5}">
                      <a16:colId xmlns:a16="http://schemas.microsoft.com/office/drawing/2014/main" val="3057319167"/>
                    </a:ext>
                  </a:extLst>
                </a:gridCol>
                <a:gridCol w="2302158">
                  <a:extLst>
                    <a:ext uri="{9D8B030D-6E8A-4147-A177-3AD203B41FA5}">
                      <a16:colId xmlns:a16="http://schemas.microsoft.com/office/drawing/2014/main" val="2229296939"/>
                    </a:ext>
                  </a:extLst>
                </a:gridCol>
              </a:tblGrid>
              <a:tr h="64297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/>
                        <a:t>standard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/>
                        <a:t>short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>
                          <a:solidFill>
                            <a:schemeClr val="tx1"/>
                          </a:solidFill>
                        </a:rPr>
                        <a:t>250µl</a:t>
                      </a:r>
                      <a:r>
                        <a:rPr lang="nl-BE" baseline="0" dirty="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nl-BE" dirty="0"/>
                        <a:t>short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>
                          <a:solidFill>
                            <a:schemeClr val="tx1"/>
                          </a:solidFill>
                        </a:rPr>
                        <a:t>500µl</a:t>
                      </a:r>
                      <a:r>
                        <a:rPr lang="nl-B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BE" dirty="0"/>
                        <a:t>short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16699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warmed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98303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survived</a:t>
                      </a:r>
                      <a:r>
                        <a:rPr lang="nl-BE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40 (100)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14073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fully</a:t>
                      </a:r>
                      <a:r>
                        <a:rPr lang="nl-BE" dirty="0"/>
                        <a:t> intact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32 (80)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 (80)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16(80)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98299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re-expanded 2h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15 (75)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27 (67,5)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13 (65)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14 (70)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565751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re-expanded 4h</a:t>
                      </a:r>
                      <a:r>
                        <a:rPr lang="nl-BE" baseline="0" dirty="0"/>
                        <a:t> (%)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38 (95)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19 (95)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19 (95)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71332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no re-</a:t>
                      </a:r>
                      <a:r>
                        <a:rPr lang="nl-BE" dirty="0" err="1"/>
                        <a:t>expansion</a:t>
                      </a:r>
                      <a:r>
                        <a:rPr lang="nl-BE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 (5)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 (5)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 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12844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hatching</a:t>
                      </a:r>
                      <a:r>
                        <a:rPr lang="nl-BE" dirty="0"/>
                        <a:t> 4h</a:t>
                      </a:r>
                      <a:r>
                        <a:rPr lang="nl-BE" baseline="0" dirty="0"/>
                        <a:t> (%)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6 (80)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23 (57,5)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12 (60)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11 (55)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065545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fully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hatched</a:t>
                      </a:r>
                      <a:r>
                        <a:rPr lang="nl-BE" dirty="0"/>
                        <a:t> 24 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6 (30)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5 (12,5)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 (10)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 (15)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819122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hatching</a:t>
                      </a:r>
                      <a:r>
                        <a:rPr lang="nl-BE" dirty="0"/>
                        <a:t>/</a:t>
                      </a:r>
                      <a:r>
                        <a:rPr lang="nl-BE" dirty="0" err="1"/>
                        <a:t>hatched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19 (95)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38 (95)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19 (95)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19 (95)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1885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1FBC472-860D-E81D-C2DF-446127AC5052}"/>
              </a:ext>
            </a:extLst>
          </p:cNvPr>
          <p:cNvSpPr/>
          <p:nvPr/>
        </p:nvSpPr>
        <p:spPr>
          <a:xfrm>
            <a:off x="3271092" y="2623566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996A8A-7873-A839-C36F-BCC5D2459B39}"/>
              </a:ext>
            </a:extLst>
          </p:cNvPr>
          <p:cNvSpPr/>
          <p:nvPr/>
        </p:nvSpPr>
        <p:spPr>
          <a:xfrm>
            <a:off x="3271092" y="3715722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C182F9-233E-3122-E545-F5F5B2A35600}"/>
              </a:ext>
            </a:extLst>
          </p:cNvPr>
          <p:cNvSpPr/>
          <p:nvPr/>
        </p:nvSpPr>
        <p:spPr>
          <a:xfrm>
            <a:off x="3271092" y="5202532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1153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044FE-0861-4B08-BDDD-FBB6E3868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40165" y="6479434"/>
            <a:ext cx="1483246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E"/>
            </a:defPPr>
            <a:lvl1pPr marL="0" algn="ctr" defTabSz="914400" rtl="0" eaLnBrk="1" latinLnBrk="0" hangingPunct="1">
              <a:defRPr sz="1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04/12/2024</a:t>
            </a:r>
            <a:endParaRPr lang="en-B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BD6E2-13B1-46B9-A9FD-72FB2E762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789" y="281078"/>
            <a:ext cx="9481482" cy="735348"/>
          </a:xfrm>
        </p:spPr>
        <p:txBody>
          <a:bodyPr/>
          <a:lstStyle/>
          <a:p>
            <a:r>
              <a:rPr lang="nl-BE" dirty="0"/>
              <a:t>Rapid warming </a:t>
            </a:r>
            <a:r>
              <a:rPr lang="nl-BE" dirty="0" err="1"/>
              <a:t>blastocysts</a:t>
            </a:r>
            <a:r>
              <a:rPr lang="nl-BE" dirty="0"/>
              <a:t> Brussels IVF</a:t>
            </a:r>
            <a:endParaRPr lang="en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8044A4-E31D-472F-BE64-EF8AB3BA2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6" y="1018370"/>
            <a:ext cx="9942037" cy="775597"/>
          </a:xfrm>
        </p:spPr>
        <p:txBody>
          <a:bodyPr/>
          <a:lstStyle/>
          <a:p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study</a:t>
            </a:r>
            <a:r>
              <a:rPr lang="nl-BE" dirty="0"/>
              <a:t>: Survival </a:t>
            </a:r>
            <a:r>
              <a:rPr lang="nl-BE" dirty="0" err="1"/>
              <a:t>and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at </a:t>
            </a:r>
            <a:r>
              <a:rPr lang="nl-BE" dirty="0" err="1"/>
              <a:t>the</a:t>
            </a:r>
            <a:r>
              <a:rPr lang="nl-BE" dirty="0"/>
              <a:t> moment of transfer</a:t>
            </a:r>
            <a:endParaRPr lang="en-BE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6943436-284D-AD5A-A7B9-A479A2DE3BD8}"/>
              </a:ext>
            </a:extLst>
          </p:cNvPr>
          <p:cNvGraphicFramePr>
            <a:graphicFrameLocks noGrp="1"/>
          </p:cNvGraphicFramePr>
          <p:nvPr/>
        </p:nvGraphicFramePr>
        <p:xfrm>
          <a:off x="514350" y="2045972"/>
          <a:ext cx="10961369" cy="3793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5504">
                  <a:extLst>
                    <a:ext uri="{9D8B030D-6E8A-4147-A177-3AD203B41FA5}">
                      <a16:colId xmlns:a16="http://schemas.microsoft.com/office/drawing/2014/main" val="2298519266"/>
                    </a:ext>
                  </a:extLst>
                </a:gridCol>
                <a:gridCol w="1370831">
                  <a:extLst>
                    <a:ext uri="{9D8B030D-6E8A-4147-A177-3AD203B41FA5}">
                      <a16:colId xmlns:a16="http://schemas.microsoft.com/office/drawing/2014/main" val="2236799685"/>
                    </a:ext>
                  </a:extLst>
                </a:gridCol>
                <a:gridCol w="1370831">
                  <a:extLst>
                    <a:ext uri="{9D8B030D-6E8A-4147-A177-3AD203B41FA5}">
                      <a16:colId xmlns:a16="http://schemas.microsoft.com/office/drawing/2014/main" val="2365501590"/>
                    </a:ext>
                  </a:extLst>
                </a:gridCol>
                <a:gridCol w="1370831">
                  <a:extLst>
                    <a:ext uri="{9D8B030D-6E8A-4147-A177-3AD203B41FA5}">
                      <a16:colId xmlns:a16="http://schemas.microsoft.com/office/drawing/2014/main" val="4059725609"/>
                    </a:ext>
                  </a:extLst>
                </a:gridCol>
                <a:gridCol w="1370831">
                  <a:extLst>
                    <a:ext uri="{9D8B030D-6E8A-4147-A177-3AD203B41FA5}">
                      <a16:colId xmlns:a16="http://schemas.microsoft.com/office/drawing/2014/main" val="217245764"/>
                    </a:ext>
                  </a:extLst>
                </a:gridCol>
                <a:gridCol w="1370831">
                  <a:extLst>
                    <a:ext uri="{9D8B030D-6E8A-4147-A177-3AD203B41FA5}">
                      <a16:colId xmlns:a16="http://schemas.microsoft.com/office/drawing/2014/main" val="1397884494"/>
                    </a:ext>
                  </a:extLst>
                </a:gridCol>
                <a:gridCol w="1371710">
                  <a:extLst>
                    <a:ext uri="{9D8B030D-6E8A-4147-A177-3AD203B41FA5}">
                      <a16:colId xmlns:a16="http://schemas.microsoft.com/office/drawing/2014/main" val="1041715024"/>
                    </a:ext>
                  </a:extLst>
                </a:gridCol>
              </a:tblGrid>
              <a:tr h="344878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Table I. Post-warming survival and re-expansion of 6742 blastocysts.</a:t>
                      </a:r>
                      <a:endParaRPr lang="nl-BE" sz="16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76089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nl-BE" sz="16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IVF/ICSI patients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PGT patients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88469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nl-BE" sz="16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Standard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SHOW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 value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Standard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SHOW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 value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528486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N warmed</a:t>
                      </a:r>
                      <a:endParaRPr lang="nl-BE" sz="16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3698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1914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734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396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8864333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survived (%)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3663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(99.0)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1898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(99.2)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0.791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722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(98.4)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395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(99.8)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0.074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396581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fully intact (%)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2819 (76.2)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1426 (74.5)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0.163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486 (66.2)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284 (71.7)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0.068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5309323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not re-expanded (%)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171 (4)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87 (4.6)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0.940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67 (9.3)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29 (7.3)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0.314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5445888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signs of re-expansion (%)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352 (9.6)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160 (8.4)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0.163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43 (6.0)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16 (4.1)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0.218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7628889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fully re-expanded (%)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3140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(85.7)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1651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(87.0)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0.210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612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(84.8)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350 </a:t>
                      </a:r>
                      <a:r>
                        <a:rPr lang="en-US" sz="1600" b="1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(88.6)</a:t>
                      </a:r>
                      <a:endParaRPr lang="nl-BE" sz="1600" b="1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0.091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6301497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hatching/hatched (%)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621 (17.0)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310 (16.3)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0.582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582 (80.6)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327 (82.8)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0.404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5610092"/>
                  </a:ext>
                </a:extLst>
              </a:tr>
              <a:tr h="344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N transferred (% per warmed)</a:t>
                      </a:r>
                      <a:endParaRPr lang="nl-BE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3663 (99.0)</a:t>
                      </a:r>
                      <a:endParaRPr lang="nl-BE" sz="1600" kern="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1894 (99.0)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0.832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722 (98.4)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395 (99.8)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0.074</a:t>
                      </a:r>
                      <a:endParaRPr lang="nl-BE" sz="1600" kern="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547520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5432E8F-AD5B-904D-2D34-EA33419CEC7F}"/>
              </a:ext>
            </a:extLst>
          </p:cNvPr>
          <p:cNvSpPr/>
          <p:nvPr/>
        </p:nvSpPr>
        <p:spPr>
          <a:xfrm>
            <a:off x="3358025" y="3343656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D2D428-64F6-14B0-B328-9179AC3DC939}"/>
              </a:ext>
            </a:extLst>
          </p:cNvPr>
          <p:cNvSpPr/>
          <p:nvPr/>
        </p:nvSpPr>
        <p:spPr>
          <a:xfrm>
            <a:off x="3358025" y="4737770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2587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4BD6E2-13B1-46B9-A9FD-72FB2E762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-10978"/>
            <a:ext cx="9861728" cy="1061253"/>
          </a:xfrm>
        </p:spPr>
        <p:txBody>
          <a:bodyPr/>
          <a:lstStyle/>
          <a:p>
            <a:r>
              <a:rPr lang="nl-BE" dirty="0"/>
              <a:t>Rapid warming </a:t>
            </a:r>
            <a:r>
              <a:rPr lang="nl-BE" dirty="0" err="1"/>
              <a:t>blasytocysts</a:t>
            </a:r>
            <a:r>
              <a:rPr lang="nl-BE" dirty="0"/>
              <a:t> Brussel IVF</a:t>
            </a:r>
            <a:endParaRPr lang="en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8044A4-E31D-472F-BE64-EF8AB3BA2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/>
          <a:lstStyle/>
          <a:p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outcome</a:t>
            </a:r>
            <a:endParaRPr lang="en-BE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326219"/>
              </p:ext>
            </p:extLst>
          </p:nvPr>
        </p:nvGraphicFramePr>
        <p:xfrm>
          <a:off x="1236134" y="1862991"/>
          <a:ext cx="822960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502">
                  <a:extLst>
                    <a:ext uri="{9D8B030D-6E8A-4147-A177-3AD203B41FA5}">
                      <a16:colId xmlns:a16="http://schemas.microsoft.com/office/drawing/2014/main" val="218293834"/>
                    </a:ext>
                  </a:extLst>
                </a:gridCol>
                <a:gridCol w="2229516">
                  <a:extLst>
                    <a:ext uri="{9D8B030D-6E8A-4147-A177-3AD203B41FA5}">
                      <a16:colId xmlns:a16="http://schemas.microsoft.com/office/drawing/2014/main" val="161051610"/>
                    </a:ext>
                  </a:extLst>
                </a:gridCol>
                <a:gridCol w="2229516">
                  <a:extLst>
                    <a:ext uri="{9D8B030D-6E8A-4147-A177-3AD203B41FA5}">
                      <a16:colId xmlns:a16="http://schemas.microsoft.com/office/drawing/2014/main" val="1419457221"/>
                    </a:ext>
                  </a:extLst>
                </a:gridCol>
                <a:gridCol w="1380067">
                  <a:extLst>
                    <a:ext uri="{9D8B030D-6E8A-4147-A177-3AD203B41FA5}">
                      <a16:colId xmlns:a16="http://schemas.microsoft.com/office/drawing/2014/main" val="4138450796"/>
                    </a:ext>
                  </a:extLst>
                </a:gridCol>
              </a:tblGrid>
              <a:tr h="357796">
                <a:tc>
                  <a:txBody>
                    <a:bodyPr/>
                    <a:lstStyle/>
                    <a:p>
                      <a:r>
                        <a:rPr lang="nl-BE" dirty="0" err="1"/>
                        <a:t>Normal</a:t>
                      </a:r>
                      <a:r>
                        <a:rPr lang="nl-BE" dirty="0"/>
                        <a:t> IVF/ICSI </a:t>
                      </a:r>
                      <a:r>
                        <a:rPr lang="nl-BE" dirty="0" err="1"/>
                        <a:t>patients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Standard protocol (2023)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Short warming</a:t>
                      </a:r>
                    </a:p>
                    <a:p>
                      <a:pPr algn="ctr"/>
                      <a:r>
                        <a:rPr lang="nl-BE" dirty="0"/>
                        <a:t>(Jan-June2024)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P </a:t>
                      </a:r>
                      <a:r>
                        <a:rPr lang="nl-BE" dirty="0" err="1"/>
                        <a:t>value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27629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 transfers (SET)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27944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 pos </a:t>
                      </a:r>
                      <a:r>
                        <a:rPr lang="nl-BE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hCG</a:t>
                      </a:r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(%)/ET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1565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(51,5%)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853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(54,5%)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50856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 </a:t>
                      </a:r>
                      <a:r>
                        <a:rPr lang="nl-BE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clin</a:t>
                      </a:r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P </a:t>
                      </a:r>
                      <a:r>
                        <a:rPr lang="nl-BE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with</a:t>
                      </a:r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FHB/ET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1124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(37,0%)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625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(40,0%)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0250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AF4885-D9AB-96C4-8FD4-23A33BE998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434096"/>
              </p:ext>
            </p:extLst>
          </p:nvPr>
        </p:nvGraphicFramePr>
        <p:xfrm>
          <a:off x="1236134" y="3742591"/>
          <a:ext cx="822960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502">
                  <a:extLst>
                    <a:ext uri="{9D8B030D-6E8A-4147-A177-3AD203B41FA5}">
                      <a16:colId xmlns:a16="http://schemas.microsoft.com/office/drawing/2014/main" val="218293834"/>
                    </a:ext>
                  </a:extLst>
                </a:gridCol>
                <a:gridCol w="2229516">
                  <a:extLst>
                    <a:ext uri="{9D8B030D-6E8A-4147-A177-3AD203B41FA5}">
                      <a16:colId xmlns:a16="http://schemas.microsoft.com/office/drawing/2014/main" val="161051610"/>
                    </a:ext>
                  </a:extLst>
                </a:gridCol>
                <a:gridCol w="2229516">
                  <a:extLst>
                    <a:ext uri="{9D8B030D-6E8A-4147-A177-3AD203B41FA5}">
                      <a16:colId xmlns:a16="http://schemas.microsoft.com/office/drawing/2014/main" val="1419457221"/>
                    </a:ext>
                  </a:extLst>
                </a:gridCol>
                <a:gridCol w="1380067">
                  <a:extLst>
                    <a:ext uri="{9D8B030D-6E8A-4147-A177-3AD203B41FA5}">
                      <a16:colId xmlns:a16="http://schemas.microsoft.com/office/drawing/2014/main" val="4138450796"/>
                    </a:ext>
                  </a:extLst>
                </a:gridCol>
              </a:tblGrid>
              <a:tr h="357796">
                <a:tc>
                  <a:txBody>
                    <a:bodyPr/>
                    <a:lstStyle/>
                    <a:p>
                      <a:r>
                        <a:rPr lang="nl-BE" dirty="0"/>
                        <a:t>PGT </a:t>
                      </a:r>
                      <a:r>
                        <a:rPr lang="nl-BE" dirty="0" err="1"/>
                        <a:t>patients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Standard protocol (2023)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Short warming</a:t>
                      </a:r>
                    </a:p>
                    <a:p>
                      <a:pPr algn="ctr"/>
                      <a:r>
                        <a:rPr lang="nl-BE" dirty="0"/>
                        <a:t>(Jan-</a:t>
                      </a:r>
                      <a:r>
                        <a:rPr lang="nl-BE" dirty="0" err="1"/>
                        <a:t>June</a:t>
                      </a:r>
                      <a:r>
                        <a:rPr lang="nl-BE" dirty="0"/>
                        <a:t> 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P </a:t>
                      </a:r>
                      <a:r>
                        <a:rPr lang="nl-BE" dirty="0" err="1"/>
                        <a:t>value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27629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 transfers (SET)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27944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 pos </a:t>
                      </a:r>
                      <a:r>
                        <a:rPr lang="nl-BE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hCG</a:t>
                      </a:r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(%)/ET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474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(65,7%)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267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(67,9%)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50856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 </a:t>
                      </a:r>
                      <a:r>
                        <a:rPr lang="nl-BE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clin</a:t>
                      </a:r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P </a:t>
                      </a:r>
                      <a:r>
                        <a:rPr lang="nl-BE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with</a:t>
                      </a:r>
                      <a:r>
                        <a:rPr lang="nl-BE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FHB/ET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391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(54,2%)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223</a:t>
                      </a:r>
                      <a:r>
                        <a:rPr lang="nl-BE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(56,7%)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02509"/>
                  </a:ext>
                </a:extLst>
              </a:tr>
            </a:tbl>
          </a:graphicData>
        </a:graphic>
      </p:graphicFrame>
      <p:sp>
        <p:nvSpPr>
          <p:cNvPr id="2" name="Arrow: Left 1">
            <a:extLst>
              <a:ext uri="{FF2B5EF4-FFF2-40B4-BE49-F238E27FC236}">
                <a16:creationId xmlns:a16="http://schemas.microsoft.com/office/drawing/2014/main" id="{890CF0B0-C34C-B9E7-1553-74739F1A5198}"/>
              </a:ext>
            </a:extLst>
          </p:cNvPr>
          <p:cNvSpPr/>
          <p:nvPr/>
        </p:nvSpPr>
        <p:spPr>
          <a:xfrm>
            <a:off x="9768689" y="3014804"/>
            <a:ext cx="341528" cy="108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77AF257A-7BA1-AC29-46B5-5F549CDA2A8B}"/>
              </a:ext>
            </a:extLst>
          </p:cNvPr>
          <p:cNvSpPr/>
          <p:nvPr/>
        </p:nvSpPr>
        <p:spPr>
          <a:xfrm>
            <a:off x="9768689" y="3374679"/>
            <a:ext cx="341528" cy="108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6085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E04699-D2B2-F984-7ADE-971D68AEB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-10978"/>
            <a:ext cx="9635108" cy="1061253"/>
          </a:xfrm>
        </p:spPr>
        <p:txBody>
          <a:bodyPr/>
          <a:lstStyle/>
          <a:p>
            <a:r>
              <a:rPr lang="nl-BE" dirty="0"/>
              <a:t>Rapid warming </a:t>
            </a:r>
            <a:r>
              <a:rPr lang="nl-BE" dirty="0" err="1"/>
              <a:t>blasytocysts</a:t>
            </a:r>
            <a:r>
              <a:rPr lang="nl-BE" dirty="0"/>
              <a:t> Brussel IVF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28DDC13-32E9-D75A-816A-CCC65BC6E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How does </a:t>
            </a:r>
            <a:r>
              <a:rPr lang="nl-BE" dirty="0" err="1"/>
              <a:t>it</a:t>
            </a:r>
            <a:r>
              <a:rPr lang="nl-BE" dirty="0"/>
              <a:t> impact </a:t>
            </a:r>
            <a:r>
              <a:rPr lang="nl-BE" dirty="0" err="1"/>
              <a:t>our</a:t>
            </a:r>
            <a:r>
              <a:rPr lang="nl-BE" dirty="0"/>
              <a:t> workflow?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B2A6C9-11B4-AF0C-429E-36FDA220A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6217" y="2102031"/>
            <a:ext cx="10187558" cy="4898095"/>
          </a:xfrm>
        </p:spPr>
        <p:txBody>
          <a:bodyPr>
            <a:normAutofit/>
          </a:bodyPr>
          <a:lstStyle/>
          <a:p>
            <a:pPr>
              <a:buClr>
                <a:srgbClr val="F59108"/>
              </a:buClr>
            </a:pPr>
            <a:r>
              <a:rPr lang="nl-BE" sz="2000" dirty="0" err="1"/>
              <a:t>Reduces</a:t>
            </a:r>
            <a:r>
              <a:rPr lang="nl-BE" sz="2000" dirty="0"/>
              <a:t> time </a:t>
            </a:r>
            <a:r>
              <a:rPr lang="nl-BE" sz="2000" dirty="0" err="1"/>
              <a:t>needed</a:t>
            </a:r>
            <a:r>
              <a:rPr lang="nl-BE" sz="2000" dirty="0"/>
              <a:t> </a:t>
            </a:r>
            <a:r>
              <a:rPr lang="nl-BE" sz="2000" dirty="0" err="1"/>
              <a:t>to</a:t>
            </a:r>
            <a:r>
              <a:rPr lang="nl-BE" sz="2000" dirty="0"/>
              <a:t> finish </a:t>
            </a:r>
            <a:r>
              <a:rPr lang="nl-BE" sz="2000" dirty="0" err="1"/>
              <a:t>our</a:t>
            </a:r>
            <a:r>
              <a:rPr lang="nl-BE" sz="2000" dirty="0"/>
              <a:t> </a:t>
            </a:r>
            <a:r>
              <a:rPr lang="nl-BE" sz="2000" dirty="0" err="1"/>
              <a:t>daily</a:t>
            </a:r>
            <a:r>
              <a:rPr lang="nl-BE" sz="2000" dirty="0"/>
              <a:t> warming program in </a:t>
            </a:r>
            <a:r>
              <a:rPr lang="nl-BE" sz="2000" dirty="0" err="1"/>
              <a:t>the</a:t>
            </a:r>
            <a:r>
              <a:rPr lang="nl-BE" sz="2000" dirty="0"/>
              <a:t> IVF lab</a:t>
            </a:r>
          </a:p>
          <a:p>
            <a:pPr>
              <a:buClr>
                <a:srgbClr val="F59108"/>
              </a:buClr>
            </a:pPr>
            <a:r>
              <a:rPr lang="nl-BE" sz="2000" dirty="0"/>
              <a:t>More warming procedures </a:t>
            </a:r>
            <a:r>
              <a:rPr lang="nl-BE" sz="2000" dirty="0" err="1"/>
              <a:t>can</a:t>
            </a:r>
            <a:r>
              <a:rPr lang="nl-BE" sz="2000" dirty="0"/>
              <a:t> </a:t>
            </a:r>
            <a:r>
              <a:rPr lang="nl-BE" sz="2000" dirty="0" err="1"/>
              <a:t>be</a:t>
            </a:r>
            <a:r>
              <a:rPr lang="nl-BE" sz="2000" dirty="0"/>
              <a:t> </a:t>
            </a:r>
            <a:r>
              <a:rPr lang="nl-BE" sz="2000" dirty="0" err="1"/>
              <a:t>performed</a:t>
            </a:r>
            <a:r>
              <a:rPr lang="nl-BE" sz="2000" dirty="0"/>
              <a:t> </a:t>
            </a:r>
            <a:r>
              <a:rPr lang="nl-BE" sz="2000" dirty="0" err="1"/>
              <a:t>by</a:t>
            </a:r>
            <a:r>
              <a:rPr lang="nl-BE" sz="2000" dirty="0"/>
              <a:t> 1 operator</a:t>
            </a:r>
          </a:p>
          <a:p>
            <a:pPr lvl="1">
              <a:buClr>
                <a:srgbClr val="F59108"/>
              </a:buClr>
            </a:pPr>
            <a:r>
              <a:rPr lang="nl-BE" sz="1800" b="1" dirty="0" err="1"/>
              <a:t>Weekdays</a:t>
            </a:r>
            <a:r>
              <a:rPr lang="nl-BE" sz="1800" b="1" dirty="0"/>
              <a:t>: ± 25 warming </a:t>
            </a:r>
            <a:r>
              <a:rPr lang="nl-BE" sz="1800" b="1" dirty="0" err="1"/>
              <a:t>cycles</a:t>
            </a:r>
            <a:r>
              <a:rPr lang="nl-BE" sz="1800" b="1" dirty="0"/>
              <a:t> on </a:t>
            </a:r>
            <a:r>
              <a:rPr lang="nl-BE" sz="1800" b="1" dirty="0" err="1"/>
              <a:t>average</a:t>
            </a:r>
            <a:r>
              <a:rPr lang="nl-BE" sz="1800" b="1" dirty="0"/>
              <a:t> </a:t>
            </a:r>
            <a:r>
              <a:rPr lang="nl-BE" sz="1800" b="1" dirty="0" err="1"/>
              <a:t>performed</a:t>
            </a:r>
            <a:r>
              <a:rPr lang="nl-BE" sz="1800" b="1" dirty="0"/>
              <a:t> </a:t>
            </a:r>
            <a:r>
              <a:rPr lang="nl-BE" sz="1800" b="1" dirty="0" err="1"/>
              <a:t>by</a:t>
            </a:r>
            <a:r>
              <a:rPr lang="nl-BE" sz="1800" b="1" dirty="0"/>
              <a:t> 2 operators (</a:t>
            </a:r>
            <a:r>
              <a:rPr lang="nl-BE" sz="1800" b="1" dirty="0" err="1"/>
              <a:t>instead</a:t>
            </a:r>
            <a:r>
              <a:rPr lang="nl-BE" sz="1800" b="1" dirty="0"/>
              <a:t> of 3) (</a:t>
            </a:r>
            <a:r>
              <a:rPr lang="nl-BE" sz="1800" b="1" dirty="0" err="1"/>
              <a:t>patients</a:t>
            </a:r>
            <a:r>
              <a:rPr lang="nl-BE" sz="1800" b="1" dirty="0"/>
              <a:t> </a:t>
            </a:r>
            <a:r>
              <a:rPr lang="nl-BE" sz="1800" b="1" dirty="0" err="1"/>
              <a:t>arrive</a:t>
            </a:r>
            <a:r>
              <a:rPr lang="nl-BE" sz="1800" b="1" dirty="0"/>
              <a:t> </a:t>
            </a:r>
            <a:r>
              <a:rPr lang="nl-BE" sz="1800" b="1" dirty="0" err="1"/>
              <a:t>for</a:t>
            </a:r>
            <a:r>
              <a:rPr lang="nl-BE" sz="1800" b="1" dirty="0"/>
              <a:t> transfer @10 </a:t>
            </a:r>
            <a:r>
              <a:rPr lang="nl-BE" sz="1800" b="1" dirty="0" err="1"/>
              <a:t>am</a:t>
            </a:r>
            <a:r>
              <a:rPr lang="nl-BE" sz="1800" b="1" dirty="0"/>
              <a:t>)</a:t>
            </a:r>
          </a:p>
          <a:p>
            <a:pPr lvl="1">
              <a:buClr>
                <a:srgbClr val="F59108"/>
              </a:buClr>
            </a:pPr>
            <a:r>
              <a:rPr lang="nl-BE" sz="1800" b="1" dirty="0"/>
              <a:t>Weekend: 1 operator (± 5-10 warming </a:t>
            </a:r>
            <a:r>
              <a:rPr lang="nl-BE" sz="1800" b="1" dirty="0" err="1"/>
              <a:t>cycles</a:t>
            </a:r>
            <a:r>
              <a:rPr lang="nl-BE" sz="1800" b="1" dirty="0"/>
              <a:t>)</a:t>
            </a:r>
          </a:p>
          <a:p>
            <a:pPr>
              <a:buClr>
                <a:srgbClr val="F59108"/>
              </a:buClr>
            </a:pPr>
            <a:r>
              <a:rPr lang="nl-BE" sz="2000" dirty="0" err="1"/>
              <a:t>Higher</a:t>
            </a:r>
            <a:r>
              <a:rPr lang="nl-BE" sz="2000" dirty="0"/>
              <a:t> flexibility in case </a:t>
            </a:r>
            <a:r>
              <a:rPr lang="nl-BE" sz="2000" dirty="0" err="1"/>
              <a:t>an</a:t>
            </a:r>
            <a:r>
              <a:rPr lang="nl-BE" sz="2000" dirty="0"/>
              <a:t> extra </a:t>
            </a:r>
            <a:r>
              <a:rPr lang="nl-BE" sz="2000" dirty="0" err="1"/>
              <a:t>blastocyst</a:t>
            </a:r>
            <a:r>
              <a:rPr lang="nl-BE" sz="2000" dirty="0"/>
              <a:t> has </a:t>
            </a:r>
            <a:r>
              <a:rPr lang="nl-BE" sz="2000" dirty="0" err="1"/>
              <a:t>to</a:t>
            </a:r>
            <a:r>
              <a:rPr lang="nl-BE" sz="2000" dirty="0"/>
              <a:t> </a:t>
            </a:r>
            <a:r>
              <a:rPr lang="nl-BE" sz="2000" dirty="0" err="1"/>
              <a:t>be</a:t>
            </a:r>
            <a:r>
              <a:rPr lang="nl-BE" sz="2000" dirty="0"/>
              <a:t> </a:t>
            </a:r>
            <a:r>
              <a:rPr lang="nl-BE" sz="2000" dirty="0" err="1"/>
              <a:t>warmed</a:t>
            </a:r>
            <a:r>
              <a:rPr lang="nl-BE" sz="2000" dirty="0"/>
              <a:t>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74580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9EE741-6DDB-DD56-84DF-760768540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6" y="508395"/>
            <a:ext cx="10443905" cy="541880"/>
          </a:xfrm>
        </p:spPr>
        <p:txBody>
          <a:bodyPr/>
          <a:lstStyle/>
          <a:p>
            <a:r>
              <a:rPr lang="nl-BE" dirty="0"/>
              <a:t>Rapid </a:t>
            </a:r>
            <a:r>
              <a:rPr lang="nl-BE" dirty="0" err="1"/>
              <a:t>vitrification</a:t>
            </a:r>
            <a:r>
              <a:rPr lang="nl-BE" dirty="0"/>
              <a:t> of </a:t>
            </a:r>
            <a:r>
              <a:rPr lang="nl-BE" dirty="0" err="1"/>
              <a:t>oocytes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6FD90DC-97B1-99CB-CE32-94EAD15938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Gallardo et al. 2019: research </a:t>
            </a:r>
            <a:r>
              <a:rPr lang="nl-BE" dirty="0" err="1"/>
              <a:t>oocytes</a:t>
            </a:r>
            <a:endParaRPr lang="nl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877F2F-A103-AF8A-FF8F-F154DF217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12" y="1674472"/>
            <a:ext cx="4030991" cy="25427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C73E56-147E-64C0-2558-1313CF1DCE98}"/>
              </a:ext>
            </a:extLst>
          </p:cNvPr>
          <p:cNvSpPr txBox="1"/>
          <p:nvPr/>
        </p:nvSpPr>
        <p:spPr>
          <a:xfrm>
            <a:off x="186236" y="4332801"/>
            <a:ext cx="113630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 err="1">
                <a:solidFill>
                  <a:schemeClr val="tx2"/>
                </a:solidFill>
              </a:rPr>
              <a:t>After</a:t>
            </a:r>
            <a:r>
              <a:rPr lang="nl-BE" dirty="0">
                <a:solidFill>
                  <a:schemeClr val="tx2"/>
                </a:solidFill>
              </a:rPr>
              <a:t> 29,4 sec in ES in </a:t>
            </a:r>
            <a:r>
              <a:rPr lang="nl-BE" dirty="0" err="1">
                <a:solidFill>
                  <a:schemeClr val="tx2"/>
                </a:solidFill>
              </a:rPr>
              <a:t>both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protocols</a:t>
            </a:r>
            <a:r>
              <a:rPr lang="nl-BE" dirty="0">
                <a:solidFill>
                  <a:schemeClr val="tx2"/>
                </a:solidFill>
              </a:rPr>
              <a:t>,  </a:t>
            </a:r>
            <a:r>
              <a:rPr lang="nl-BE" dirty="0" err="1">
                <a:solidFill>
                  <a:schemeClr val="tx2"/>
                </a:solidFill>
              </a:rPr>
              <a:t>oocyte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reached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minimal</a:t>
            </a:r>
            <a:r>
              <a:rPr lang="nl-BE" dirty="0">
                <a:solidFill>
                  <a:schemeClr val="tx2"/>
                </a:solidFill>
              </a:rPr>
              <a:t> volume point of 44,8% </a:t>
            </a:r>
          </a:p>
          <a:p>
            <a:pPr lvl="1">
              <a:buClr>
                <a:srgbClr val="F59108"/>
              </a:buClr>
            </a:pPr>
            <a:r>
              <a:rPr lang="nl-BE" dirty="0">
                <a:solidFill>
                  <a:schemeClr val="tx2"/>
                </a:solidFill>
              </a:rPr>
              <a:t>	→ </a:t>
            </a:r>
            <a:r>
              <a:rPr lang="nl-BE" dirty="0" err="1">
                <a:solidFill>
                  <a:schemeClr val="tx2"/>
                </a:solidFill>
              </a:rPr>
              <a:t>Intracellular</a:t>
            </a:r>
            <a:r>
              <a:rPr lang="nl-BE" dirty="0">
                <a:solidFill>
                  <a:schemeClr val="tx2"/>
                </a:solidFill>
              </a:rPr>
              <a:t> H2O </a:t>
            </a:r>
            <a:r>
              <a:rPr lang="nl-BE" dirty="0" err="1">
                <a:solidFill>
                  <a:schemeClr val="tx2"/>
                </a:solidFill>
              </a:rPr>
              <a:t>ejection</a:t>
            </a:r>
            <a:r>
              <a:rPr lang="nl-BE" dirty="0">
                <a:solidFill>
                  <a:schemeClr val="tx2"/>
                </a:solidFill>
              </a:rPr>
              <a:t> is complete</a:t>
            </a:r>
          </a:p>
          <a:p>
            <a:pPr lvl="1">
              <a:buClr>
                <a:srgbClr val="F59108"/>
              </a:buClr>
            </a:pPr>
            <a:endParaRPr lang="nl-BE" dirty="0">
              <a:solidFill>
                <a:schemeClr val="tx2"/>
              </a:solidFill>
            </a:endParaRPr>
          </a:p>
          <a:p>
            <a:pPr marL="742950" lvl="1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End of ES exposure: volume </a:t>
            </a:r>
            <a:r>
              <a:rPr lang="nl-BE" dirty="0" err="1">
                <a:solidFill>
                  <a:schemeClr val="tx2"/>
                </a:solidFill>
              </a:rPr>
              <a:t>increased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to</a:t>
            </a:r>
            <a:r>
              <a:rPr lang="nl-BE" dirty="0">
                <a:solidFill>
                  <a:schemeClr val="tx2"/>
                </a:solidFill>
              </a:rPr>
              <a:t> 48,6% in short protocol </a:t>
            </a:r>
            <a:r>
              <a:rPr lang="nl-BE" dirty="0" err="1">
                <a:solidFill>
                  <a:schemeClr val="tx2"/>
                </a:solidFill>
              </a:rPr>
              <a:t>and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to</a:t>
            </a:r>
            <a:r>
              <a:rPr lang="nl-BE" dirty="0">
                <a:solidFill>
                  <a:schemeClr val="tx2"/>
                </a:solidFill>
              </a:rPr>
              <a:t> 79,4% standard protocol</a:t>
            </a:r>
          </a:p>
          <a:p>
            <a:pPr marL="742950" lvl="1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But! </a:t>
            </a:r>
            <a:r>
              <a:rPr lang="nl-BE" dirty="0" err="1">
                <a:solidFill>
                  <a:schemeClr val="tx2"/>
                </a:solidFill>
              </a:rPr>
              <a:t>Intracellular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osmolarity</a:t>
            </a:r>
            <a:r>
              <a:rPr lang="nl-BE" dirty="0">
                <a:solidFill>
                  <a:schemeClr val="tx2"/>
                </a:solidFill>
              </a:rPr>
              <a:t> was </a:t>
            </a:r>
            <a:r>
              <a:rPr lang="nl-BE" dirty="0" err="1">
                <a:solidFill>
                  <a:schemeClr val="tx2"/>
                </a:solidFill>
              </a:rPr>
              <a:t>very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similar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after</a:t>
            </a:r>
            <a:r>
              <a:rPr lang="nl-BE" dirty="0">
                <a:solidFill>
                  <a:schemeClr val="tx2"/>
                </a:solidFill>
              </a:rPr>
              <a:t> 1 min or 10 min exposure </a:t>
            </a:r>
            <a:r>
              <a:rPr lang="nl-BE" dirty="0" err="1">
                <a:solidFill>
                  <a:schemeClr val="tx2"/>
                </a:solidFill>
              </a:rPr>
              <a:t>to</a:t>
            </a:r>
            <a:r>
              <a:rPr lang="nl-BE" dirty="0">
                <a:solidFill>
                  <a:schemeClr val="tx2"/>
                </a:solidFill>
              </a:rPr>
              <a:t> ES! </a:t>
            </a:r>
          </a:p>
          <a:p>
            <a:pPr lvl="2">
              <a:buClr>
                <a:srgbClr val="F59108"/>
              </a:buClr>
            </a:pPr>
            <a:r>
              <a:rPr lang="nl-BE" dirty="0">
                <a:solidFill>
                  <a:schemeClr val="tx2"/>
                </a:solidFill>
              </a:rPr>
              <a:t>→ </a:t>
            </a:r>
            <a:r>
              <a:rPr lang="nl-BE" dirty="0" err="1">
                <a:solidFill>
                  <a:schemeClr val="tx2"/>
                </a:solidFill>
              </a:rPr>
              <a:t>Prolonged</a:t>
            </a:r>
            <a:r>
              <a:rPr lang="nl-BE" dirty="0">
                <a:solidFill>
                  <a:schemeClr val="tx2"/>
                </a:solidFill>
              </a:rPr>
              <a:t> exposure </a:t>
            </a:r>
            <a:r>
              <a:rPr lang="nl-BE" dirty="0" err="1">
                <a:solidFill>
                  <a:schemeClr val="tx2"/>
                </a:solidFill>
              </a:rPr>
              <a:t>to</a:t>
            </a:r>
            <a:r>
              <a:rPr lang="nl-BE" dirty="0">
                <a:solidFill>
                  <a:schemeClr val="tx2"/>
                </a:solidFill>
              </a:rPr>
              <a:t> CPA </a:t>
            </a:r>
            <a:r>
              <a:rPr lang="nl-BE" dirty="0" err="1">
                <a:solidFill>
                  <a:schemeClr val="tx2"/>
                </a:solidFill>
              </a:rPr>
              <a:t>not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necessary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and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will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not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improve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cytosolic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glass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formation</a:t>
            </a:r>
            <a:endParaRPr lang="nl-BE" dirty="0">
              <a:solidFill>
                <a:schemeClr val="tx2"/>
              </a:solidFill>
            </a:endParaRPr>
          </a:p>
          <a:p>
            <a:endParaRPr lang="nl-B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450B6-AFB0-184F-22E5-F612BE58F111}"/>
              </a:ext>
            </a:extLst>
          </p:cNvPr>
          <p:cNvSpPr txBox="1"/>
          <p:nvPr/>
        </p:nvSpPr>
        <p:spPr>
          <a:xfrm>
            <a:off x="5441644" y="1905767"/>
            <a:ext cx="64455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Ultra-</a:t>
            </a:r>
            <a:r>
              <a:rPr lang="nl-BE" dirty="0" err="1">
                <a:solidFill>
                  <a:schemeClr val="tx2"/>
                </a:solidFill>
              </a:rPr>
              <a:t>fast</a:t>
            </a:r>
            <a:r>
              <a:rPr lang="nl-BE" dirty="0">
                <a:solidFill>
                  <a:schemeClr val="tx2"/>
                </a:solidFill>
              </a:rPr>
              <a:t>, non-</a:t>
            </a:r>
            <a:r>
              <a:rPr lang="nl-BE" dirty="0" err="1">
                <a:solidFill>
                  <a:schemeClr val="tx2"/>
                </a:solidFill>
              </a:rPr>
              <a:t>equilibration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vitrification</a:t>
            </a:r>
            <a:r>
              <a:rPr lang="nl-BE" dirty="0">
                <a:solidFill>
                  <a:schemeClr val="tx2"/>
                </a:solidFill>
              </a:rPr>
              <a:t> protocol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Closed device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 err="1">
                <a:solidFill>
                  <a:schemeClr val="tx2"/>
                </a:solidFill>
              </a:rPr>
              <a:t>Vitrification</a:t>
            </a:r>
            <a:r>
              <a:rPr lang="nl-BE" dirty="0">
                <a:solidFill>
                  <a:schemeClr val="tx2"/>
                </a:solidFill>
              </a:rPr>
              <a:t>: </a:t>
            </a:r>
            <a:r>
              <a:rPr lang="nl-BE" b="1" dirty="0">
                <a:solidFill>
                  <a:srgbClr val="F59108"/>
                </a:solidFill>
              </a:rPr>
              <a:t>1 min ES +1 min VS </a:t>
            </a:r>
            <a:r>
              <a:rPr lang="nl-BE" dirty="0">
                <a:solidFill>
                  <a:schemeClr val="tx2"/>
                </a:solidFill>
              </a:rPr>
              <a:t>(</a:t>
            </a:r>
            <a:r>
              <a:rPr lang="nl-BE" dirty="0" err="1">
                <a:solidFill>
                  <a:schemeClr val="tx2"/>
                </a:solidFill>
              </a:rPr>
              <a:t>including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loading</a:t>
            </a:r>
            <a:r>
              <a:rPr lang="nl-BE" dirty="0">
                <a:solidFill>
                  <a:schemeClr val="tx2"/>
                </a:solidFill>
              </a:rPr>
              <a:t>/</a:t>
            </a:r>
            <a:r>
              <a:rPr lang="nl-BE" dirty="0" err="1">
                <a:solidFill>
                  <a:schemeClr val="tx2"/>
                </a:solidFill>
              </a:rPr>
              <a:t>plunging</a:t>
            </a:r>
            <a:r>
              <a:rPr lang="nl-BE" dirty="0">
                <a:solidFill>
                  <a:schemeClr val="tx2"/>
                </a:solidFill>
              </a:rPr>
              <a:t>) </a:t>
            </a:r>
            <a:r>
              <a:rPr lang="nl-BE" dirty="0" err="1">
                <a:solidFill>
                  <a:schemeClr val="tx2"/>
                </a:solidFill>
              </a:rPr>
              <a:t>instead</a:t>
            </a:r>
            <a:r>
              <a:rPr lang="nl-BE" dirty="0">
                <a:solidFill>
                  <a:schemeClr val="tx2"/>
                </a:solidFill>
              </a:rPr>
              <a:t> of </a:t>
            </a:r>
            <a:r>
              <a:rPr lang="nl-BE" dirty="0" err="1">
                <a:solidFill>
                  <a:schemeClr val="tx2"/>
                </a:solidFill>
              </a:rPr>
              <a:t>gradual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equilibration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from</a:t>
            </a:r>
            <a:r>
              <a:rPr lang="nl-BE" dirty="0">
                <a:solidFill>
                  <a:schemeClr val="tx2"/>
                </a:solidFill>
              </a:rPr>
              <a:t> 8-15 min in ES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Warming </a:t>
            </a:r>
            <a:r>
              <a:rPr lang="nl-BE" dirty="0" err="1">
                <a:solidFill>
                  <a:schemeClr val="tx2"/>
                </a:solidFill>
              </a:rPr>
              <a:t>with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gradual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rehydration</a:t>
            </a:r>
            <a:r>
              <a:rPr lang="nl-BE" dirty="0">
                <a:solidFill>
                  <a:schemeClr val="tx2"/>
                </a:solidFill>
              </a:rPr>
              <a:t> in 1M-0,5M-0M sucrose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 err="1">
                <a:solidFill>
                  <a:schemeClr val="tx2"/>
                </a:solidFill>
              </a:rPr>
              <a:t>All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oocytes</a:t>
            </a:r>
            <a:r>
              <a:rPr lang="nl-BE" dirty="0">
                <a:solidFill>
                  <a:schemeClr val="tx2"/>
                </a:solidFill>
              </a:rPr>
              <a:t> (30/30) </a:t>
            </a:r>
            <a:r>
              <a:rPr lang="nl-BE" dirty="0" err="1">
                <a:solidFill>
                  <a:schemeClr val="tx2"/>
                </a:solidFill>
              </a:rPr>
              <a:t>and</a:t>
            </a:r>
            <a:r>
              <a:rPr lang="nl-BE" dirty="0">
                <a:solidFill>
                  <a:schemeClr val="tx2"/>
                </a:solidFill>
              </a:rPr>
              <a:t> 3PNzygotes (27/27) </a:t>
            </a:r>
            <a:r>
              <a:rPr lang="nl-BE" dirty="0" err="1">
                <a:solidFill>
                  <a:schemeClr val="tx2"/>
                </a:solidFill>
              </a:rPr>
              <a:t>survived</a:t>
            </a:r>
            <a:r>
              <a:rPr lang="nl-BE" dirty="0">
                <a:solidFill>
                  <a:schemeClr val="tx2"/>
                </a:solidFill>
              </a:rPr>
              <a:t> </a:t>
            </a:r>
            <a:r>
              <a:rPr lang="nl-BE" dirty="0" err="1">
                <a:solidFill>
                  <a:schemeClr val="tx2"/>
                </a:solidFill>
              </a:rPr>
              <a:t>and</a:t>
            </a:r>
            <a:r>
              <a:rPr lang="nl-BE" dirty="0">
                <a:solidFill>
                  <a:schemeClr val="tx2"/>
                </a:solidFill>
              </a:rPr>
              <a:t> 24 </a:t>
            </a:r>
            <a:r>
              <a:rPr lang="nl-BE" dirty="0" err="1">
                <a:solidFill>
                  <a:schemeClr val="tx2"/>
                </a:solidFill>
              </a:rPr>
              <a:t>resumed</a:t>
            </a:r>
            <a:r>
              <a:rPr lang="nl-BE" dirty="0">
                <a:solidFill>
                  <a:schemeClr val="tx2"/>
                </a:solidFill>
              </a:rPr>
              <a:t> development</a:t>
            </a:r>
          </a:p>
        </p:txBody>
      </p:sp>
    </p:spTree>
    <p:extLst>
      <p:ext uri="{BB962C8B-B14F-4D97-AF65-F5344CB8AC3E}">
        <p14:creationId xmlns:p14="http://schemas.microsoft.com/office/powerpoint/2010/main" val="3252132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22470E-416E-464B-27F4-689130DF4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6" y="-10978"/>
            <a:ext cx="10672505" cy="1061253"/>
          </a:xfrm>
        </p:spPr>
        <p:txBody>
          <a:bodyPr/>
          <a:lstStyle/>
          <a:p>
            <a:r>
              <a:rPr lang="nl-BE" dirty="0"/>
              <a:t>Rapid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 of </a:t>
            </a:r>
            <a:r>
              <a:rPr lang="nl-BE" dirty="0" err="1"/>
              <a:t>oocytes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A14BAE8-3241-5A03-B211-5D092D90BE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Studies on research </a:t>
            </a:r>
            <a:r>
              <a:rPr lang="nl-BE" dirty="0" err="1"/>
              <a:t>oocytes</a:t>
            </a:r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222AAB-9076-3E56-790D-63A5293C6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E23399-890C-7111-0733-62A1FC125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69" y="1824847"/>
            <a:ext cx="3631923" cy="20246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88FA8D-C64B-BED3-1AEB-85B08951C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500" y="2988298"/>
            <a:ext cx="3405586" cy="19976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5B57CF-F3B5-1D89-7AD7-05F734BB6166}"/>
              </a:ext>
            </a:extLst>
          </p:cNvPr>
          <p:cNvSpPr txBox="1"/>
          <p:nvPr/>
        </p:nvSpPr>
        <p:spPr>
          <a:xfrm rot="-1080000">
            <a:off x="2828249" y="3034856"/>
            <a:ext cx="811794" cy="369332"/>
          </a:xfrm>
          <a:prstGeom prst="rect">
            <a:avLst/>
          </a:prstGeom>
          <a:solidFill>
            <a:schemeClr val="accent4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b="1" dirty="0" err="1">
                <a:solidFill>
                  <a:schemeClr val="accent1"/>
                </a:solidFill>
              </a:rPr>
              <a:t>Oct</a:t>
            </a:r>
            <a:r>
              <a:rPr lang="nl-BE" b="1" dirty="0">
                <a:solidFill>
                  <a:schemeClr val="accent1"/>
                </a:solidFill>
              </a:rPr>
              <a:t> 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03288D-7345-2A7A-3784-EE1E50D1057A}"/>
              </a:ext>
            </a:extLst>
          </p:cNvPr>
          <p:cNvSpPr txBox="1"/>
          <p:nvPr/>
        </p:nvSpPr>
        <p:spPr>
          <a:xfrm rot="-1080000">
            <a:off x="2422529" y="2027132"/>
            <a:ext cx="874963" cy="369332"/>
          </a:xfrm>
          <a:prstGeom prst="rect">
            <a:avLst/>
          </a:prstGeom>
          <a:solidFill>
            <a:schemeClr val="accent4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1"/>
                </a:solidFill>
              </a:rPr>
              <a:t>Dec 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B340E5-2AC7-D3EC-E297-931D0C424F16}"/>
              </a:ext>
            </a:extLst>
          </p:cNvPr>
          <p:cNvSpPr txBox="1"/>
          <p:nvPr/>
        </p:nvSpPr>
        <p:spPr>
          <a:xfrm>
            <a:off x="5369683" y="2205378"/>
            <a:ext cx="6197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b="1" dirty="0" err="1">
                <a:solidFill>
                  <a:schemeClr val="accent1"/>
                </a:solidFill>
              </a:rPr>
              <a:t>Schiewe</a:t>
            </a:r>
            <a:r>
              <a:rPr lang="nl-BE" b="1" dirty="0">
                <a:solidFill>
                  <a:schemeClr val="accent1"/>
                </a:solidFill>
              </a:rPr>
              <a:t> et al. 2024</a:t>
            </a:r>
            <a:r>
              <a:rPr lang="nl-BE" dirty="0">
                <a:solidFill>
                  <a:schemeClr val="tx2"/>
                </a:solidFill>
              </a:rPr>
              <a:t>: Pilot </a:t>
            </a:r>
            <a:r>
              <a:rPr lang="nl-BE" dirty="0" err="1">
                <a:solidFill>
                  <a:schemeClr val="tx2"/>
                </a:solidFill>
              </a:rPr>
              <a:t>study</a:t>
            </a:r>
            <a:r>
              <a:rPr lang="nl-BE" dirty="0">
                <a:solidFill>
                  <a:schemeClr val="tx2"/>
                </a:solidFill>
              </a:rPr>
              <a:t> on GV </a:t>
            </a:r>
            <a:r>
              <a:rPr lang="nl-BE" dirty="0" err="1">
                <a:solidFill>
                  <a:schemeClr val="tx2"/>
                </a:solidFill>
              </a:rPr>
              <a:t>oocytes</a:t>
            </a:r>
            <a:r>
              <a:rPr lang="nl-BE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Ultra-</a:t>
            </a:r>
            <a:r>
              <a:rPr lang="nl-BE" dirty="0" err="1">
                <a:solidFill>
                  <a:schemeClr val="tx2"/>
                </a:solidFill>
              </a:rPr>
              <a:t>fast</a:t>
            </a:r>
            <a:r>
              <a:rPr lang="nl-BE" dirty="0">
                <a:solidFill>
                  <a:schemeClr val="tx2"/>
                </a:solidFill>
              </a:rPr>
              <a:t> VIT protocol (UFV): </a:t>
            </a:r>
            <a:r>
              <a:rPr lang="nl-BE" b="1" dirty="0">
                <a:solidFill>
                  <a:schemeClr val="accent1"/>
                </a:solidFill>
              </a:rPr>
              <a:t>1 min ES/1 min VS (~Gallardo)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tx2"/>
                </a:solidFill>
              </a:rPr>
              <a:t>Rapid warming (RE): </a:t>
            </a:r>
            <a:r>
              <a:rPr lang="nl-BE" b="1" dirty="0">
                <a:solidFill>
                  <a:schemeClr val="accent1"/>
                </a:solidFill>
              </a:rPr>
              <a:t>1 min 1M sucrose,  37°C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CD4841-A850-DB41-1F73-2A2476698643}"/>
              </a:ext>
            </a:extLst>
          </p:cNvPr>
          <p:cNvGrpSpPr/>
          <p:nvPr/>
        </p:nvGrpSpPr>
        <p:grpSpPr>
          <a:xfrm>
            <a:off x="6096000" y="3391117"/>
            <a:ext cx="4619203" cy="2652611"/>
            <a:chOff x="6096000" y="3391117"/>
            <a:chExt cx="4619203" cy="265261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137221-2C19-2D3D-2ABA-37409CF54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0" y="3391117"/>
              <a:ext cx="4619203" cy="2652611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4BD4F66-D747-65C4-B852-06E418B182EA}"/>
                </a:ext>
              </a:extLst>
            </p:cNvPr>
            <p:cNvSpPr/>
            <p:nvPr/>
          </p:nvSpPr>
          <p:spPr>
            <a:xfrm>
              <a:off x="9482817" y="5317895"/>
              <a:ext cx="774760" cy="47485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D33171C-5469-7FD4-1AD1-9CC3F77B4FC6}"/>
              </a:ext>
            </a:extLst>
          </p:cNvPr>
          <p:cNvSpPr txBox="1"/>
          <p:nvPr/>
        </p:nvSpPr>
        <p:spPr>
          <a:xfrm>
            <a:off x="5369683" y="1900980"/>
            <a:ext cx="240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tx2"/>
                </a:solidFill>
              </a:rPr>
              <a:t>Part I</a:t>
            </a:r>
          </a:p>
        </p:txBody>
      </p:sp>
    </p:spTree>
    <p:extLst>
      <p:ext uri="{BB962C8B-B14F-4D97-AF65-F5344CB8AC3E}">
        <p14:creationId xmlns:p14="http://schemas.microsoft.com/office/powerpoint/2010/main" val="19975380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A8E246-48D2-46C2-DB19-1461781D6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-10978"/>
            <a:ext cx="10423042" cy="1061253"/>
          </a:xfrm>
        </p:spPr>
        <p:txBody>
          <a:bodyPr/>
          <a:lstStyle/>
          <a:p>
            <a:r>
              <a:rPr lang="nl-BE" dirty="0"/>
              <a:t>Rapid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 of </a:t>
            </a:r>
            <a:r>
              <a:rPr lang="nl-BE" dirty="0" err="1"/>
              <a:t>oocytes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9782399-CF9C-595E-8AE5-32A1B86FA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775597"/>
          </a:xfrm>
        </p:spPr>
        <p:txBody>
          <a:bodyPr/>
          <a:lstStyle/>
          <a:p>
            <a:r>
              <a:rPr lang="nl-BE" dirty="0"/>
              <a:t>Studies on research </a:t>
            </a:r>
            <a:r>
              <a:rPr lang="nl-BE" dirty="0" err="1"/>
              <a:t>oocytes</a:t>
            </a:r>
            <a:endParaRPr lang="nl-BE" dirty="0"/>
          </a:p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D475C1-3231-8C43-2C9E-FE3A9791B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2220695"/>
            <a:ext cx="5369028" cy="3050551"/>
          </a:xfrm>
        </p:spPr>
        <p:txBody>
          <a:bodyPr>
            <a:normAutofit/>
          </a:bodyPr>
          <a:lstStyle/>
          <a:p>
            <a:r>
              <a:rPr lang="nl-BE" b="1" dirty="0" err="1">
                <a:solidFill>
                  <a:schemeClr val="accent1"/>
                </a:solidFill>
              </a:rPr>
              <a:t>Wozniak</a:t>
            </a:r>
            <a:r>
              <a:rPr lang="nl-BE" b="1" dirty="0">
                <a:solidFill>
                  <a:schemeClr val="accent1"/>
                </a:solidFill>
              </a:rPr>
              <a:t> et al. 2024</a:t>
            </a:r>
            <a:r>
              <a:rPr lang="nl-BE" dirty="0"/>
              <a:t>: </a:t>
            </a:r>
            <a:r>
              <a:rPr lang="nl-BE" dirty="0" err="1"/>
              <a:t>study</a:t>
            </a:r>
            <a:r>
              <a:rPr lang="nl-BE" dirty="0"/>
              <a:t> on </a:t>
            </a:r>
            <a:r>
              <a:rPr lang="nl-BE" dirty="0" err="1"/>
              <a:t>matured</a:t>
            </a:r>
            <a:r>
              <a:rPr lang="nl-BE" dirty="0"/>
              <a:t> </a:t>
            </a:r>
            <a:r>
              <a:rPr lang="nl-BE" dirty="0" err="1"/>
              <a:t>oocytes</a:t>
            </a:r>
            <a:endParaRPr lang="nl-BE" dirty="0"/>
          </a:p>
          <a:p>
            <a:r>
              <a:rPr lang="nl-BE" dirty="0" err="1"/>
              <a:t>CryoTOP</a:t>
            </a:r>
            <a:r>
              <a:rPr lang="nl-BE" dirty="0"/>
              <a:t> open device, </a:t>
            </a:r>
            <a:r>
              <a:rPr lang="nl-BE" dirty="0" err="1"/>
              <a:t>Kitazato</a:t>
            </a:r>
            <a:endParaRPr lang="nl-BE" dirty="0"/>
          </a:p>
          <a:p>
            <a:r>
              <a:rPr lang="nl-BE" dirty="0"/>
              <a:t>Ultra-</a:t>
            </a:r>
            <a:r>
              <a:rPr lang="nl-BE" dirty="0" err="1"/>
              <a:t>fast</a:t>
            </a:r>
            <a:r>
              <a:rPr lang="nl-BE" dirty="0"/>
              <a:t> VIT: </a:t>
            </a:r>
            <a:r>
              <a:rPr lang="nl-BE" b="1" dirty="0">
                <a:solidFill>
                  <a:schemeClr val="accent1"/>
                </a:solidFill>
              </a:rPr>
              <a:t>1min ES/1min VS</a:t>
            </a:r>
          </a:p>
          <a:p>
            <a:r>
              <a:rPr lang="nl-BE" dirty="0"/>
              <a:t>Rapid warming: </a:t>
            </a:r>
            <a:r>
              <a:rPr lang="nl-BE" b="1" dirty="0">
                <a:solidFill>
                  <a:schemeClr val="accent1"/>
                </a:solidFill>
              </a:rPr>
              <a:t>1 min 1M at 37°C </a:t>
            </a:r>
            <a:r>
              <a:rPr lang="nl-BE" dirty="0"/>
              <a:t>(2 ml </a:t>
            </a:r>
            <a:r>
              <a:rPr lang="nl-BE" dirty="0" err="1"/>
              <a:t>Kitazato</a:t>
            </a:r>
            <a:r>
              <a:rPr lang="nl-BE" dirty="0"/>
              <a:t> Rapid </a:t>
            </a:r>
            <a:r>
              <a:rPr lang="nl-BE" dirty="0" err="1"/>
              <a:t>thaw</a:t>
            </a:r>
            <a:r>
              <a:rPr lang="nl-BE" dirty="0"/>
              <a:t>)+ 3-4 ml culture medium (!)</a:t>
            </a:r>
          </a:p>
          <a:p>
            <a:r>
              <a:rPr lang="nl-BE" dirty="0" err="1"/>
              <a:t>Higher</a:t>
            </a:r>
            <a:r>
              <a:rPr lang="nl-BE" dirty="0"/>
              <a:t> survival </a:t>
            </a:r>
            <a:r>
              <a:rPr lang="nl-BE" dirty="0" err="1"/>
              <a:t>after</a:t>
            </a:r>
            <a:r>
              <a:rPr lang="nl-BE" dirty="0"/>
              <a:t> ultra-</a:t>
            </a:r>
            <a:r>
              <a:rPr lang="nl-BE" dirty="0" err="1"/>
              <a:t>fast</a:t>
            </a:r>
            <a:r>
              <a:rPr lang="nl-BE" dirty="0"/>
              <a:t> VIT </a:t>
            </a:r>
            <a:r>
              <a:rPr lang="nl-BE" dirty="0" err="1"/>
              <a:t>and</a:t>
            </a:r>
            <a:r>
              <a:rPr lang="nl-BE" dirty="0"/>
              <a:t> warm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6A8F55-C3C9-969E-57C8-A647C49BB034}"/>
              </a:ext>
            </a:extLst>
          </p:cNvPr>
          <p:cNvSpPr txBox="1"/>
          <p:nvPr/>
        </p:nvSpPr>
        <p:spPr>
          <a:xfrm>
            <a:off x="965784" y="1840844"/>
            <a:ext cx="240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tx2"/>
                </a:solidFill>
              </a:rPr>
              <a:t>Part II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D67687-63A8-76C8-FC50-451B26841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026" y="2210176"/>
            <a:ext cx="4989745" cy="295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14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8FDFD1-930A-5E2D-7698-25769947E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784" y="89846"/>
            <a:ext cx="10495470" cy="752679"/>
          </a:xfrm>
        </p:spPr>
        <p:txBody>
          <a:bodyPr/>
          <a:lstStyle/>
          <a:p>
            <a:r>
              <a:rPr lang="nl-BE" dirty="0"/>
              <a:t>Rapid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 of </a:t>
            </a:r>
            <a:r>
              <a:rPr lang="nl-BE" dirty="0" err="1"/>
              <a:t>oocytes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41D3B39-7D95-B68A-FCF7-2551A0247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76339"/>
          </a:xfrm>
        </p:spPr>
        <p:txBody>
          <a:bodyPr/>
          <a:lstStyle/>
          <a:p>
            <a:r>
              <a:rPr lang="nl-BE" dirty="0"/>
              <a:t>Studies on research </a:t>
            </a:r>
            <a:r>
              <a:rPr lang="nl-BE" dirty="0" err="1"/>
              <a:t>oocytes</a:t>
            </a:r>
            <a:endParaRPr lang="nl-BE" dirty="0"/>
          </a:p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64851-7C82-D1F7-083F-F02F2FB96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FAF184-8D24-8070-024D-0F9E511D5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81" y="1860090"/>
            <a:ext cx="3631923" cy="22658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D0906A-9175-0FA4-9D7D-3A880FD535A1}"/>
              </a:ext>
            </a:extLst>
          </p:cNvPr>
          <p:cNvSpPr txBox="1"/>
          <p:nvPr/>
        </p:nvSpPr>
        <p:spPr>
          <a:xfrm rot="-1080000">
            <a:off x="2455891" y="1949208"/>
            <a:ext cx="968548" cy="369332"/>
          </a:xfrm>
          <a:prstGeom prst="rect">
            <a:avLst/>
          </a:prstGeom>
          <a:solidFill>
            <a:schemeClr val="accent4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accent1"/>
                </a:solidFill>
              </a:rPr>
              <a:t>Dec 24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159105F-D4BD-4562-BDC4-157F3ACCAC34}"/>
              </a:ext>
            </a:extLst>
          </p:cNvPr>
          <p:cNvSpPr txBox="1">
            <a:spLocks/>
          </p:cNvSpPr>
          <p:nvPr/>
        </p:nvSpPr>
        <p:spPr>
          <a:xfrm>
            <a:off x="4987749" y="1790460"/>
            <a:ext cx="6597793" cy="26529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8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4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52000" indent="-216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dirty="0" err="1">
                <a:solidFill>
                  <a:schemeClr val="accent1"/>
                </a:solidFill>
              </a:rPr>
              <a:t>Liebermann</a:t>
            </a:r>
            <a:r>
              <a:rPr lang="nl-BE" b="1" dirty="0">
                <a:solidFill>
                  <a:schemeClr val="accent1"/>
                </a:solidFill>
              </a:rPr>
              <a:t> et al. 2024</a:t>
            </a:r>
            <a:r>
              <a:rPr lang="nl-BE" dirty="0"/>
              <a:t>: </a:t>
            </a:r>
            <a:r>
              <a:rPr lang="nl-BE" dirty="0" err="1"/>
              <a:t>study</a:t>
            </a:r>
            <a:r>
              <a:rPr lang="nl-BE" dirty="0"/>
              <a:t> on </a:t>
            </a:r>
            <a:r>
              <a:rPr lang="nl-BE" dirty="0" err="1"/>
              <a:t>fresh</a:t>
            </a:r>
            <a:r>
              <a:rPr lang="nl-BE" dirty="0"/>
              <a:t> immature research GV/MI </a:t>
            </a:r>
            <a:r>
              <a:rPr lang="nl-BE" dirty="0" err="1"/>
              <a:t>oocytes</a:t>
            </a:r>
            <a:r>
              <a:rPr lang="nl-BE" dirty="0"/>
              <a:t> (short </a:t>
            </a:r>
            <a:r>
              <a:rPr lang="nl-BE" dirty="0" err="1"/>
              <a:t>communication</a:t>
            </a:r>
            <a:r>
              <a:rPr lang="nl-BE" dirty="0"/>
              <a:t>)</a:t>
            </a:r>
          </a:p>
          <a:p>
            <a:r>
              <a:rPr lang="nl-BE" dirty="0" err="1"/>
              <a:t>Cryolock</a:t>
            </a:r>
            <a:r>
              <a:rPr lang="nl-BE" dirty="0"/>
              <a:t> device (</a:t>
            </a:r>
            <a:r>
              <a:rPr lang="nl-BE" dirty="0" err="1"/>
              <a:t>Biotech</a:t>
            </a:r>
            <a:r>
              <a:rPr lang="nl-BE" dirty="0"/>
              <a:t>)</a:t>
            </a:r>
          </a:p>
          <a:p>
            <a:r>
              <a:rPr lang="nl-BE" dirty="0"/>
              <a:t>Ultra-</a:t>
            </a:r>
            <a:r>
              <a:rPr lang="nl-BE" dirty="0" err="1"/>
              <a:t>fast</a:t>
            </a:r>
            <a:r>
              <a:rPr lang="nl-BE" dirty="0"/>
              <a:t> VIT: </a:t>
            </a:r>
            <a:r>
              <a:rPr lang="nl-BE" b="1" dirty="0">
                <a:solidFill>
                  <a:schemeClr val="accent1"/>
                </a:solidFill>
              </a:rPr>
              <a:t>1min ES/1min VS </a:t>
            </a:r>
            <a:r>
              <a:rPr lang="nl-BE" dirty="0" err="1"/>
              <a:t>with</a:t>
            </a:r>
            <a:r>
              <a:rPr lang="nl-BE" dirty="0"/>
              <a:t> 2 commercial media (</a:t>
            </a:r>
            <a:r>
              <a:rPr lang="nl-BE" dirty="0" err="1"/>
              <a:t>FujiFilm</a:t>
            </a:r>
            <a:r>
              <a:rPr lang="nl-BE" dirty="0"/>
              <a:t>/</a:t>
            </a:r>
            <a:r>
              <a:rPr lang="nl-BE" dirty="0" err="1"/>
              <a:t>Vitrolife</a:t>
            </a:r>
            <a:r>
              <a:rPr lang="nl-BE" dirty="0"/>
              <a:t>)</a:t>
            </a:r>
          </a:p>
          <a:p>
            <a:r>
              <a:rPr lang="nl-BE" dirty="0"/>
              <a:t>Rapid warming: </a:t>
            </a:r>
            <a:r>
              <a:rPr lang="nl-BE" b="1" dirty="0">
                <a:solidFill>
                  <a:schemeClr val="accent1"/>
                </a:solidFill>
              </a:rPr>
              <a:t>1 min 0,5M at 37°C </a:t>
            </a:r>
            <a:r>
              <a:rPr lang="nl-BE" dirty="0"/>
              <a:t>(500µl </a:t>
            </a:r>
            <a:r>
              <a:rPr lang="nl-BE" dirty="0" err="1"/>
              <a:t>FujiFilm</a:t>
            </a:r>
            <a:r>
              <a:rPr lang="nl-BE" dirty="0"/>
              <a:t>/</a:t>
            </a:r>
            <a:r>
              <a:rPr lang="nl-BE" dirty="0" err="1"/>
              <a:t>Vitrolife</a:t>
            </a:r>
            <a:r>
              <a:rPr lang="nl-BE" dirty="0"/>
              <a:t>))+ </a:t>
            </a:r>
            <a:r>
              <a:rPr lang="nl-BE" b="1" dirty="0">
                <a:solidFill>
                  <a:schemeClr val="accent1"/>
                </a:solidFill>
              </a:rPr>
              <a:t>1 min </a:t>
            </a:r>
            <a:r>
              <a:rPr lang="nl-BE" b="1" dirty="0" err="1">
                <a:solidFill>
                  <a:schemeClr val="accent1"/>
                </a:solidFill>
              </a:rPr>
              <a:t>Washing</a:t>
            </a:r>
            <a:r>
              <a:rPr lang="nl-BE" b="1" dirty="0">
                <a:solidFill>
                  <a:schemeClr val="accent1"/>
                </a:solidFill>
              </a:rPr>
              <a:t> medium (0M) </a:t>
            </a:r>
            <a:r>
              <a:rPr lang="nl-BE" dirty="0"/>
              <a:t>(2 </a:t>
            </a:r>
            <a:r>
              <a:rPr lang="nl-BE" dirty="0" err="1"/>
              <a:t>drops</a:t>
            </a:r>
            <a:r>
              <a:rPr lang="nl-BE" dirty="0"/>
              <a:t> 200 µl)</a:t>
            </a:r>
          </a:p>
          <a:p>
            <a:r>
              <a:rPr lang="nl-BE" dirty="0"/>
              <a:t>Survival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maturation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24-48 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8F3F51-204E-3794-B2A0-F729E44CD3C9}"/>
              </a:ext>
            </a:extLst>
          </p:cNvPr>
          <p:cNvSpPr txBox="1"/>
          <p:nvPr/>
        </p:nvSpPr>
        <p:spPr>
          <a:xfrm>
            <a:off x="892581" y="4861926"/>
            <a:ext cx="110006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tx2"/>
                </a:solidFill>
              </a:rPr>
              <a:t>No significant </a:t>
            </a:r>
            <a:r>
              <a:rPr lang="nl-BE" sz="1600" dirty="0" err="1">
                <a:solidFill>
                  <a:schemeClr val="tx2"/>
                </a:solidFill>
              </a:rPr>
              <a:t>difference</a:t>
            </a:r>
            <a:r>
              <a:rPr lang="nl-BE" sz="1600" dirty="0">
                <a:solidFill>
                  <a:schemeClr val="tx2"/>
                </a:solidFill>
              </a:rPr>
              <a:t> in survival of GV/MI </a:t>
            </a:r>
            <a:r>
              <a:rPr lang="nl-BE" sz="1600" dirty="0" err="1">
                <a:solidFill>
                  <a:schemeClr val="tx2"/>
                </a:solidFill>
              </a:rPr>
              <a:t>oocytes</a:t>
            </a:r>
            <a:r>
              <a:rPr lang="nl-BE" sz="1600" dirty="0">
                <a:solidFill>
                  <a:schemeClr val="tx2"/>
                </a:solidFill>
              </a:rPr>
              <a:t> </a:t>
            </a:r>
            <a:r>
              <a:rPr lang="nl-BE" sz="1600" dirty="0" err="1">
                <a:solidFill>
                  <a:schemeClr val="tx2"/>
                </a:solidFill>
              </a:rPr>
              <a:t>between</a:t>
            </a:r>
            <a:r>
              <a:rPr lang="nl-BE" sz="1600" dirty="0">
                <a:solidFill>
                  <a:schemeClr val="tx2"/>
                </a:solidFill>
              </a:rPr>
              <a:t> Fujifilm </a:t>
            </a:r>
            <a:r>
              <a:rPr lang="nl-BE" sz="1600" dirty="0" err="1">
                <a:solidFill>
                  <a:schemeClr val="tx2"/>
                </a:solidFill>
              </a:rPr>
              <a:t>and</a:t>
            </a:r>
            <a:r>
              <a:rPr lang="nl-BE" sz="1600" dirty="0">
                <a:solidFill>
                  <a:schemeClr val="tx2"/>
                </a:solidFill>
              </a:rPr>
              <a:t> </a:t>
            </a:r>
            <a:r>
              <a:rPr lang="nl-BE" sz="1600" dirty="0" err="1">
                <a:solidFill>
                  <a:schemeClr val="tx2"/>
                </a:solidFill>
              </a:rPr>
              <a:t>Vitrolife</a:t>
            </a:r>
            <a:r>
              <a:rPr lang="nl-BE" sz="1600" dirty="0">
                <a:solidFill>
                  <a:schemeClr val="tx2"/>
                </a:solidFill>
              </a:rPr>
              <a:t> media (94,9% </a:t>
            </a:r>
            <a:r>
              <a:rPr lang="nl-BE" sz="1600" dirty="0" err="1">
                <a:solidFill>
                  <a:schemeClr val="tx2"/>
                </a:solidFill>
              </a:rPr>
              <a:t>vs</a:t>
            </a:r>
            <a:r>
              <a:rPr lang="nl-BE" sz="1600" dirty="0">
                <a:solidFill>
                  <a:schemeClr val="tx2"/>
                </a:solidFill>
              </a:rPr>
              <a:t> 95,0% </a:t>
            </a:r>
            <a:r>
              <a:rPr lang="nl-BE" sz="1600" dirty="0" err="1">
                <a:solidFill>
                  <a:schemeClr val="tx2"/>
                </a:solidFill>
              </a:rPr>
              <a:t>and</a:t>
            </a:r>
            <a:r>
              <a:rPr lang="nl-BE" sz="1600" dirty="0">
                <a:solidFill>
                  <a:schemeClr val="tx2"/>
                </a:solidFill>
              </a:rPr>
              <a:t> 95,7 </a:t>
            </a:r>
            <a:r>
              <a:rPr lang="nl-BE" sz="1600" dirty="0" err="1">
                <a:solidFill>
                  <a:schemeClr val="tx2"/>
                </a:solidFill>
              </a:rPr>
              <a:t>vs</a:t>
            </a:r>
            <a:r>
              <a:rPr lang="nl-BE" sz="1600" dirty="0">
                <a:solidFill>
                  <a:schemeClr val="tx2"/>
                </a:solidFill>
              </a:rPr>
              <a:t> 95,0%)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tx2"/>
                </a:solidFill>
              </a:rPr>
              <a:t>92% of GV </a:t>
            </a:r>
            <a:r>
              <a:rPr lang="nl-BE" sz="1600" dirty="0" err="1">
                <a:solidFill>
                  <a:schemeClr val="tx2"/>
                </a:solidFill>
              </a:rPr>
              <a:t>matured</a:t>
            </a:r>
            <a:r>
              <a:rPr lang="nl-BE" sz="1600" dirty="0">
                <a:solidFill>
                  <a:schemeClr val="tx2"/>
                </a:solidFill>
              </a:rPr>
              <a:t> </a:t>
            </a:r>
            <a:r>
              <a:rPr lang="nl-BE" sz="1600" dirty="0" err="1">
                <a:solidFill>
                  <a:schemeClr val="tx2"/>
                </a:solidFill>
              </a:rPr>
              <a:t>into</a:t>
            </a:r>
            <a:r>
              <a:rPr lang="nl-BE" sz="1600" dirty="0">
                <a:solidFill>
                  <a:schemeClr val="tx2"/>
                </a:solidFill>
              </a:rPr>
              <a:t> MI (24h) </a:t>
            </a:r>
            <a:r>
              <a:rPr lang="nl-BE" sz="1600" dirty="0" err="1">
                <a:solidFill>
                  <a:schemeClr val="tx2"/>
                </a:solidFill>
              </a:rPr>
              <a:t>and</a:t>
            </a:r>
            <a:r>
              <a:rPr lang="nl-BE" sz="1600" dirty="0">
                <a:solidFill>
                  <a:schemeClr val="tx2"/>
                </a:solidFill>
              </a:rPr>
              <a:t> 54,4% </a:t>
            </a:r>
            <a:r>
              <a:rPr lang="nl-BE" sz="1600" dirty="0" err="1">
                <a:solidFill>
                  <a:schemeClr val="tx2"/>
                </a:solidFill>
              </a:rPr>
              <a:t>to</a:t>
            </a:r>
            <a:r>
              <a:rPr lang="nl-BE" sz="1600" dirty="0">
                <a:solidFill>
                  <a:schemeClr val="tx2"/>
                </a:solidFill>
              </a:rPr>
              <a:t> MII (48h)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tx2"/>
                </a:solidFill>
              </a:rPr>
              <a:t>84,1% of MI </a:t>
            </a:r>
            <a:r>
              <a:rPr lang="nl-BE" sz="1600" dirty="0" err="1">
                <a:solidFill>
                  <a:schemeClr val="tx2"/>
                </a:solidFill>
              </a:rPr>
              <a:t>matured</a:t>
            </a:r>
            <a:r>
              <a:rPr lang="nl-BE" sz="1600" dirty="0">
                <a:solidFill>
                  <a:schemeClr val="tx2"/>
                </a:solidFill>
              </a:rPr>
              <a:t> </a:t>
            </a:r>
            <a:r>
              <a:rPr lang="nl-BE" sz="1600" dirty="0" err="1">
                <a:solidFill>
                  <a:schemeClr val="tx2"/>
                </a:solidFill>
              </a:rPr>
              <a:t>into</a:t>
            </a:r>
            <a:r>
              <a:rPr lang="nl-BE" sz="1600" dirty="0">
                <a:solidFill>
                  <a:schemeClr val="tx2"/>
                </a:solidFill>
              </a:rPr>
              <a:t> MII (24h)</a:t>
            </a:r>
          </a:p>
          <a:p>
            <a:pPr marL="285750" indent="-285750">
              <a:buClr>
                <a:srgbClr val="F59108"/>
              </a:buClr>
              <a:buFont typeface="Arial" panose="020B0604020202020204" pitchFamily="34" charset="0"/>
              <a:buChar char="•"/>
            </a:pP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1362557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A68826-A72A-1AB1-ADFA-44BCD62F69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Rapid </a:t>
            </a:r>
            <a:r>
              <a:rPr lang="nl-BE" dirty="0" err="1"/>
              <a:t>vitrification</a:t>
            </a:r>
            <a:r>
              <a:rPr lang="nl-BE" dirty="0"/>
              <a:t> of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973D67C-1453-2DAA-5569-8AAF4A8DF6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Kaskar</a:t>
            </a:r>
            <a:r>
              <a:rPr lang="nl-BE" dirty="0"/>
              <a:t> et al. 2023 (poster ASRM):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408E3-223B-41EE-AC35-506EBD22A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90" y="1852326"/>
            <a:ext cx="7569110" cy="3464008"/>
          </a:xfrm>
        </p:spPr>
        <p:txBody>
          <a:bodyPr>
            <a:normAutofit/>
          </a:bodyPr>
          <a:lstStyle/>
          <a:p>
            <a:r>
              <a:rPr lang="nl-BE" sz="1800" dirty="0" err="1"/>
              <a:t>Retrospective</a:t>
            </a:r>
            <a:r>
              <a:rPr lang="nl-BE" sz="1800" dirty="0"/>
              <a:t> </a:t>
            </a:r>
            <a:r>
              <a:rPr lang="nl-BE" sz="1800" dirty="0" err="1"/>
              <a:t>comparison</a:t>
            </a:r>
            <a:r>
              <a:rPr lang="nl-BE" sz="1800" dirty="0"/>
              <a:t> of FET </a:t>
            </a:r>
            <a:r>
              <a:rPr lang="nl-BE" sz="1800" dirty="0" err="1"/>
              <a:t>according</a:t>
            </a:r>
            <a:r>
              <a:rPr lang="nl-BE" sz="1800" dirty="0"/>
              <a:t> </a:t>
            </a:r>
            <a:r>
              <a:rPr lang="nl-BE" sz="1800" dirty="0" err="1"/>
              <a:t>to</a:t>
            </a:r>
            <a:r>
              <a:rPr lang="nl-BE" sz="1800" dirty="0"/>
              <a:t> 3 different </a:t>
            </a:r>
            <a:r>
              <a:rPr lang="nl-BE" sz="1800" dirty="0" err="1"/>
              <a:t>treatments</a:t>
            </a:r>
            <a:endParaRPr lang="nl-BE" sz="1800" dirty="0"/>
          </a:p>
          <a:p>
            <a:pPr marL="594900" lvl="1" indent="-342900">
              <a:buFont typeface="+mj-lt"/>
              <a:buAutoNum type="arabicPeriod"/>
            </a:pPr>
            <a:r>
              <a:rPr lang="nl-BE" sz="1800" dirty="0"/>
              <a:t>Standard </a:t>
            </a:r>
            <a:r>
              <a:rPr lang="nl-BE" sz="1800" dirty="0" err="1"/>
              <a:t>vitrification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warming (492 FET)</a:t>
            </a:r>
          </a:p>
          <a:p>
            <a:pPr marL="594900" lvl="1" indent="-342900">
              <a:buFont typeface="+mj-lt"/>
              <a:buAutoNum type="arabicPeriod"/>
            </a:pPr>
            <a:r>
              <a:rPr lang="nl-BE" sz="1800" dirty="0"/>
              <a:t>Standard </a:t>
            </a:r>
            <a:r>
              <a:rPr lang="nl-BE" sz="1800" dirty="0" err="1"/>
              <a:t>vitrification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rapid</a:t>
            </a:r>
            <a:r>
              <a:rPr lang="nl-BE" sz="1800" dirty="0"/>
              <a:t> warming (148 FET)</a:t>
            </a:r>
          </a:p>
          <a:p>
            <a:pPr marL="594900" lvl="1" indent="-342900">
              <a:buFont typeface="+mj-lt"/>
              <a:buAutoNum type="arabicPeriod"/>
            </a:pPr>
            <a:r>
              <a:rPr lang="nl-BE" sz="1800" dirty="0"/>
              <a:t>Rapid </a:t>
            </a:r>
            <a:r>
              <a:rPr lang="nl-BE" sz="1800" dirty="0" err="1"/>
              <a:t>vitrification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</a:t>
            </a:r>
            <a:r>
              <a:rPr lang="nl-BE" sz="1800" dirty="0" err="1"/>
              <a:t>rapid</a:t>
            </a:r>
            <a:r>
              <a:rPr lang="nl-BE" sz="1800" dirty="0"/>
              <a:t> warming (114 FET)</a:t>
            </a:r>
          </a:p>
          <a:p>
            <a:r>
              <a:rPr lang="nl-BE" sz="1800" dirty="0"/>
              <a:t>Protocol </a:t>
            </a:r>
            <a:r>
              <a:rPr lang="nl-BE" sz="1800" dirty="0" err="1"/>
              <a:t>rapid</a:t>
            </a:r>
            <a:r>
              <a:rPr lang="nl-BE" sz="1800" dirty="0"/>
              <a:t> VIT: </a:t>
            </a:r>
            <a:r>
              <a:rPr lang="nl-BE" sz="1800" b="1" dirty="0">
                <a:solidFill>
                  <a:schemeClr val="accent1"/>
                </a:solidFill>
              </a:rPr>
              <a:t>2 min ES/30-60 sec VS </a:t>
            </a:r>
            <a:r>
              <a:rPr lang="nl-BE" sz="1800" dirty="0"/>
              <a:t>(</a:t>
            </a:r>
            <a:r>
              <a:rPr lang="nl-BE" sz="1800" dirty="0" err="1"/>
              <a:t>FujiFilm</a:t>
            </a:r>
            <a:r>
              <a:rPr lang="nl-BE" sz="1800" dirty="0"/>
              <a:t> NX) </a:t>
            </a:r>
          </a:p>
          <a:p>
            <a:r>
              <a:rPr lang="nl-BE" sz="1800" dirty="0"/>
              <a:t>Protocol </a:t>
            </a:r>
            <a:r>
              <a:rPr lang="nl-BE" sz="1800" dirty="0" err="1"/>
              <a:t>rapid</a:t>
            </a:r>
            <a:r>
              <a:rPr lang="nl-BE" sz="1800" dirty="0"/>
              <a:t> warming: </a:t>
            </a:r>
            <a:r>
              <a:rPr lang="nl-BE" sz="1800" b="1" dirty="0">
                <a:solidFill>
                  <a:schemeClr val="accent1"/>
                </a:solidFill>
              </a:rPr>
              <a:t>1 min 1M 37°C </a:t>
            </a:r>
            <a:r>
              <a:rPr lang="nl-BE" sz="1800" dirty="0"/>
              <a:t>(</a:t>
            </a:r>
            <a:r>
              <a:rPr lang="nl-BE" sz="1800" dirty="0" err="1"/>
              <a:t>FujiFilm</a:t>
            </a:r>
            <a:r>
              <a:rPr lang="nl-BE" sz="1800" dirty="0"/>
              <a:t> NX)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391434-6A18-68B2-E4C1-E09F389E5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462" y="2998358"/>
            <a:ext cx="59340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95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630324-FF50-AB36-2422-8CF245FB88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Conclusions</a:t>
            </a:r>
            <a:r>
              <a:rPr lang="nl-BE" dirty="0"/>
              <a:t>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A9ADF45-1917-6CF8-1A37-314798E4E0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21DFF8-29FC-D6DF-707A-4F3E486F7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62" y="1786747"/>
            <a:ext cx="10087026" cy="4392379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2"/>
              </a:buClr>
              <a:buNone/>
            </a:pPr>
            <a:r>
              <a:rPr lang="nl-BE" dirty="0" err="1"/>
              <a:t>Blastocysts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warming</a:t>
            </a:r>
          </a:p>
          <a:p>
            <a:pPr>
              <a:buClr>
                <a:srgbClr val="F59108"/>
              </a:buClr>
            </a:pPr>
            <a:r>
              <a:rPr lang="nl-BE" dirty="0"/>
              <a:t>High </a:t>
            </a:r>
            <a:r>
              <a:rPr lang="nl-BE" dirty="0" err="1"/>
              <a:t>blastocyst</a:t>
            </a:r>
            <a:r>
              <a:rPr lang="nl-BE" dirty="0"/>
              <a:t> survival </a:t>
            </a:r>
            <a:r>
              <a:rPr lang="nl-BE" dirty="0" err="1"/>
              <a:t>and</a:t>
            </a:r>
            <a:r>
              <a:rPr lang="nl-BE" dirty="0"/>
              <a:t> re-</a:t>
            </a:r>
            <a:r>
              <a:rPr lang="nl-BE" dirty="0" err="1"/>
              <a:t>expansion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 </a:t>
            </a:r>
          </a:p>
          <a:p>
            <a:pPr>
              <a:buClr>
                <a:srgbClr val="F59108"/>
              </a:buClr>
            </a:pPr>
            <a:r>
              <a:rPr lang="nl-BE" dirty="0" err="1"/>
              <a:t>Comparable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pregnancy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live </a:t>
            </a:r>
            <a:r>
              <a:rPr lang="nl-BE" dirty="0" err="1"/>
              <a:t>birth</a:t>
            </a:r>
            <a:r>
              <a:rPr lang="nl-BE" dirty="0"/>
              <a:t> </a:t>
            </a:r>
            <a:r>
              <a:rPr lang="nl-BE" dirty="0" err="1"/>
              <a:t>rates</a:t>
            </a:r>
            <a:r>
              <a:rPr lang="nl-BE" dirty="0"/>
              <a:t>,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reassuring</a:t>
            </a:r>
            <a:r>
              <a:rPr lang="nl-BE" dirty="0"/>
              <a:t> </a:t>
            </a:r>
            <a:r>
              <a:rPr lang="nl-BE" dirty="0" err="1"/>
              <a:t>neonatal</a:t>
            </a:r>
            <a:r>
              <a:rPr lang="nl-BE" dirty="0"/>
              <a:t> </a:t>
            </a:r>
            <a:r>
              <a:rPr lang="nl-BE" dirty="0" err="1"/>
              <a:t>outcomes</a:t>
            </a:r>
            <a:endParaRPr lang="nl-BE" dirty="0"/>
          </a:p>
          <a:p>
            <a:pPr>
              <a:buClr>
                <a:srgbClr val="F59108"/>
              </a:buClr>
            </a:pPr>
            <a:r>
              <a:rPr lang="nl-BE" dirty="0" err="1"/>
              <a:t>Implemented</a:t>
            </a:r>
            <a:r>
              <a:rPr lang="nl-BE" dirty="0"/>
              <a:t> in </a:t>
            </a:r>
            <a:r>
              <a:rPr lang="nl-BE" dirty="0" err="1"/>
              <a:t>our</a:t>
            </a:r>
            <a:r>
              <a:rPr lang="nl-BE" dirty="0"/>
              <a:t> lab </a:t>
            </a:r>
            <a:r>
              <a:rPr lang="nl-BE" dirty="0" err="1"/>
              <a:t>for</a:t>
            </a:r>
            <a:r>
              <a:rPr lang="nl-BE" dirty="0"/>
              <a:t> more </a:t>
            </a:r>
            <a:r>
              <a:rPr lang="nl-BE" dirty="0" err="1"/>
              <a:t>than</a:t>
            </a:r>
            <a:r>
              <a:rPr lang="nl-BE" dirty="0"/>
              <a:t> 1 </a:t>
            </a:r>
            <a:r>
              <a:rPr lang="nl-BE" dirty="0" err="1"/>
              <a:t>year</a:t>
            </a:r>
            <a:r>
              <a:rPr lang="nl-BE" dirty="0"/>
              <a:t> </a:t>
            </a:r>
            <a:r>
              <a:rPr lang="nl-BE" dirty="0" err="1"/>
              <a:t>now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satisfactory</a:t>
            </a:r>
            <a:r>
              <a:rPr lang="nl-BE" dirty="0"/>
              <a:t> </a:t>
            </a:r>
            <a:r>
              <a:rPr lang="nl-BE" dirty="0" err="1"/>
              <a:t>results</a:t>
            </a:r>
            <a:endParaRPr lang="nl-BE" dirty="0"/>
          </a:p>
          <a:p>
            <a:pPr marL="0" indent="0">
              <a:buClr>
                <a:srgbClr val="F59108"/>
              </a:buClr>
              <a:buNone/>
            </a:pPr>
            <a:endParaRPr lang="nl-BE" dirty="0"/>
          </a:p>
          <a:p>
            <a:pPr marL="0" indent="0">
              <a:buClr>
                <a:srgbClr val="F59108"/>
              </a:buClr>
              <a:buNone/>
            </a:pPr>
            <a:r>
              <a:rPr lang="nl-BE" dirty="0" err="1"/>
              <a:t>Oocyte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</a:t>
            </a:r>
          </a:p>
          <a:p>
            <a:pPr>
              <a:buClr>
                <a:srgbClr val="F59108"/>
              </a:buClr>
            </a:pPr>
            <a:r>
              <a:rPr lang="nl-BE" dirty="0"/>
              <a:t>Pilot studies on immature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mature</a:t>
            </a:r>
            <a:r>
              <a:rPr lang="nl-BE" dirty="0"/>
              <a:t> </a:t>
            </a:r>
            <a:r>
              <a:rPr lang="nl-BE" dirty="0" err="1"/>
              <a:t>oocytes</a:t>
            </a:r>
            <a:r>
              <a:rPr lang="nl-BE" dirty="0"/>
              <a:t> report </a:t>
            </a:r>
            <a:r>
              <a:rPr lang="nl-BE" dirty="0" err="1"/>
              <a:t>higher</a:t>
            </a:r>
            <a:r>
              <a:rPr lang="nl-BE" dirty="0"/>
              <a:t> survival </a:t>
            </a:r>
            <a:r>
              <a:rPr lang="nl-BE" dirty="0" err="1"/>
              <a:t>rates</a:t>
            </a:r>
            <a:r>
              <a:rPr lang="nl-BE" dirty="0"/>
              <a:t> </a:t>
            </a:r>
            <a:r>
              <a:rPr lang="nl-BE" dirty="0" err="1"/>
              <a:t>than</a:t>
            </a:r>
            <a:r>
              <a:rPr lang="nl-BE" dirty="0"/>
              <a:t> </a:t>
            </a:r>
            <a:r>
              <a:rPr lang="nl-BE" dirty="0" err="1"/>
              <a:t>conventional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warming</a:t>
            </a:r>
          </a:p>
          <a:p>
            <a:pPr>
              <a:buClr>
                <a:srgbClr val="F59108"/>
              </a:buClr>
            </a:pP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r>
              <a:rPr lang="nl-BE" dirty="0"/>
              <a:t> has </a:t>
            </a:r>
            <a:r>
              <a:rPr lang="nl-BE" dirty="0" err="1"/>
              <a:t>not</a:t>
            </a:r>
            <a:r>
              <a:rPr lang="nl-BE" dirty="0"/>
              <a:t> been </a:t>
            </a:r>
            <a:r>
              <a:rPr lang="nl-BE" dirty="0" err="1"/>
              <a:t>published</a:t>
            </a:r>
            <a:r>
              <a:rPr lang="nl-BE" dirty="0"/>
              <a:t> </a:t>
            </a:r>
            <a:r>
              <a:rPr lang="nl-BE" dirty="0" err="1"/>
              <a:t>yet</a:t>
            </a:r>
            <a:r>
              <a:rPr lang="nl-BE" dirty="0"/>
              <a:t>?</a:t>
            </a:r>
          </a:p>
          <a:p>
            <a:pPr>
              <a:buClr>
                <a:srgbClr val="F59108"/>
              </a:buClr>
            </a:pPr>
            <a:r>
              <a:rPr lang="nl-BE" dirty="0"/>
              <a:t>Brussels IVF: pilot </a:t>
            </a:r>
            <a:r>
              <a:rPr lang="nl-BE" dirty="0" err="1"/>
              <a:t>study</a:t>
            </a:r>
            <a:r>
              <a:rPr lang="nl-BE" dirty="0"/>
              <a:t> </a:t>
            </a:r>
          </a:p>
          <a:p>
            <a:pPr>
              <a:buClr>
                <a:srgbClr val="F59108"/>
              </a:buClr>
            </a:pPr>
            <a:endParaRPr lang="nl-BE" dirty="0"/>
          </a:p>
          <a:p>
            <a:pPr marL="0" indent="0">
              <a:buClr>
                <a:srgbClr val="F59108"/>
              </a:buClr>
              <a:buNone/>
            </a:pPr>
            <a:r>
              <a:rPr lang="nl-BE" dirty="0" err="1"/>
              <a:t>Blastocys</a:t>
            </a:r>
            <a:r>
              <a:rPr lang="nl-BE" dirty="0"/>
              <a:t> </a:t>
            </a:r>
            <a:r>
              <a:rPr lang="nl-BE" dirty="0" err="1"/>
              <a:t>rapid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endParaRPr lang="nl-BE" dirty="0"/>
          </a:p>
          <a:p>
            <a:pPr>
              <a:buClr>
                <a:srgbClr val="F59108"/>
              </a:buClr>
            </a:pPr>
            <a:r>
              <a:rPr lang="nl-BE" dirty="0"/>
              <a:t>It is </a:t>
            </a:r>
            <a:r>
              <a:rPr lang="nl-BE" dirty="0" err="1"/>
              <a:t>possible</a:t>
            </a:r>
            <a:r>
              <a:rPr lang="nl-BE" dirty="0"/>
              <a:t> but </a:t>
            </a:r>
            <a:r>
              <a:rPr lang="nl-BE" dirty="0" err="1"/>
              <a:t>published</a:t>
            </a:r>
            <a:r>
              <a:rPr lang="nl-BE" dirty="0"/>
              <a:t> data are </a:t>
            </a:r>
            <a:r>
              <a:rPr lang="nl-BE" dirty="0" err="1"/>
              <a:t>scarce</a:t>
            </a:r>
            <a:endParaRPr lang="nl-BE" dirty="0"/>
          </a:p>
          <a:p>
            <a:pPr>
              <a:buClr>
                <a:srgbClr val="F59108"/>
              </a:buClr>
            </a:pPr>
            <a:r>
              <a:rPr lang="nl-BE" dirty="0"/>
              <a:t>Brussels IVF: Pilot </a:t>
            </a:r>
            <a:r>
              <a:rPr lang="nl-BE" dirty="0" err="1"/>
              <a:t>study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test different </a:t>
            </a:r>
            <a:r>
              <a:rPr lang="nl-BE" dirty="0" err="1"/>
              <a:t>timings</a:t>
            </a:r>
            <a:r>
              <a:rPr lang="nl-BE" dirty="0"/>
              <a:t>/</a:t>
            </a:r>
            <a:r>
              <a:rPr lang="nl-BE" dirty="0" err="1"/>
              <a:t>devices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establish</a:t>
            </a:r>
            <a:r>
              <a:rPr lang="nl-BE" dirty="0"/>
              <a:t> </a:t>
            </a:r>
            <a:r>
              <a:rPr lang="nl-BE" dirty="0" err="1"/>
              <a:t>optimal</a:t>
            </a:r>
            <a:r>
              <a:rPr lang="nl-BE" dirty="0"/>
              <a:t> protocol</a:t>
            </a:r>
          </a:p>
          <a:p>
            <a:pPr marL="2286000" lvl="5" indent="0">
              <a:buNone/>
            </a:pPr>
            <a:endParaRPr lang="nl-BE" sz="2200" dirty="0"/>
          </a:p>
          <a:p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390268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215893-9791-C2C9-140C-9743CF59E6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Conclusions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20878F2-A6D0-8251-C9DB-880F30C8B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6D3A8-5746-BC76-D520-EC3B488E5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2582" y="2133882"/>
            <a:ext cx="5394036" cy="3567585"/>
          </a:xfrm>
        </p:spPr>
        <p:txBody>
          <a:bodyPr>
            <a:normAutofit/>
          </a:bodyPr>
          <a:lstStyle/>
          <a:p>
            <a:pPr marL="0" indent="0">
              <a:buClr>
                <a:srgbClr val="F59108"/>
              </a:buClr>
              <a:buNone/>
            </a:pPr>
            <a:endParaRPr lang="nl-BE" sz="1600" dirty="0"/>
          </a:p>
          <a:p>
            <a:pPr>
              <a:buClr>
                <a:srgbClr val="F59108"/>
              </a:buClr>
            </a:pPr>
            <a:r>
              <a:rPr lang="nl-BE" sz="1600" dirty="0"/>
              <a:t>Time </a:t>
            </a:r>
            <a:r>
              <a:rPr lang="nl-BE" sz="1600" dirty="0" err="1"/>
              <a:t>saving</a:t>
            </a:r>
            <a:r>
              <a:rPr lang="nl-BE" sz="1600" dirty="0"/>
              <a:t> procedure, </a:t>
            </a:r>
            <a:r>
              <a:rPr lang="nl-BE" sz="1600" dirty="0" err="1"/>
              <a:t>less</a:t>
            </a:r>
            <a:r>
              <a:rPr lang="nl-BE" sz="1600" dirty="0"/>
              <a:t> steps, </a:t>
            </a:r>
            <a:r>
              <a:rPr lang="nl-BE" sz="1600" dirty="0" err="1"/>
              <a:t>less</a:t>
            </a:r>
            <a:r>
              <a:rPr lang="nl-BE" sz="1600" dirty="0"/>
              <a:t> </a:t>
            </a:r>
            <a:r>
              <a:rPr lang="nl-BE" sz="1600" dirty="0" err="1"/>
              <a:t>manipulations</a:t>
            </a:r>
            <a:r>
              <a:rPr lang="nl-BE" sz="1600" dirty="0"/>
              <a:t>, </a:t>
            </a:r>
            <a:r>
              <a:rPr lang="nl-BE" sz="1600" dirty="0" err="1"/>
              <a:t>less</a:t>
            </a:r>
            <a:r>
              <a:rPr lang="nl-BE" sz="1600" dirty="0"/>
              <a:t> handling </a:t>
            </a:r>
            <a:r>
              <a:rPr lang="nl-BE" sz="1600" dirty="0" err="1"/>
              <a:t>risks</a:t>
            </a:r>
            <a:endParaRPr lang="nl-BE" sz="1600" dirty="0"/>
          </a:p>
          <a:p>
            <a:pPr>
              <a:buClr>
                <a:srgbClr val="F59108"/>
              </a:buClr>
            </a:pPr>
            <a:r>
              <a:rPr lang="nl-BE" sz="1600" dirty="0" err="1"/>
              <a:t>Allows</a:t>
            </a:r>
            <a:r>
              <a:rPr lang="nl-BE" sz="1600" dirty="0"/>
              <a:t> flexibility in planning extra warming</a:t>
            </a:r>
          </a:p>
          <a:p>
            <a:pPr>
              <a:buClr>
                <a:srgbClr val="F59108"/>
              </a:buClr>
            </a:pPr>
            <a:r>
              <a:rPr lang="nl-BE" sz="1600" dirty="0" err="1"/>
              <a:t>Minimizing</a:t>
            </a:r>
            <a:r>
              <a:rPr lang="nl-BE" sz="1600" dirty="0"/>
              <a:t> procedure time in </a:t>
            </a:r>
            <a:r>
              <a:rPr lang="nl-BE" sz="1600" dirty="0" err="1"/>
              <a:t>suboptimal</a:t>
            </a:r>
            <a:r>
              <a:rPr lang="nl-BE" sz="1600" dirty="0"/>
              <a:t> </a:t>
            </a:r>
            <a:r>
              <a:rPr lang="nl-BE" sz="1600" dirty="0" err="1"/>
              <a:t>conditions</a:t>
            </a:r>
            <a:endParaRPr lang="nl-BE" sz="1600" dirty="0"/>
          </a:p>
          <a:p>
            <a:pPr>
              <a:buClr>
                <a:srgbClr val="F59108"/>
              </a:buClr>
            </a:pPr>
            <a:r>
              <a:rPr lang="nl-BE" sz="1600" dirty="0"/>
              <a:t>Operator </a:t>
            </a:r>
            <a:r>
              <a:rPr lang="nl-BE" sz="1600" dirty="0" err="1"/>
              <a:t>friendly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simple</a:t>
            </a:r>
            <a:r>
              <a:rPr lang="nl-BE" sz="1600" dirty="0"/>
              <a:t> protocol, easy </a:t>
            </a:r>
            <a:r>
              <a:rPr lang="nl-BE" sz="1600" dirty="0" err="1"/>
              <a:t>to</a:t>
            </a:r>
            <a:r>
              <a:rPr lang="nl-BE" sz="1600" dirty="0"/>
              <a:t> train </a:t>
            </a:r>
            <a:r>
              <a:rPr lang="nl-BE" sz="1600" dirty="0" err="1"/>
              <a:t>to</a:t>
            </a:r>
            <a:r>
              <a:rPr lang="nl-BE" sz="1600" dirty="0"/>
              <a:t> </a:t>
            </a:r>
            <a:r>
              <a:rPr lang="nl-BE" sz="1600" dirty="0" err="1"/>
              <a:t>other</a:t>
            </a:r>
            <a:r>
              <a:rPr lang="nl-BE" sz="1600" dirty="0"/>
              <a:t> lab </a:t>
            </a:r>
            <a:r>
              <a:rPr lang="nl-BE" sz="1600" dirty="0" err="1"/>
              <a:t>technicians</a:t>
            </a:r>
            <a:endParaRPr lang="nl-BE" sz="1600" dirty="0"/>
          </a:p>
          <a:p>
            <a:pPr>
              <a:buClr>
                <a:srgbClr val="F59108"/>
              </a:buClr>
            </a:pPr>
            <a:r>
              <a:rPr lang="nl-BE" dirty="0" err="1"/>
              <a:t>Better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outcome</a:t>
            </a:r>
            <a:r>
              <a:rPr lang="nl-BE" dirty="0"/>
              <a:t>? (</a:t>
            </a:r>
            <a:r>
              <a:rPr lang="nl-BE" dirty="0" err="1"/>
              <a:t>cfr</a:t>
            </a:r>
            <a:r>
              <a:rPr lang="nl-BE" dirty="0"/>
              <a:t> </a:t>
            </a:r>
            <a:r>
              <a:rPr lang="nl-BE" dirty="0" err="1"/>
              <a:t>Liebermann</a:t>
            </a:r>
            <a:r>
              <a:rPr lang="nl-BE" dirty="0"/>
              <a:t>, RCT trial </a:t>
            </a:r>
            <a:r>
              <a:rPr lang="nl-BE" dirty="0" err="1"/>
              <a:t>needed</a:t>
            </a:r>
            <a:r>
              <a:rPr lang="nl-BE" dirty="0"/>
              <a:t>)</a:t>
            </a:r>
            <a:endParaRPr lang="nl-BE" sz="1600" dirty="0"/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04AF4-A277-402E-DFBD-70F3F05B6994}"/>
              </a:ext>
            </a:extLst>
          </p:cNvPr>
          <p:cNvSpPr txBox="1"/>
          <p:nvPr/>
        </p:nvSpPr>
        <p:spPr>
          <a:xfrm>
            <a:off x="452582" y="1798950"/>
            <a:ext cx="366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>
                <a:solidFill>
                  <a:srgbClr val="2F72A6"/>
                </a:solidFill>
              </a:rPr>
              <a:t>Advantages</a:t>
            </a:r>
            <a:r>
              <a:rPr lang="nl-BE" dirty="0">
                <a:solidFill>
                  <a:srgbClr val="2F72A6"/>
                </a:solidFill>
              </a:rPr>
              <a:t> of </a:t>
            </a:r>
            <a:r>
              <a:rPr lang="nl-BE" dirty="0" err="1">
                <a:solidFill>
                  <a:srgbClr val="2F72A6"/>
                </a:solidFill>
              </a:rPr>
              <a:t>one</a:t>
            </a:r>
            <a:r>
              <a:rPr lang="nl-BE" dirty="0">
                <a:solidFill>
                  <a:srgbClr val="2F72A6"/>
                </a:solidFill>
              </a:rPr>
              <a:t>-step </a:t>
            </a:r>
            <a:r>
              <a:rPr lang="nl-BE" dirty="0" err="1">
                <a:solidFill>
                  <a:srgbClr val="2F72A6"/>
                </a:solidFill>
              </a:rPr>
              <a:t>protocols</a:t>
            </a:r>
            <a:endParaRPr lang="nl-BE" dirty="0">
              <a:solidFill>
                <a:srgbClr val="2F72A6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3116C8-EA25-3AEF-1429-FB7C0B91E664}"/>
              </a:ext>
            </a:extLst>
          </p:cNvPr>
          <p:cNvSpPr/>
          <p:nvPr/>
        </p:nvSpPr>
        <p:spPr>
          <a:xfrm>
            <a:off x="387926" y="1731112"/>
            <a:ext cx="3574474" cy="505009"/>
          </a:xfrm>
          <a:prstGeom prst="roundRect">
            <a:avLst/>
          </a:prstGeom>
          <a:noFill/>
          <a:ln w="28575">
            <a:solidFill>
              <a:srgbClr val="F591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00FAD3-404A-B01D-94EF-CBD301548330}"/>
              </a:ext>
            </a:extLst>
          </p:cNvPr>
          <p:cNvSpPr txBox="1"/>
          <p:nvPr/>
        </p:nvSpPr>
        <p:spPr>
          <a:xfrm>
            <a:off x="6216071" y="2419364"/>
            <a:ext cx="5523347" cy="293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Complementary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re-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vitrification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In case of re-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testing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PGT diagnosis</a:t>
            </a:r>
          </a:p>
          <a:p>
            <a:pPr marL="216000" marR="0" lvl="0" indent="-216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poor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quality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embryos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more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sensitive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rapid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protocols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216000" marR="0" lvl="0" indent="-216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really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time-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saving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468000" marR="0" lvl="1" indent="-216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vitrification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different 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oocytes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blastocysts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(of 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same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in series </a:t>
            </a:r>
            <a:r>
              <a:rPr lang="nl-BE" sz="1200" dirty="0">
                <a:solidFill>
                  <a:srgbClr val="2F72A6"/>
                </a:solidFill>
                <a:latin typeface="Calibri" panose="020F0502020204030204"/>
              </a:rPr>
              <a:t>is </a:t>
            </a:r>
            <a:r>
              <a:rPr lang="nl-BE" sz="1200" dirty="0" err="1">
                <a:solidFill>
                  <a:srgbClr val="2F72A6"/>
                </a:solidFill>
                <a:latin typeface="Calibri" panose="020F0502020204030204"/>
              </a:rPr>
              <a:t>less</a:t>
            </a:r>
            <a:r>
              <a:rPr lang="nl-BE" sz="1200" dirty="0">
                <a:solidFill>
                  <a:srgbClr val="2F72A6"/>
                </a:solidFill>
                <a:latin typeface="Calibri" panose="020F0502020204030204"/>
              </a:rPr>
              <a:t> </a:t>
            </a:r>
            <a:r>
              <a:rPr lang="nl-BE" sz="1200" dirty="0" err="1">
                <a:solidFill>
                  <a:srgbClr val="2F72A6"/>
                </a:solidFill>
                <a:latin typeface="Calibri" panose="020F0502020204030204"/>
              </a:rPr>
              <a:t>feasible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2F72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68000" marR="0" lvl="1" indent="-216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Administration in 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between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</a:t>
            </a: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nl-BE" sz="1200" dirty="0" err="1">
                <a:solidFill>
                  <a:srgbClr val="2F72A6"/>
                </a:solidFill>
                <a:latin typeface="Calibri" panose="020F0502020204030204"/>
              </a:rPr>
              <a:t>feasible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2F72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Strong focus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2F72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procedure!</a:t>
            </a:r>
          </a:p>
          <a:p>
            <a:pPr marR="0" lvl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Clr>
                <a:srgbClr val="F59108"/>
              </a:buClr>
              <a:buSzTx/>
              <a:tabLst/>
              <a:defRPr/>
            </a:pP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2F72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4B1815-60D9-93C9-9817-1EDDD1249C41}"/>
              </a:ext>
            </a:extLst>
          </p:cNvPr>
          <p:cNvSpPr/>
          <p:nvPr/>
        </p:nvSpPr>
        <p:spPr>
          <a:xfrm>
            <a:off x="6345384" y="1725087"/>
            <a:ext cx="1736438" cy="505009"/>
          </a:xfrm>
          <a:prstGeom prst="roundRect">
            <a:avLst/>
          </a:prstGeom>
          <a:noFill/>
          <a:ln w="28575">
            <a:solidFill>
              <a:srgbClr val="F591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40FD5-8919-EEE7-7732-7685235EE786}"/>
              </a:ext>
            </a:extLst>
          </p:cNvPr>
          <p:cNvSpPr txBox="1"/>
          <p:nvPr/>
        </p:nvSpPr>
        <p:spPr>
          <a:xfrm>
            <a:off x="6345384" y="1764550"/>
            <a:ext cx="154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2F72A6"/>
                </a:solidFill>
              </a:rPr>
              <a:t>Drawbacks?</a:t>
            </a:r>
          </a:p>
        </p:txBody>
      </p:sp>
    </p:spTree>
    <p:extLst>
      <p:ext uri="{BB962C8B-B14F-4D97-AF65-F5344CB8AC3E}">
        <p14:creationId xmlns:p14="http://schemas.microsoft.com/office/powerpoint/2010/main" val="35171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ABBA6-B4F6-43B8-94E1-4228773431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8F8D9BC-22C6-92B7-F9E2-4ED1D55D1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9" y="3439807"/>
            <a:ext cx="3152409" cy="236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CAE2A4-AB6D-2AFC-ED47-4AF466F63E50}"/>
              </a:ext>
            </a:extLst>
          </p:cNvPr>
          <p:cNvSpPr txBox="1"/>
          <p:nvPr/>
        </p:nvSpPr>
        <p:spPr>
          <a:xfrm>
            <a:off x="873811" y="665018"/>
            <a:ext cx="31069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Thank</a:t>
            </a:r>
            <a:r>
              <a:rPr lang="nl-BE" sz="4400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nl-BE" sz="44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you</a:t>
            </a:r>
            <a:endParaRPr lang="nl-BE" sz="4400" dirty="0">
              <a:solidFill>
                <a:schemeClr val="accent3">
                  <a:lumMod val="40000"/>
                  <a:lumOff val="60000"/>
                </a:schemeClr>
              </a:solidFill>
              <a:latin typeface="+mj-lt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1"/>
            <a:r>
              <a:rPr lang="nl-BE" sz="4400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23 x !</a:t>
            </a:r>
          </a:p>
        </p:txBody>
      </p:sp>
      <p:pic>
        <p:nvPicPr>
          <p:cNvPr id="9" name="Picture 8" descr="A group of people in green scrubs&#10;&#10;Description automatically generated">
            <a:extLst>
              <a:ext uri="{FF2B5EF4-FFF2-40B4-BE49-F238E27FC236}">
                <a16:creationId xmlns:a16="http://schemas.microsoft.com/office/drawing/2014/main" id="{BE47FB1A-40B0-2A21-E92D-5CE96CF6A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760" y="1246314"/>
            <a:ext cx="3274029" cy="4365372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D4B43D8-1855-D98F-164B-A673642D9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9" y="305285"/>
            <a:ext cx="2126786" cy="283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479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217" y="529304"/>
            <a:ext cx="10729597" cy="830997"/>
          </a:xfrm>
        </p:spPr>
        <p:txBody>
          <a:bodyPr/>
          <a:lstStyle/>
          <a:p>
            <a:r>
              <a:rPr lang="nl-BE" sz="3600" dirty="0"/>
              <a:t>Rapid </a:t>
            </a:r>
            <a:r>
              <a:rPr lang="nl-BE" sz="3600" dirty="0" err="1"/>
              <a:t>one</a:t>
            </a:r>
            <a:r>
              <a:rPr lang="nl-BE" sz="3600" dirty="0"/>
              <a:t>-step warming of </a:t>
            </a:r>
            <a:r>
              <a:rPr lang="nl-BE" sz="3600" dirty="0" err="1"/>
              <a:t>cleavage</a:t>
            </a:r>
            <a:r>
              <a:rPr lang="nl-BE" sz="3600" dirty="0"/>
              <a:t> stage </a:t>
            </a:r>
            <a:r>
              <a:rPr lang="nl-BE" sz="3600" dirty="0" err="1"/>
              <a:t>embryos</a:t>
            </a:r>
            <a:br>
              <a:rPr lang="nl-BE" sz="3600" dirty="0"/>
            </a:br>
            <a:endParaRPr lang="nl-B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/>
          <a:lstStyle/>
          <a:p>
            <a:r>
              <a:rPr lang="nl-BE" dirty="0" err="1"/>
              <a:t>Shioya</a:t>
            </a:r>
            <a:r>
              <a:rPr lang="nl-BE" dirty="0"/>
              <a:t> et al. 2025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17" y="1663009"/>
            <a:ext cx="11214964" cy="23454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66217" y="4933507"/>
            <a:ext cx="9485588" cy="408214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8" name="Rectangle 7"/>
          <p:cNvSpPr/>
          <p:nvPr/>
        </p:nvSpPr>
        <p:spPr>
          <a:xfrm>
            <a:off x="584791" y="3598616"/>
            <a:ext cx="2817627" cy="247955"/>
          </a:xfrm>
          <a:prstGeom prst="rect">
            <a:avLst/>
          </a:prstGeom>
          <a:solidFill>
            <a:srgbClr val="FFC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nl-NL" dirty="0"/>
          </a:p>
        </p:txBody>
      </p:sp>
      <p:sp>
        <p:nvSpPr>
          <p:cNvPr id="7" name="Right Arrow 6"/>
          <p:cNvSpPr/>
          <p:nvPr/>
        </p:nvSpPr>
        <p:spPr>
          <a:xfrm>
            <a:off x="10568763" y="3706643"/>
            <a:ext cx="276448" cy="95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049" y="4191536"/>
            <a:ext cx="10308155" cy="189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71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DF9A6F-0E09-4A1B-8AAA-38085F8F2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7" y="508395"/>
            <a:ext cx="9144000" cy="541880"/>
          </a:xfrm>
        </p:spPr>
        <p:txBody>
          <a:bodyPr/>
          <a:lstStyle/>
          <a:p>
            <a:r>
              <a:rPr lang="nl-BE" dirty="0"/>
              <a:t>Rapid warming Brussels IVF</a:t>
            </a:r>
            <a:endParaRPr lang="en-B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B6940C6-A3EE-4A26-BF4F-B56F1E43FA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application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FAAEB-96B8-4517-8B47-0F052D2F3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1871330"/>
            <a:ext cx="10219667" cy="3813374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400" dirty="0"/>
              <a:t>From </a:t>
            </a:r>
            <a:r>
              <a:rPr lang="en-US" sz="2400" b="1" dirty="0"/>
              <a:t>15</a:t>
            </a:r>
            <a:r>
              <a:rPr lang="en-US" sz="2400" b="1" baseline="30000" dirty="0"/>
              <a:t>th</a:t>
            </a:r>
            <a:r>
              <a:rPr lang="en-US" sz="2400" b="1" dirty="0"/>
              <a:t> January 2024: </a:t>
            </a:r>
            <a:r>
              <a:rPr lang="en-US" sz="2400" dirty="0"/>
              <a:t>start with short warming protocol with </a:t>
            </a:r>
            <a:r>
              <a:rPr lang="en-US" sz="2400" dirty="0" err="1"/>
              <a:t>OmniWarm</a:t>
            </a:r>
            <a:r>
              <a:rPr lang="en-US" sz="2400" dirty="0"/>
              <a:t> 3</a:t>
            </a:r>
            <a:endParaRPr lang="en-US" sz="2400" b="1" dirty="0"/>
          </a:p>
          <a:p>
            <a:pPr>
              <a:buClr>
                <a:schemeClr val="tx2"/>
              </a:buClr>
            </a:pPr>
            <a:r>
              <a:rPr lang="en-US" sz="2400" dirty="0"/>
              <a:t>For all blastocyst warming cycles (after standard IVF/ICSI and PGT cycles)</a:t>
            </a:r>
          </a:p>
          <a:p>
            <a:pPr>
              <a:buClr>
                <a:schemeClr val="tx2"/>
              </a:buClr>
            </a:pPr>
            <a:r>
              <a:rPr lang="en-US" sz="2400" dirty="0"/>
              <a:t>Opted for 250 µl protocol warming droplet (similar to standard protocol)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79688-5505-1AB1-DDED-E1C367EAE6C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89041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044FE-0861-4B08-BDDD-FBB6E38686D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521156"/>
            <a:ext cx="1208925" cy="288000"/>
          </a:xfrm>
          <a:prstGeom prst="rect">
            <a:avLst/>
          </a:prstGeom>
        </p:spPr>
        <p:txBody>
          <a:bodyPr/>
          <a:lstStyle/>
          <a:p>
            <a:r>
              <a:rPr lang="nl-BE" dirty="0"/>
              <a:t>04/12/2024</a:t>
            </a:r>
            <a:endParaRPr lang="en-B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BD6E2-13B1-46B9-A9FD-72FB2E762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216" y="-10978"/>
            <a:ext cx="9949433" cy="1061253"/>
          </a:xfrm>
        </p:spPr>
        <p:txBody>
          <a:bodyPr/>
          <a:lstStyle/>
          <a:p>
            <a:r>
              <a:rPr lang="nl-BE" dirty="0"/>
              <a:t>Rapid warming </a:t>
            </a:r>
            <a:r>
              <a:rPr lang="nl-BE" dirty="0" err="1"/>
              <a:t>blasytocysts</a:t>
            </a:r>
            <a:r>
              <a:rPr lang="nl-BE" dirty="0"/>
              <a:t> Brussel IVF</a:t>
            </a:r>
            <a:endParaRPr lang="en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8044A4-E31D-472F-BE64-EF8AB3BA2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217" y="1065247"/>
            <a:ext cx="9144000" cy="387798"/>
          </a:xfrm>
        </p:spPr>
        <p:txBody>
          <a:bodyPr/>
          <a:lstStyle/>
          <a:p>
            <a:r>
              <a:rPr lang="nl-BE" dirty="0" err="1"/>
              <a:t>Logistic</a:t>
            </a:r>
            <a:r>
              <a:rPr lang="nl-BE" dirty="0"/>
              <a:t> </a:t>
            </a:r>
            <a:r>
              <a:rPr lang="nl-BE" dirty="0" err="1"/>
              <a:t>regression</a:t>
            </a:r>
            <a:r>
              <a:rPr lang="nl-BE" dirty="0"/>
              <a:t> analysis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pregnancy</a:t>
            </a:r>
            <a:r>
              <a:rPr lang="nl-BE" dirty="0"/>
              <a:t> </a:t>
            </a:r>
            <a:r>
              <a:rPr lang="nl-BE" dirty="0" err="1"/>
              <a:t>rate</a:t>
            </a:r>
            <a:endParaRPr lang="en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34969-7605-BDBB-CCE1-6DE1EFEC2D34}"/>
              </a:ext>
            </a:extLst>
          </p:cNvPr>
          <p:cNvSpPr txBox="1"/>
          <p:nvPr/>
        </p:nvSpPr>
        <p:spPr>
          <a:xfrm>
            <a:off x="516467" y="1989666"/>
            <a:ext cx="111590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After adjustment for confounding factors, </a:t>
            </a:r>
            <a:r>
              <a:rPr lang="en-US" sz="2000" b="1" kern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 significant impact of the warming protocol on clinical pregnancy rate </a:t>
            </a:r>
            <a:r>
              <a:rPr lang="en-US" sz="2000" kern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was found (OR 1.11, 95% CI 0.85 – 1.45, p=0.43)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kern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both patient groups, significant impact was found for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 of vitrification (OR 0.58, 0.49-0.68, p&lt;0.001)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embryo quality (OR 0.56, 0.49-0.65, p&lt;0.001)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kern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regular IVF/ICSI patients, significant impact was found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female age (OR 0.95, 0.93-0.96, p&lt;0.001)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endometrial preparation in favor of natural cycles (OR 0.72, 0.62-0.81, p&lt;0.001)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BE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2380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F8A477-1612-45B5-BAF2-267870BEE69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762250" y="6467417"/>
            <a:ext cx="1617947" cy="261214"/>
          </a:xfrm>
          <a:prstGeom prst="rect">
            <a:avLst/>
          </a:prstGeom>
        </p:spPr>
        <p:txBody>
          <a:bodyPr/>
          <a:lstStyle/>
          <a:p>
            <a:r>
              <a:rPr lang="nl-BE" dirty="0"/>
              <a:t>04/12/2024</a:t>
            </a:r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A4DFDC-78F7-2341-0D86-FEB8339139C7}"/>
              </a:ext>
            </a:extLst>
          </p:cNvPr>
          <p:cNvSpPr txBox="1"/>
          <p:nvPr/>
        </p:nvSpPr>
        <p:spPr>
          <a:xfrm>
            <a:off x="381000" y="581025"/>
            <a:ext cx="2381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ICSI </a:t>
            </a:r>
            <a:r>
              <a:rPr lang="nl-BE" b="1" dirty="0" err="1">
                <a:solidFill>
                  <a:schemeClr val="tx2">
                    <a:lumMod val="75000"/>
                  </a:schemeClr>
                </a:solidFill>
              </a:rPr>
              <a:t>blastocysts</a:t>
            </a:r>
            <a:endParaRPr lang="nl-BE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Short warming</a:t>
            </a:r>
          </a:p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250 µl</a:t>
            </a:r>
          </a:p>
          <a:p>
            <a:endParaRPr lang="nl-BE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24 </a:t>
            </a:r>
            <a:r>
              <a:rPr lang="nl-BE" b="1" dirty="0" err="1">
                <a:solidFill>
                  <a:schemeClr val="tx2">
                    <a:lumMod val="75000"/>
                  </a:schemeClr>
                </a:solidFill>
              </a:rPr>
              <a:t>hours</a:t>
            </a:r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 Embryoscope</a:t>
            </a:r>
          </a:p>
        </p:txBody>
      </p:sp>
      <p:pic>
        <p:nvPicPr>
          <p:cNvPr id="3" name="show1">
            <a:hlinkClick r:id="" action="ppaction://media"/>
            <a:extLst>
              <a:ext uri="{FF2B5EF4-FFF2-40B4-BE49-F238E27FC236}">
                <a16:creationId xmlns:a16="http://schemas.microsoft.com/office/drawing/2014/main" id="{E42B8D61-B811-DAAC-1020-8522109B6A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37647" y="259976"/>
            <a:ext cx="5298141" cy="596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1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7E1475-A234-D31C-9A93-723043993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784" y="-133806"/>
            <a:ext cx="10464216" cy="1580626"/>
          </a:xfrm>
        </p:spPr>
        <p:txBody>
          <a:bodyPr/>
          <a:lstStyle/>
          <a:p>
            <a:r>
              <a:rPr lang="nl-BE" dirty="0" err="1"/>
              <a:t>Retrospective</a:t>
            </a:r>
            <a:r>
              <a:rPr lang="nl-BE" dirty="0"/>
              <a:t> </a:t>
            </a:r>
            <a:r>
              <a:rPr lang="nl-BE" dirty="0" err="1"/>
              <a:t>study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evaluate</a:t>
            </a:r>
            <a:r>
              <a:rPr lang="nl-BE" dirty="0"/>
              <a:t> 6 </a:t>
            </a:r>
            <a:r>
              <a:rPr lang="nl-BE" dirty="0" err="1"/>
              <a:t>months</a:t>
            </a:r>
            <a:r>
              <a:rPr lang="nl-BE" dirty="0"/>
              <a:t> of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SHOW warming protocol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F461C9-CC9D-56BE-187B-6FE205860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1885950"/>
            <a:ext cx="10658526" cy="410337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nl-BE" sz="2000" dirty="0" err="1"/>
              <a:t>Comparison</a:t>
            </a:r>
            <a:r>
              <a:rPr lang="nl-BE" sz="2000" dirty="0"/>
              <a:t> of a </a:t>
            </a:r>
            <a:r>
              <a:rPr lang="nl-BE" sz="2000" b="1" dirty="0"/>
              <a:t>6-month </a:t>
            </a:r>
            <a:r>
              <a:rPr lang="nl-BE" sz="2000" b="1" dirty="0" err="1"/>
              <a:t>period</a:t>
            </a:r>
            <a:r>
              <a:rPr lang="nl-BE" sz="2000" b="1" dirty="0"/>
              <a:t> </a:t>
            </a:r>
            <a:r>
              <a:rPr lang="nl-BE" sz="2000" dirty="0"/>
              <a:t>(Jan-</a:t>
            </a:r>
            <a:r>
              <a:rPr lang="nl-BE" sz="2000" dirty="0" err="1"/>
              <a:t>July</a:t>
            </a:r>
            <a:r>
              <a:rPr lang="nl-BE" sz="2000" dirty="0"/>
              <a:t> 2024) </a:t>
            </a:r>
            <a:r>
              <a:rPr lang="nl-BE" sz="2000" dirty="0" err="1"/>
              <a:t>using</a:t>
            </a:r>
            <a:r>
              <a:rPr lang="nl-BE" sz="2000" dirty="0"/>
              <a:t> </a:t>
            </a:r>
            <a:r>
              <a:rPr lang="nl-BE" sz="2000" b="1" dirty="0"/>
              <a:t>SHOW protocol </a:t>
            </a:r>
            <a:r>
              <a:rPr lang="nl-BE" sz="2000" dirty="0" err="1"/>
              <a:t>and</a:t>
            </a:r>
            <a:r>
              <a:rPr lang="nl-BE" sz="2000" dirty="0"/>
              <a:t> </a:t>
            </a:r>
            <a:r>
              <a:rPr lang="nl-BE" sz="2000" b="1" dirty="0"/>
              <a:t>1-year </a:t>
            </a:r>
            <a:r>
              <a:rPr lang="nl-BE" sz="2000" b="1" dirty="0" err="1"/>
              <a:t>period</a:t>
            </a:r>
            <a:r>
              <a:rPr lang="nl-BE" sz="2000" b="1" dirty="0"/>
              <a:t> </a:t>
            </a:r>
            <a:r>
              <a:rPr lang="nl-BE" sz="2000" dirty="0"/>
              <a:t>(2023) </a:t>
            </a:r>
            <a:r>
              <a:rPr lang="nl-BE" sz="2000" dirty="0" err="1"/>
              <a:t>using</a:t>
            </a:r>
            <a:r>
              <a:rPr lang="nl-BE" sz="2000" dirty="0"/>
              <a:t> </a:t>
            </a:r>
            <a:r>
              <a:rPr lang="nl-BE" sz="2000" dirty="0" err="1"/>
              <a:t>the</a:t>
            </a:r>
            <a:r>
              <a:rPr lang="nl-BE" sz="2000" dirty="0"/>
              <a:t> </a:t>
            </a:r>
            <a:r>
              <a:rPr lang="nl-BE" sz="2000" b="1" dirty="0"/>
              <a:t>standard warming protocol   </a:t>
            </a:r>
          </a:p>
          <a:p>
            <a:pPr>
              <a:buClr>
                <a:schemeClr val="tx2"/>
              </a:buClr>
            </a:pPr>
            <a:r>
              <a:rPr lang="nl-BE" sz="2000" b="1" dirty="0"/>
              <a:t>Survival</a:t>
            </a:r>
            <a:r>
              <a:rPr lang="nl-BE" sz="2000" dirty="0"/>
              <a:t> was </a:t>
            </a:r>
            <a:r>
              <a:rPr lang="nl-BE" sz="2000" dirty="0" err="1"/>
              <a:t>assessed</a:t>
            </a:r>
            <a:r>
              <a:rPr lang="nl-BE" sz="2000" dirty="0"/>
              <a:t> in 6742 </a:t>
            </a:r>
            <a:r>
              <a:rPr lang="nl-BE" sz="2000" dirty="0" err="1"/>
              <a:t>blastocysts</a:t>
            </a:r>
            <a:r>
              <a:rPr lang="nl-BE" sz="2000" dirty="0"/>
              <a:t> </a:t>
            </a:r>
            <a:r>
              <a:rPr lang="nl-BE" sz="2000" dirty="0" err="1"/>
              <a:t>warmed</a:t>
            </a:r>
            <a:r>
              <a:rPr lang="nl-BE" sz="2000" dirty="0"/>
              <a:t> </a:t>
            </a:r>
          </a:p>
          <a:p>
            <a:pPr>
              <a:buClr>
                <a:schemeClr val="tx2"/>
              </a:buClr>
            </a:pPr>
            <a:r>
              <a:rPr lang="nl-BE" sz="2000" b="1" dirty="0" err="1"/>
              <a:t>Clinical</a:t>
            </a:r>
            <a:r>
              <a:rPr lang="nl-BE" sz="2000" b="1" dirty="0"/>
              <a:t> </a:t>
            </a:r>
            <a:r>
              <a:rPr lang="nl-BE" sz="2000" b="1" dirty="0" err="1"/>
              <a:t>outcome</a:t>
            </a:r>
            <a:r>
              <a:rPr lang="nl-BE" sz="2000" b="1" dirty="0"/>
              <a:t> </a:t>
            </a:r>
            <a:r>
              <a:rPr lang="nl-BE" sz="2000" dirty="0"/>
              <a:t>was </a:t>
            </a:r>
            <a:r>
              <a:rPr lang="nl-BE" sz="2000" dirty="0" err="1"/>
              <a:t>assessed</a:t>
            </a:r>
            <a:r>
              <a:rPr lang="nl-BE" sz="2000" dirty="0"/>
              <a:t> in 5716 single </a:t>
            </a:r>
            <a:r>
              <a:rPr lang="nl-BE" sz="2000" dirty="0" err="1"/>
              <a:t>frozen</a:t>
            </a:r>
            <a:r>
              <a:rPr lang="nl-BE" sz="2000" dirty="0"/>
              <a:t> embryo transfers (</a:t>
            </a:r>
            <a:r>
              <a:rPr lang="nl-BE" sz="2000" dirty="0" err="1"/>
              <a:t>with</a:t>
            </a:r>
            <a:r>
              <a:rPr lang="nl-BE" sz="2000" dirty="0"/>
              <a:t> </a:t>
            </a:r>
            <a:r>
              <a:rPr lang="nl-BE" sz="2000" dirty="0" err="1"/>
              <a:t>known</a:t>
            </a:r>
            <a:r>
              <a:rPr lang="nl-BE" sz="2000" dirty="0"/>
              <a:t> </a:t>
            </a:r>
            <a:r>
              <a:rPr lang="nl-BE" sz="2000" dirty="0" err="1"/>
              <a:t>pregnancy</a:t>
            </a:r>
            <a:r>
              <a:rPr lang="nl-BE" sz="2000" dirty="0"/>
              <a:t> </a:t>
            </a:r>
            <a:r>
              <a:rPr lang="nl-BE" sz="2000" dirty="0" err="1"/>
              <a:t>outcome</a:t>
            </a:r>
            <a:r>
              <a:rPr lang="nl-BE" sz="2000" dirty="0"/>
              <a:t>)</a:t>
            </a:r>
          </a:p>
          <a:p>
            <a:pPr>
              <a:buClr>
                <a:schemeClr val="tx2"/>
              </a:buClr>
            </a:pPr>
            <a:r>
              <a:rPr lang="nl-BE" sz="2000" dirty="0" err="1"/>
              <a:t>Results</a:t>
            </a:r>
            <a:r>
              <a:rPr lang="nl-BE" sz="2000" dirty="0"/>
              <a:t> </a:t>
            </a:r>
            <a:r>
              <a:rPr lang="nl-BE" sz="2000" dirty="0" err="1"/>
              <a:t>were</a:t>
            </a:r>
            <a:r>
              <a:rPr lang="nl-BE" sz="2000" dirty="0"/>
              <a:t> </a:t>
            </a:r>
            <a:r>
              <a:rPr lang="nl-BE" sz="2000" dirty="0" err="1"/>
              <a:t>analysed</a:t>
            </a:r>
            <a:r>
              <a:rPr lang="nl-BE" sz="2000" dirty="0"/>
              <a:t> </a:t>
            </a:r>
            <a:r>
              <a:rPr lang="nl-BE" sz="2000" dirty="0" err="1"/>
              <a:t>separately</a:t>
            </a:r>
            <a:r>
              <a:rPr lang="nl-BE" sz="2000" dirty="0"/>
              <a:t>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normal</a:t>
            </a:r>
            <a:r>
              <a:rPr lang="nl-BE" sz="2000" dirty="0"/>
              <a:t> </a:t>
            </a:r>
            <a:r>
              <a:rPr lang="nl-BE" sz="2000" b="1" dirty="0"/>
              <a:t>IVF/ICSI </a:t>
            </a:r>
            <a:r>
              <a:rPr lang="nl-BE" sz="2000" dirty="0"/>
              <a:t>warming </a:t>
            </a:r>
            <a:r>
              <a:rPr lang="nl-BE" sz="2000" dirty="0" err="1"/>
              <a:t>cycles</a:t>
            </a:r>
            <a:r>
              <a:rPr lang="nl-BE" sz="2000" dirty="0"/>
              <a:t> </a:t>
            </a:r>
            <a:r>
              <a:rPr lang="nl-BE" sz="2000" dirty="0" err="1"/>
              <a:t>and</a:t>
            </a:r>
            <a:r>
              <a:rPr lang="nl-BE" sz="2000" dirty="0"/>
              <a:t> </a:t>
            </a:r>
            <a:r>
              <a:rPr lang="nl-BE" sz="2000" b="1" dirty="0"/>
              <a:t>PGT</a:t>
            </a:r>
            <a:r>
              <a:rPr lang="nl-BE" sz="2000" dirty="0"/>
              <a:t> warming </a:t>
            </a:r>
            <a:r>
              <a:rPr lang="nl-BE" sz="2000" dirty="0" err="1"/>
              <a:t>cycles</a:t>
            </a:r>
            <a:endParaRPr lang="nl-BE" sz="2000" dirty="0"/>
          </a:p>
          <a:p>
            <a:pPr>
              <a:buClr>
                <a:schemeClr val="tx2"/>
              </a:buClr>
            </a:pPr>
            <a:r>
              <a:rPr lang="nl-BE" sz="2000" b="1" dirty="0" err="1"/>
              <a:t>Logistic</a:t>
            </a:r>
            <a:r>
              <a:rPr lang="nl-BE" sz="2000" b="1" dirty="0"/>
              <a:t> </a:t>
            </a:r>
            <a:r>
              <a:rPr lang="nl-BE" sz="2000" b="1" dirty="0" err="1"/>
              <a:t>regression</a:t>
            </a:r>
            <a:r>
              <a:rPr lang="nl-BE" sz="2000" b="1" dirty="0"/>
              <a:t> analysis </a:t>
            </a:r>
            <a:r>
              <a:rPr lang="nl-BE" sz="2000" dirty="0" err="1"/>
              <a:t>to</a:t>
            </a:r>
            <a:r>
              <a:rPr lang="nl-BE" sz="2000" dirty="0"/>
              <a:t> </a:t>
            </a:r>
            <a:r>
              <a:rPr lang="nl-BE" sz="2000" dirty="0" err="1"/>
              <a:t>adjust</a:t>
            </a:r>
            <a:r>
              <a:rPr lang="nl-BE" sz="2000" dirty="0"/>
              <a:t>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the</a:t>
            </a:r>
            <a:r>
              <a:rPr lang="nl-BE" sz="2000" dirty="0"/>
              <a:t> </a:t>
            </a:r>
            <a:r>
              <a:rPr lang="nl-BE" sz="2000" dirty="0" err="1"/>
              <a:t>following</a:t>
            </a:r>
            <a:r>
              <a:rPr lang="nl-BE" sz="2000" dirty="0"/>
              <a:t> </a:t>
            </a:r>
            <a:r>
              <a:rPr lang="nl-BE" sz="2000" dirty="0" err="1"/>
              <a:t>confounders</a:t>
            </a:r>
            <a:r>
              <a:rPr lang="nl-BE" sz="2000" dirty="0"/>
              <a:t>: </a:t>
            </a:r>
            <a:r>
              <a:rPr lang="nl-BE" sz="2000" dirty="0" err="1"/>
              <a:t>female</a:t>
            </a:r>
            <a:r>
              <a:rPr lang="nl-BE" sz="2000" dirty="0"/>
              <a:t> </a:t>
            </a:r>
            <a:r>
              <a:rPr lang="nl-BE" sz="2000" dirty="0" err="1"/>
              <a:t>age</a:t>
            </a:r>
            <a:r>
              <a:rPr lang="nl-BE" sz="2000" dirty="0"/>
              <a:t> at </a:t>
            </a:r>
            <a:r>
              <a:rPr lang="nl-BE" sz="2000" dirty="0" err="1"/>
              <a:t>freezing</a:t>
            </a:r>
            <a:r>
              <a:rPr lang="nl-BE" sz="2000" dirty="0"/>
              <a:t>, </a:t>
            </a:r>
            <a:r>
              <a:rPr lang="nl-BE" sz="2000" dirty="0" err="1"/>
              <a:t>endometrial</a:t>
            </a:r>
            <a:r>
              <a:rPr lang="nl-BE" sz="2000" dirty="0"/>
              <a:t> </a:t>
            </a:r>
            <a:r>
              <a:rPr lang="nl-BE" sz="2000" dirty="0" err="1"/>
              <a:t>preparation</a:t>
            </a:r>
            <a:r>
              <a:rPr lang="nl-BE" sz="2000" dirty="0"/>
              <a:t> (</a:t>
            </a:r>
            <a:r>
              <a:rPr lang="nl-BE" sz="2000" dirty="0" err="1"/>
              <a:t>artificial</a:t>
            </a:r>
            <a:r>
              <a:rPr lang="nl-BE" sz="2000" dirty="0"/>
              <a:t> or </a:t>
            </a:r>
            <a:r>
              <a:rPr lang="nl-BE" sz="2000" dirty="0" err="1"/>
              <a:t>natural</a:t>
            </a:r>
            <a:r>
              <a:rPr lang="nl-BE" sz="2000" dirty="0"/>
              <a:t> </a:t>
            </a:r>
            <a:r>
              <a:rPr lang="nl-BE" sz="2000" dirty="0" err="1"/>
              <a:t>cycle</a:t>
            </a:r>
            <a:r>
              <a:rPr lang="nl-BE" sz="2000" dirty="0"/>
              <a:t>), embryo </a:t>
            </a:r>
            <a:r>
              <a:rPr lang="nl-BE" sz="2000" dirty="0" err="1"/>
              <a:t>quality</a:t>
            </a:r>
            <a:r>
              <a:rPr lang="nl-BE" sz="2000" dirty="0"/>
              <a:t> </a:t>
            </a:r>
            <a:r>
              <a:rPr lang="nl-BE" sz="2000" dirty="0" err="1"/>
              <a:t>and</a:t>
            </a:r>
            <a:r>
              <a:rPr lang="nl-BE" sz="2000" dirty="0"/>
              <a:t> </a:t>
            </a:r>
            <a:r>
              <a:rPr lang="nl-BE" sz="2000" dirty="0" err="1"/>
              <a:t>day</a:t>
            </a:r>
            <a:r>
              <a:rPr lang="nl-BE" sz="2000" dirty="0"/>
              <a:t> of </a:t>
            </a:r>
            <a:r>
              <a:rPr lang="nl-BE" sz="2000" dirty="0" err="1"/>
              <a:t>vitrification</a:t>
            </a:r>
            <a:endParaRPr lang="nl-BE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7A77-851A-2D35-2C8C-583D2F86232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77745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Rapid warming of </a:t>
            </a:r>
            <a:r>
              <a:rPr lang="nl-BE" dirty="0" err="1"/>
              <a:t>blastocysts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Lammers et al. 2025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66217" y="1791718"/>
            <a:ext cx="10260000" cy="4484904"/>
          </a:xfrm>
        </p:spPr>
        <p:txBody>
          <a:bodyPr>
            <a:normAutofit/>
          </a:bodyPr>
          <a:lstStyle/>
          <a:p>
            <a:r>
              <a:rPr lang="nl-BE" sz="2000" dirty="0"/>
              <a:t>Rapid warming protocol: </a:t>
            </a:r>
            <a:r>
              <a:rPr lang="nl-BE" sz="2000" b="1" dirty="0">
                <a:solidFill>
                  <a:schemeClr val="accent1"/>
                </a:solidFill>
              </a:rPr>
              <a:t>2 min Warm 1 Blast sucrose 37°C (0,5M?) </a:t>
            </a:r>
            <a:r>
              <a:rPr lang="nl-BE" sz="2000" dirty="0"/>
              <a:t>(</a:t>
            </a:r>
            <a:r>
              <a:rPr lang="nl-BE" sz="2000" dirty="0" err="1"/>
              <a:t>Vitrolife</a:t>
            </a:r>
            <a:r>
              <a:rPr lang="nl-BE" sz="2000" dirty="0"/>
              <a:t>)</a:t>
            </a:r>
          </a:p>
          <a:p>
            <a:pPr marL="537750" lvl="1" indent="-285750">
              <a:buFont typeface="Wingdings" panose="05000000000000000000" pitchFamily="2" charset="2"/>
              <a:buChar char="ü"/>
            </a:pPr>
            <a:r>
              <a:rPr lang="nl-BE" sz="1900" dirty="0"/>
              <a:t>27 research </a:t>
            </a:r>
            <a:r>
              <a:rPr lang="nl-BE" sz="1900" dirty="0" err="1"/>
              <a:t>blastocysts</a:t>
            </a:r>
            <a:r>
              <a:rPr lang="nl-BE" sz="1900" dirty="0"/>
              <a:t>: 100%survival, 82%re-expansion</a:t>
            </a:r>
          </a:p>
          <a:p>
            <a:pPr marL="537750" lvl="1" indent="-285750">
              <a:buFont typeface="Wingdings" panose="05000000000000000000" pitchFamily="2" charset="2"/>
              <a:buChar char="ü"/>
            </a:pPr>
            <a:endParaRPr lang="nl-BE" sz="1900" dirty="0"/>
          </a:p>
          <a:p>
            <a:pPr marL="537750" lvl="1" indent="-285750">
              <a:buFont typeface="Wingdings" panose="05000000000000000000" pitchFamily="2" charset="2"/>
              <a:buChar char="ü"/>
            </a:pPr>
            <a:r>
              <a:rPr lang="nl-BE" sz="1900" dirty="0"/>
              <a:t>Pseudo-</a:t>
            </a:r>
            <a:r>
              <a:rPr lang="nl-BE" sz="1900" dirty="0" err="1"/>
              <a:t>randomized</a:t>
            </a:r>
            <a:r>
              <a:rPr lang="nl-BE" sz="1900" dirty="0"/>
              <a:t> (</a:t>
            </a:r>
            <a:r>
              <a:rPr lang="nl-BE" sz="1900" dirty="0" err="1"/>
              <a:t>weekly</a:t>
            </a:r>
            <a:r>
              <a:rPr lang="nl-BE" sz="1900" dirty="0"/>
              <a:t>) pilot </a:t>
            </a:r>
            <a:r>
              <a:rPr lang="nl-BE" sz="1900" dirty="0" err="1"/>
              <a:t>study</a:t>
            </a:r>
            <a:r>
              <a:rPr lang="nl-BE" sz="1900" dirty="0"/>
              <a:t>: 52 standard warming/42 </a:t>
            </a:r>
            <a:r>
              <a:rPr lang="nl-BE" sz="1900" dirty="0" err="1"/>
              <a:t>rapid</a:t>
            </a:r>
            <a:r>
              <a:rPr lang="nl-BE" sz="1900" dirty="0"/>
              <a:t> warming</a:t>
            </a:r>
          </a:p>
          <a:p>
            <a:pPr marL="969750" lvl="2" indent="-285750">
              <a:buFont typeface="Wingdings" panose="05000000000000000000" pitchFamily="2" charset="2"/>
              <a:buChar char="Ø"/>
            </a:pPr>
            <a:r>
              <a:rPr lang="nl-BE" sz="1900" dirty="0"/>
              <a:t>100% survival</a:t>
            </a:r>
          </a:p>
          <a:p>
            <a:pPr marL="969750" lvl="2" indent="-285750">
              <a:buFont typeface="Wingdings" panose="05000000000000000000" pitchFamily="2" charset="2"/>
              <a:buChar char="Ø"/>
            </a:pPr>
            <a:r>
              <a:rPr lang="nl-BE" sz="1900" dirty="0"/>
              <a:t>80% versus 76% re-</a:t>
            </a:r>
            <a:r>
              <a:rPr lang="nl-BE" sz="1900" dirty="0" err="1"/>
              <a:t>expansion</a:t>
            </a:r>
            <a:endParaRPr lang="nl-BE" sz="1900" dirty="0"/>
          </a:p>
          <a:p>
            <a:pPr marL="969750" lvl="2" indent="-285750">
              <a:buFont typeface="Wingdings" panose="05000000000000000000" pitchFamily="2" charset="2"/>
              <a:buChar char="Ø"/>
            </a:pPr>
            <a:r>
              <a:rPr lang="nl-BE" sz="1900" dirty="0" err="1"/>
              <a:t>Clinical</a:t>
            </a:r>
            <a:r>
              <a:rPr lang="nl-BE" sz="1900" dirty="0"/>
              <a:t> P: 29,8% versus 38,4%</a:t>
            </a:r>
          </a:p>
          <a:p>
            <a:pPr marL="969750" lvl="2" indent="-285750">
              <a:buFont typeface="Wingdings" panose="05000000000000000000" pitchFamily="2" charset="2"/>
              <a:buChar char="Ø"/>
            </a:pPr>
            <a:endParaRPr lang="nl-BE" sz="1900" dirty="0"/>
          </a:p>
          <a:p>
            <a:pPr marL="594900" lvl="1" indent="-342900">
              <a:buFont typeface="Wingdings" panose="05000000000000000000" pitchFamily="2" charset="2"/>
              <a:buChar char="ü"/>
            </a:pPr>
            <a:r>
              <a:rPr lang="nl-BE" sz="1900" dirty="0" err="1"/>
              <a:t>Prospective</a:t>
            </a:r>
            <a:r>
              <a:rPr lang="nl-BE" sz="1900" dirty="0"/>
              <a:t> </a:t>
            </a:r>
            <a:r>
              <a:rPr lang="nl-BE" sz="1900" dirty="0" err="1"/>
              <a:t>monocentric</a:t>
            </a:r>
            <a:r>
              <a:rPr lang="nl-BE" sz="1900" dirty="0"/>
              <a:t> </a:t>
            </a:r>
            <a:r>
              <a:rPr lang="nl-BE" sz="1900" dirty="0" err="1"/>
              <a:t>clinical</a:t>
            </a:r>
            <a:r>
              <a:rPr lang="nl-BE" sz="1900" dirty="0"/>
              <a:t> pilot </a:t>
            </a:r>
            <a:r>
              <a:rPr lang="nl-BE" sz="1900" dirty="0" err="1"/>
              <a:t>study</a:t>
            </a:r>
            <a:r>
              <a:rPr lang="nl-BE" sz="1900" dirty="0"/>
              <a:t> (</a:t>
            </a:r>
            <a:r>
              <a:rPr lang="nl-BE" sz="1900" dirty="0" err="1"/>
              <a:t>comparison</a:t>
            </a:r>
            <a:r>
              <a:rPr lang="nl-BE" sz="1900" dirty="0"/>
              <a:t> 3 </a:t>
            </a:r>
            <a:r>
              <a:rPr lang="nl-BE" sz="1900" dirty="0" err="1"/>
              <a:t>months</a:t>
            </a:r>
            <a:r>
              <a:rPr lang="nl-BE" sz="1900" dirty="0"/>
              <a:t> </a:t>
            </a:r>
            <a:r>
              <a:rPr lang="nl-BE" sz="1900" dirty="0" err="1"/>
              <a:t>rapid</a:t>
            </a:r>
            <a:r>
              <a:rPr lang="nl-BE" sz="1900" dirty="0"/>
              <a:t> warming </a:t>
            </a:r>
            <a:r>
              <a:rPr lang="nl-BE" sz="1900" dirty="0" err="1"/>
              <a:t>with</a:t>
            </a:r>
            <a:r>
              <a:rPr lang="nl-BE" sz="1900" dirty="0"/>
              <a:t> </a:t>
            </a:r>
            <a:r>
              <a:rPr lang="nl-BE" sz="1900" dirty="0" err="1"/>
              <a:t>preceeding</a:t>
            </a:r>
            <a:r>
              <a:rPr lang="nl-BE" sz="1900" dirty="0"/>
              <a:t> 6 </a:t>
            </a:r>
            <a:r>
              <a:rPr lang="nl-BE" sz="1900" dirty="0" err="1"/>
              <a:t>months</a:t>
            </a:r>
            <a:r>
              <a:rPr lang="nl-BE" sz="1900" dirty="0"/>
              <a:t> standard warming)</a:t>
            </a:r>
          </a:p>
          <a:p>
            <a:endParaRPr lang="nl-B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2940165" y="6390000"/>
            <a:ext cx="1351916" cy="3651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56364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SHOW </a:t>
            </a:r>
            <a:r>
              <a:rPr lang="nl-BE" dirty="0" err="1"/>
              <a:t>study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r>
              <a:rPr lang="nl-BE" dirty="0"/>
              <a:t> PGT </a:t>
            </a:r>
            <a:r>
              <a:rPr lang="nl-BE" dirty="0" err="1"/>
              <a:t>blastocysts</a:t>
            </a:r>
            <a:endParaRPr lang="nl-BE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969211"/>
              </p:ext>
            </p:extLst>
          </p:nvPr>
        </p:nvGraphicFramePr>
        <p:xfrm>
          <a:off x="817579" y="1624406"/>
          <a:ext cx="10252039" cy="397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738">
                  <a:extLst>
                    <a:ext uri="{9D8B030D-6E8A-4147-A177-3AD203B41FA5}">
                      <a16:colId xmlns:a16="http://schemas.microsoft.com/office/drawing/2014/main" val="1933418510"/>
                    </a:ext>
                  </a:extLst>
                </a:gridCol>
                <a:gridCol w="1687625">
                  <a:extLst>
                    <a:ext uri="{9D8B030D-6E8A-4147-A177-3AD203B41FA5}">
                      <a16:colId xmlns:a16="http://schemas.microsoft.com/office/drawing/2014/main" val="2248591058"/>
                    </a:ext>
                  </a:extLst>
                </a:gridCol>
                <a:gridCol w="1547389">
                  <a:extLst>
                    <a:ext uri="{9D8B030D-6E8A-4147-A177-3AD203B41FA5}">
                      <a16:colId xmlns:a16="http://schemas.microsoft.com/office/drawing/2014/main" val="500870241"/>
                    </a:ext>
                  </a:extLst>
                </a:gridCol>
                <a:gridCol w="2212129">
                  <a:extLst>
                    <a:ext uri="{9D8B030D-6E8A-4147-A177-3AD203B41FA5}">
                      <a16:colId xmlns:a16="http://schemas.microsoft.com/office/drawing/2014/main" val="3057319167"/>
                    </a:ext>
                  </a:extLst>
                </a:gridCol>
                <a:gridCol w="2302158">
                  <a:extLst>
                    <a:ext uri="{9D8B030D-6E8A-4147-A177-3AD203B41FA5}">
                      <a16:colId xmlns:a16="http://schemas.microsoft.com/office/drawing/2014/main" val="2229296939"/>
                    </a:ext>
                  </a:extLst>
                </a:gridCol>
              </a:tblGrid>
              <a:tr h="64297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/>
                        <a:t>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/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>
                          <a:solidFill>
                            <a:schemeClr val="tx1"/>
                          </a:solidFill>
                        </a:rPr>
                        <a:t>250µl</a:t>
                      </a:r>
                      <a:r>
                        <a:rPr lang="nl-BE" baseline="0" dirty="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nl-BE" dirty="0"/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D5D6</a:t>
                      </a:r>
                      <a:r>
                        <a:rPr lang="nl-BE" baseline="0" dirty="0"/>
                        <a:t> </a:t>
                      </a:r>
                      <a:r>
                        <a:rPr lang="nl-BE" dirty="0">
                          <a:solidFill>
                            <a:schemeClr val="tx1"/>
                          </a:solidFill>
                        </a:rPr>
                        <a:t>500µl</a:t>
                      </a:r>
                      <a:r>
                        <a:rPr lang="nl-B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BE" dirty="0"/>
                        <a:t>short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16699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warmed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98303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survived</a:t>
                      </a:r>
                      <a:r>
                        <a:rPr lang="nl-BE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40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(100)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14073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fully</a:t>
                      </a:r>
                      <a:r>
                        <a:rPr lang="nl-BE" dirty="0"/>
                        <a:t> intact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31 (77,5)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15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16(80)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98299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re-expanded 2h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14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26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14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12(60)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565751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re-expanded 4h</a:t>
                      </a:r>
                      <a:r>
                        <a:rPr lang="nl-BE" baseline="0" dirty="0"/>
                        <a:t> (%)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17(85)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28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15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13(65)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71332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no re-</a:t>
                      </a:r>
                      <a:r>
                        <a:rPr lang="nl-BE" dirty="0" err="1"/>
                        <a:t>expansion</a:t>
                      </a:r>
                      <a:r>
                        <a:rPr lang="nl-BE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8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6 (30)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12844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hatching</a:t>
                      </a:r>
                      <a:r>
                        <a:rPr lang="nl-BE" dirty="0"/>
                        <a:t> 4h</a:t>
                      </a:r>
                      <a:r>
                        <a:rPr lang="nl-BE" baseline="0" dirty="0"/>
                        <a:t> (%)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31 (77,5)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15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13 (65)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065545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fully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hatched</a:t>
                      </a:r>
                      <a:r>
                        <a:rPr lang="nl-BE" dirty="0"/>
                        <a:t> 24 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10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20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11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9 (45)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819122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r>
                        <a:rPr lang="nl-BE" dirty="0"/>
                        <a:t>N </a:t>
                      </a:r>
                      <a:r>
                        <a:rPr lang="nl-BE" dirty="0" err="1"/>
                        <a:t>hatching</a:t>
                      </a:r>
                      <a:r>
                        <a:rPr lang="nl-BE" dirty="0"/>
                        <a:t>/</a:t>
                      </a:r>
                      <a:r>
                        <a:rPr lang="nl-BE" dirty="0" err="1"/>
                        <a:t>hatched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19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32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16 (80)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1885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D7983F6-59EB-267A-B37D-3518D40C17FA}"/>
              </a:ext>
            </a:extLst>
          </p:cNvPr>
          <p:cNvSpPr/>
          <p:nvPr/>
        </p:nvSpPr>
        <p:spPr>
          <a:xfrm>
            <a:off x="3323735" y="2634996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2C632-FF3A-A626-7DB2-901769686A0A}"/>
              </a:ext>
            </a:extLst>
          </p:cNvPr>
          <p:cNvSpPr/>
          <p:nvPr/>
        </p:nvSpPr>
        <p:spPr>
          <a:xfrm>
            <a:off x="3323735" y="3719555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52E369-D6DD-F564-AA19-B50134B85FBB}"/>
              </a:ext>
            </a:extLst>
          </p:cNvPr>
          <p:cNvSpPr/>
          <p:nvPr/>
        </p:nvSpPr>
        <p:spPr>
          <a:xfrm>
            <a:off x="3297414" y="5202532"/>
            <a:ext cx="7798526" cy="398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52857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D2864F-B316-ADE2-EA1B-ACF23550CCD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940165" y="6521156"/>
            <a:ext cx="1351916" cy="288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04/12/24</a:t>
            </a:r>
            <a:endParaRPr lang="en-B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0E87D4-78A9-9470-FD68-B84BF8EEE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Automated</a:t>
            </a:r>
            <a:r>
              <a:rPr lang="nl-BE" dirty="0"/>
              <a:t> </a:t>
            </a:r>
            <a:r>
              <a:rPr lang="nl-BE" dirty="0" err="1"/>
              <a:t>vitrification</a:t>
            </a:r>
            <a:endParaRPr lang="nl-B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3E87D24-173B-77E6-FDFC-DCA32EA5D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17604A-9627-62B1-B722-9D1010945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784" y="2220696"/>
            <a:ext cx="9144000" cy="3464008"/>
          </a:xfrm>
        </p:spPr>
        <p:txBody>
          <a:bodyPr/>
          <a:lstStyle/>
          <a:p>
            <a:r>
              <a:rPr lang="nl-BE" dirty="0"/>
              <a:t>GAVI: semi-</a:t>
            </a:r>
            <a:r>
              <a:rPr lang="nl-BE" dirty="0" err="1"/>
              <a:t>automated</a:t>
            </a:r>
            <a:r>
              <a:rPr lang="nl-BE" dirty="0"/>
              <a:t> </a:t>
            </a:r>
            <a:r>
              <a:rPr lang="nl-BE" dirty="0" err="1"/>
              <a:t>closed</a:t>
            </a:r>
            <a:r>
              <a:rPr lang="nl-BE" dirty="0"/>
              <a:t> system </a:t>
            </a:r>
            <a:r>
              <a:rPr lang="nl-BE" dirty="0" err="1"/>
              <a:t>for</a:t>
            </a:r>
            <a:r>
              <a:rPr lang="nl-BE" dirty="0"/>
              <a:t> up </a:t>
            </a:r>
            <a:r>
              <a:rPr lang="nl-BE" dirty="0" err="1"/>
              <a:t>to</a:t>
            </a:r>
            <a:r>
              <a:rPr lang="nl-BE" dirty="0"/>
              <a:t> 4 </a:t>
            </a:r>
            <a:r>
              <a:rPr lang="nl-BE" dirty="0" err="1"/>
              <a:t>embryos</a:t>
            </a:r>
            <a:r>
              <a:rPr lang="nl-BE" dirty="0"/>
              <a:t> </a:t>
            </a:r>
            <a:r>
              <a:rPr lang="nl-BE" dirty="0" err="1"/>
              <a:t>simultaneously</a:t>
            </a:r>
            <a:r>
              <a:rPr lang="nl-BE" dirty="0"/>
              <a:t> (Roy et al 2014)</a:t>
            </a:r>
          </a:p>
          <a:p>
            <a:r>
              <a:rPr lang="nl-BE" dirty="0"/>
              <a:t>Monitors </a:t>
            </a:r>
            <a:r>
              <a:rPr lang="nl-BE" dirty="0" err="1"/>
              <a:t>temperature</a:t>
            </a:r>
            <a:r>
              <a:rPr lang="nl-BE" dirty="0"/>
              <a:t>, volume, </a:t>
            </a:r>
            <a:r>
              <a:rPr lang="nl-BE" dirty="0" err="1"/>
              <a:t>concentration</a:t>
            </a:r>
            <a:r>
              <a:rPr lang="nl-BE" dirty="0"/>
              <a:t>, exposure time </a:t>
            </a:r>
            <a:r>
              <a:rPr lang="nl-BE" dirty="0" err="1"/>
              <a:t>to</a:t>
            </a:r>
            <a:r>
              <a:rPr lang="nl-BE" dirty="0"/>
              <a:t> CPA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9873687"/>
      </p:ext>
    </p:extLst>
  </p:cSld>
  <p:clrMapOvr>
    <a:masterClrMapping/>
  </p:clrMapOvr>
</p:sld>
</file>

<file path=ppt/theme/theme1.xml><?xml version="1.0" encoding="utf-8"?>
<a:theme xmlns:a="http://schemas.openxmlformats.org/drawingml/2006/main" name="Gray background - Watermerk - Begin - End slide">
  <a:themeElements>
    <a:clrScheme name="BRUSSELS IVF 2022">
      <a:dk1>
        <a:srgbClr val="000000"/>
      </a:dk1>
      <a:lt1>
        <a:srgbClr val="FFFFFF"/>
      </a:lt1>
      <a:dk2>
        <a:srgbClr val="2F72A6"/>
      </a:dk2>
      <a:lt2>
        <a:srgbClr val="F0F1F3"/>
      </a:lt2>
      <a:accent1>
        <a:srgbClr val="F59108"/>
      </a:accent1>
      <a:accent2>
        <a:srgbClr val="2F72A6"/>
      </a:accent2>
      <a:accent3>
        <a:srgbClr val="7DB3CF"/>
      </a:accent3>
      <a:accent4>
        <a:srgbClr val="FFD161"/>
      </a:accent4>
      <a:accent5>
        <a:srgbClr val="ADB6BD"/>
      </a:accent5>
      <a:accent6>
        <a:srgbClr val="4D4D4D"/>
      </a:accent6>
      <a:hlink>
        <a:srgbClr val="2F72A6"/>
      </a:hlink>
      <a:folHlink>
        <a:srgbClr val="F5910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sels IVF - grey background - alternatief logo - new 2022" id="{80CF2A9A-6A18-4CB0-A342-53994E062728}" vid="{D8A8FC3A-C68D-4AE4-B960-0EA2F7114EA9}"/>
    </a:ext>
  </a:extLst>
</a:theme>
</file>

<file path=ppt/theme/theme2.xml><?xml version="1.0" encoding="utf-8"?>
<a:theme xmlns:a="http://schemas.openxmlformats.org/drawingml/2006/main" name="Gray background - Begin - End slide">
  <a:themeElements>
    <a:clrScheme name="BRUSSELS IVF 2022">
      <a:dk1>
        <a:srgbClr val="000000"/>
      </a:dk1>
      <a:lt1>
        <a:srgbClr val="FFFFFF"/>
      </a:lt1>
      <a:dk2>
        <a:srgbClr val="2F72A6"/>
      </a:dk2>
      <a:lt2>
        <a:srgbClr val="F0F1F3"/>
      </a:lt2>
      <a:accent1>
        <a:srgbClr val="F59108"/>
      </a:accent1>
      <a:accent2>
        <a:srgbClr val="2F72A6"/>
      </a:accent2>
      <a:accent3>
        <a:srgbClr val="7DB3CF"/>
      </a:accent3>
      <a:accent4>
        <a:srgbClr val="FFD161"/>
      </a:accent4>
      <a:accent5>
        <a:srgbClr val="ADB6BD"/>
      </a:accent5>
      <a:accent6>
        <a:srgbClr val="4D4D4D"/>
      </a:accent6>
      <a:hlink>
        <a:srgbClr val="2F72A6"/>
      </a:hlink>
      <a:folHlink>
        <a:srgbClr val="F5910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sels IVF - grey background - alternatief logo - new 2022" id="{80CF2A9A-6A18-4CB0-A342-53994E062728}" vid="{74CF09AD-6C2D-4851-9E72-22AA6FE8E6D4}"/>
    </a:ext>
  </a:extLst>
</a:theme>
</file>

<file path=ppt/theme/theme3.xml><?xml version="1.0" encoding="utf-8"?>
<a:theme xmlns:a="http://schemas.openxmlformats.org/drawingml/2006/main" name="Gray background - Watermerk">
  <a:themeElements>
    <a:clrScheme name="BRUSSELS IVF 2022">
      <a:dk1>
        <a:srgbClr val="000000"/>
      </a:dk1>
      <a:lt1>
        <a:srgbClr val="FFFFFF"/>
      </a:lt1>
      <a:dk2>
        <a:srgbClr val="2F72A6"/>
      </a:dk2>
      <a:lt2>
        <a:srgbClr val="F0F1F3"/>
      </a:lt2>
      <a:accent1>
        <a:srgbClr val="F59108"/>
      </a:accent1>
      <a:accent2>
        <a:srgbClr val="2F72A6"/>
      </a:accent2>
      <a:accent3>
        <a:srgbClr val="7DB3CF"/>
      </a:accent3>
      <a:accent4>
        <a:srgbClr val="FFD161"/>
      </a:accent4>
      <a:accent5>
        <a:srgbClr val="ADB6BD"/>
      </a:accent5>
      <a:accent6>
        <a:srgbClr val="4D4D4D"/>
      </a:accent6>
      <a:hlink>
        <a:srgbClr val="2F72A6"/>
      </a:hlink>
      <a:folHlink>
        <a:srgbClr val="F5910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sels IVF - grey background - alternatief logo - new 2022" id="{80CF2A9A-6A18-4CB0-A342-53994E062728}" vid="{A5EBE3C1-7308-4FB2-ACB5-9FC98EE09603}"/>
    </a:ext>
  </a:extLst>
</a:theme>
</file>

<file path=ppt/theme/theme4.xml><?xml version="1.0" encoding="utf-8"?>
<a:theme xmlns:a="http://schemas.openxmlformats.org/drawingml/2006/main" name="Gray background">
  <a:themeElements>
    <a:clrScheme name="BRUSSELS IVF 2022">
      <a:dk1>
        <a:srgbClr val="000000"/>
      </a:dk1>
      <a:lt1>
        <a:srgbClr val="FFFFFF"/>
      </a:lt1>
      <a:dk2>
        <a:srgbClr val="2F72A6"/>
      </a:dk2>
      <a:lt2>
        <a:srgbClr val="F0F1F3"/>
      </a:lt2>
      <a:accent1>
        <a:srgbClr val="F59108"/>
      </a:accent1>
      <a:accent2>
        <a:srgbClr val="2F72A6"/>
      </a:accent2>
      <a:accent3>
        <a:srgbClr val="7DB3CF"/>
      </a:accent3>
      <a:accent4>
        <a:srgbClr val="FFD161"/>
      </a:accent4>
      <a:accent5>
        <a:srgbClr val="ADB6BD"/>
      </a:accent5>
      <a:accent6>
        <a:srgbClr val="4D4D4D"/>
      </a:accent6>
      <a:hlink>
        <a:srgbClr val="2F72A6"/>
      </a:hlink>
      <a:folHlink>
        <a:srgbClr val="F5910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sels IVF - grey background - alternatief logo - new 2022" id="{80CF2A9A-6A18-4CB0-A342-53994E062728}" vid="{19CAB20D-919D-4801-B373-5C614717C4E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Brussels IVF - grey background - alternatief logo - new 2022</Template>
  <TotalTime>6042</TotalTime>
  <Words>5934</Words>
  <Application>Microsoft Office PowerPoint</Application>
  <PresentationFormat>Widescreen</PresentationFormat>
  <Paragraphs>717</Paragraphs>
  <Slides>43</Slides>
  <Notes>43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Aptos</vt:lpstr>
      <vt:lpstr>Arial</vt:lpstr>
      <vt:lpstr>Calibri</vt:lpstr>
      <vt:lpstr>Wingdings</vt:lpstr>
      <vt:lpstr>Gray background - Watermerk - Begin - End slide</vt:lpstr>
      <vt:lpstr>Gray background - Begin - End slide</vt:lpstr>
      <vt:lpstr>Gray background - Watermerk</vt:lpstr>
      <vt:lpstr>Gray background</vt:lpstr>
      <vt:lpstr>Rapid vitrification and warming</vt:lpstr>
      <vt:lpstr>Introduction</vt:lpstr>
      <vt:lpstr>Introduction</vt:lpstr>
      <vt:lpstr>New developments in cryopreservation</vt:lpstr>
      <vt:lpstr>Rapid warming of blastocysts</vt:lpstr>
      <vt:lpstr>Rapid warming of blastocysts</vt:lpstr>
      <vt:lpstr>Rapid warming of blastocysts</vt:lpstr>
      <vt:lpstr>Rapid warming of blastocysts</vt:lpstr>
      <vt:lpstr>Rapid warming of blastocysts</vt:lpstr>
      <vt:lpstr>Rapid warming of blastocysts</vt:lpstr>
      <vt:lpstr>Rapid warming of blastocysts</vt:lpstr>
      <vt:lpstr>Rapid warming of blastocysts</vt:lpstr>
      <vt:lpstr>Rapid warming of blastocysts</vt:lpstr>
      <vt:lpstr>Rapid warming of blastocysts</vt:lpstr>
      <vt:lpstr>Rapid warming of cleavage stage embryos </vt:lpstr>
      <vt:lpstr>Rapid one-step warming of cleavage stage embryos</vt:lpstr>
      <vt:lpstr>Rapid one-step warming of cleavage stage embryos</vt:lpstr>
      <vt:lpstr>Direct warming in culture medium</vt:lpstr>
      <vt:lpstr>PowerPoint Presentation</vt:lpstr>
      <vt:lpstr>PowerPoint Presentation</vt:lpstr>
      <vt:lpstr>Rapid warming</vt:lpstr>
      <vt:lpstr>Experience with rapid warming @BrusselsIVF</vt:lpstr>
      <vt:lpstr>Rapid warming blastocysts Brussels IVF</vt:lpstr>
      <vt:lpstr>SHOW study</vt:lpstr>
      <vt:lpstr>Rapid warming blastocysts Brussels IVF</vt:lpstr>
      <vt:lpstr>Rapid warming blasytocysts Brussel IVF</vt:lpstr>
      <vt:lpstr>Rapid warming blasytocysts Brussel IVF</vt:lpstr>
      <vt:lpstr>Rapid vitrification of oocytes</vt:lpstr>
      <vt:lpstr>Rapid vitrification and warming of oocytes</vt:lpstr>
      <vt:lpstr>Rapid vitrification and warming of oocytes</vt:lpstr>
      <vt:lpstr>Rapid vitrification and warming of oocytes</vt:lpstr>
      <vt:lpstr>Rapid vitrification of blastocysts</vt:lpstr>
      <vt:lpstr>Conclusions </vt:lpstr>
      <vt:lpstr>Conclusions</vt:lpstr>
      <vt:lpstr>PowerPoint Presentation</vt:lpstr>
      <vt:lpstr>Rapid one-step warming of cleavage stage embryos </vt:lpstr>
      <vt:lpstr>Rapid warming Brussels IVF</vt:lpstr>
      <vt:lpstr>Rapid warming blasytocysts Brussel IVF</vt:lpstr>
      <vt:lpstr>PowerPoint Presentation</vt:lpstr>
      <vt:lpstr>Retrospective study to evaluate 6 months of clinical use of the SHOW warming protocol</vt:lpstr>
      <vt:lpstr>Rapid warming of blastocysts</vt:lpstr>
      <vt:lpstr>SHOW study</vt:lpstr>
      <vt:lpstr>Automated vitrification</vt:lpstr>
    </vt:vector>
  </TitlesOfParts>
  <Company>UZBRUSSEL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Single-step warming of blastocysts, validation and initial clinical experience</dc:title>
  <dc:creator>Lisbet Van Landuyt</dc:creator>
  <cp:lastModifiedBy>Lisbet Van Landuyt</cp:lastModifiedBy>
  <cp:revision>296</cp:revision>
  <cp:lastPrinted>2025-03-18T16:20:58Z</cp:lastPrinted>
  <dcterms:created xsi:type="dcterms:W3CDTF">2024-02-28T10:20:54Z</dcterms:created>
  <dcterms:modified xsi:type="dcterms:W3CDTF">2025-03-20T20:59:48Z</dcterms:modified>
</cp:coreProperties>
</file>