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38"/>
  </p:notesMasterIdLst>
  <p:sldIdLst>
    <p:sldId id="256" r:id="rId2"/>
    <p:sldId id="582" r:id="rId3"/>
    <p:sldId id="576" r:id="rId4"/>
    <p:sldId id="569" r:id="rId5"/>
    <p:sldId id="577" r:id="rId6"/>
    <p:sldId id="580" r:id="rId7"/>
    <p:sldId id="539" r:id="rId8"/>
    <p:sldId id="567" r:id="rId9"/>
    <p:sldId id="545" r:id="rId10"/>
    <p:sldId id="287" r:id="rId11"/>
    <p:sldId id="566" r:id="rId12"/>
    <p:sldId id="507" r:id="rId13"/>
    <p:sldId id="508" r:id="rId14"/>
    <p:sldId id="505" r:id="rId15"/>
    <p:sldId id="509" r:id="rId16"/>
    <p:sldId id="572" r:id="rId17"/>
    <p:sldId id="499" r:id="rId18"/>
    <p:sldId id="575" r:id="rId19"/>
    <p:sldId id="540" r:id="rId20"/>
    <p:sldId id="546" r:id="rId21"/>
    <p:sldId id="578" r:id="rId22"/>
    <p:sldId id="547" r:id="rId23"/>
    <p:sldId id="555" r:id="rId24"/>
    <p:sldId id="579" r:id="rId25"/>
    <p:sldId id="581" r:id="rId26"/>
    <p:sldId id="542" r:id="rId27"/>
    <p:sldId id="280" r:id="rId28"/>
    <p:sldId id="556" r:id="rId29"/>
    <p:sldId id="571" r:id="rId30"/>
    <p:sldId id="557" r:id="rId31"/>
    <p:sldId id="570" r:id="rId32"/>
    <p:sldId id="561" r:id="rId33"/>
    <p:sldId id="564" r:id="rId34"/>
    <p:sldId id="573" r:id="rId35"/>
    <p:sldId id="553" r:id="rId36"/>
    <p:sldId id="264" r:id="rId37"/>
  </p:sldIdLst>
  <p:sldSz cx="17338675" cy="9753600"/>
  <p:notesSz cx="6858000" cy="9144000"/>
  <p:defaultTextStyle>
    <a:defPPr>
      <a:defRPr lang="en-US"/>
    </a:defPPr>
    <a:lvl1pPr marL="0" algn="l" defTabSz="1300368" rtl="0" eaLnBrk="1" latinLnBrk="0" hangingPunct="1">
      <a:defRPr sz="2560" kern="1200">
        <a:solidFill>
          <a:schemeClr val="tx1"/>
        </a:solidFill>
        <a:latin typeface="+mn-lt"/>
        <a:ea typeface="+mn-ea"/>
        <a:cs typeface="+mn-cs"/>
      </a:defRPr>
    </a:lvl1pPr>
    <a:lvl2pPr marL="650184" algn="l" defTabSz="1300368" rtl="0" eaLnBrk="1" latinLnBrk="0" hangingPunct="1">
      <a:defRPr sz="2560" kern="1200">
        <a:solidFill>
          <a:schemeClr val="tx1"/>
        </a:solidFill>
        <a:latin typeface="+mn-lt"/>
        <a:ea typeface="+mn-ea"/>
        <a:cs typeface="+mn-cs"/>
      </a:defRPr>
    </a:lvl2pPr>
    <a:lvl3pPr marL="1300368" algn="l" defTabSz="1300368" rtl="0" eaLnBrk="1" latinLnBrk="0" hangingPunct="1">
      <a:defRPr sz="2560" kern="1200">
        <a:solidFill>
          <a:schemeClr val="tx1"/>
        </a:solidFill>
        <a:latin typeface="+mn-lt"/>
        <a:ea typeface="+mn-ea"/>
        <a:cs typeface="+mn-cs"/>
      </a:defRPr>
    </a:lvl3pPr>
    <a:lvl4pPr marL="1950552" algn="l" defTabSz="1300368" rtl="0" eaLnBrk="1" latinLnBrk="0" hangingPunct="1">
      <a:defRPr sz="2560" kern="1200">
        <a:solidFill>
          <a:schemeClr val="tx1"/>
        </a:solidFill>
        <a:latin typeface="+mn-lt"/>
        <a:ea typeface="+mn-ea"/>
        <a:cs typeface="+mn-cs"/>
      </a:defRPr>
    </a:lvl4pPr>
    <a:lvl5pPr marL="2600736" algn="l" defTabSz="1300368" rtl="0" eaLnBrk="1" latinLnBrk="0" hangingPunct="1">
      <a:defRPr sz="2560" kern="1200">
        <a:solidFill>
          <a:schemeClr val="tx1"/>
        </a:solidFill>
        <a:latin typeface="+mn-lt"/>
        <a:ea typeface="+mn-ea"/>
        <a:cs typeface="+mn-cs"/>
      </a:defRPr>
    </a:lvl5pPr>
    <a:lvl6pPr marL="3250921" algn="l" defTabSz="1300368" rtl="0" eaLnBrk="1" latinLnBrk="0" hangingPunct="1">
      <a:defRPr sz="2560" kern="1200">
        <a:solidFill>
          <a:schemeClr val="tx1"/>
        </a:solidFill>
        <a:latin typeface="+mn-lt"/>
        <a:ea typeface="+mn-ea"/>
        <a:cs typeface="+mn-cs"/>
      </a:defRPr>
    </a:lvl6pPr>
    <a:lvl7pPr marL="3901105" algn="l" defTabSz="1300368" rtl="0" eaLnBrk="1" latinLnBrk="0" hangingPunct="1">
      <a:defRPr sz="2560" kern="1200">
        <a:solidFill>
          <a:schemeClr val="tx1"/>
        </a:solidFill>
        <a:latin typeface="+mn-lt"/>
        <a:ea typeface="+mn-ea"/>
        <a:cs typeface="+mn-cs"/>
      </a:defRPr>
    </a:lvl7pPr>
    <a:lvl8pPr marL="4551289" algn="l" defTabSz="1300368" rtl="0" eaLnBrk="1" latinLnBrk="0" hangingPunct="1">
      <a:defRPr sz="2560" kern="1200">
        <a:solidFill>
          <a:schemeClr val="tx1"/>
        </a:solidFill>
        <a:latin typeface="+mn-lt"/>
        <a:ea typeface="+mn-ea"/>
        <a:cs typeface="+mn-cs"/>
      </a:defRPr>
    </a:lvl8pPr>
    <a:lvl9pPr marL="5201473" algn="l" defTabSz="1300368" rtl="0" eaLnBrk="1" latinLnBrk="0" hangingPunct="1">
      <a:defRPr sz="256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072" userDrawn="1">
          <p15:clr>
            <a:srgbClr val="A4A3A4"/>
          </p15:clr>
        </p15:guide>
        <p15:guide id="2" pos="5461"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roen Vervalcke" initials="JV" lastIdx="1" clrIdx="0">
    <p:extLst>
      <p:ext uri="{19B8F6BF-5375-455C-9EA6-DF929625EA0E}">
        <p15:presenceInfo xmlns:p15="http://schemas.microsoft.com/office/powerpoint/2012/main" userId="S-1-5-21-4030456262-320625612-449655040-21880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6600"/>
    <a:srgbClr val="1E64C8"/>
    <a:srgbClr val="FFD2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Stijl, gemiddeld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Geen stijl, tabel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592" autoAdjust="0"/>
    <p:restoredTop sz="85427" autoAdjust="0"/>
  </p:normalViewPr>
  <p:slideViewPr>
    <p:cSldViewPr snapToGrid="0" showGuides="1">
      <p:cViewPr varScale="1">
        <p:scale>
          <a:sx n="51" d="100"/>
          <a:sy n="51" d="100"/>
        </p:scale>
        <p:origin x="912" y="72"/>
      </p:cViewPr>
      <p:guideLst>
        <p:guide orient="horz" pos="3072"/>
        <p:guide pos="546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commentAuthors" Target="commentAuthor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6680C0C-85DF-417F-8238-DB0D15743621}" type="datetimeFigureOut">
              <a:rPr lang="en-GB" smtClean="0"/>
              <a:t>20/03/2025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9A0A48-EDB1-4AFE-B1B7-10CE2A416496}" type="slidenum">
              <a:rPr lang="en-GB" smtClean="0"/>
              <a:t>‹#›</a:t>
            </a:fld>
            <a:endParaRPr lang="en-GB"/>
          </a:p>
        </p:txBody>
      </p:sp>
    </p:spTree>
    <p:extLst>
      <p:ext uri="{BB962C8B-B14F-4D97-AF65-F5344CB8AC3E}">
        <p14:creationId xmlns:p14="http://schemas.microsoft.com/office/powerpoint/2010/main" val="3262018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539A0A48-EDB1-4AFE-B1B7-10CE2A416496}" type="slidenum">
              <a:rPr lang="en-GB" smtClean="0"/>
              <a:t>1</a:t>
            </a:fld>
            <a:endParaRPr lang="en-GB"/>
          </a:p>
        </p:txBody>
      </p:sp>
    </p:spTree>
    <p:extLst>
      <p:ext uri="{BB962C8B-B14F-4D97-AF65-F5344CB8AC3E}">
        <p14:creationId xmlns:p14="http://schemas.microsoft.com/office/powerpoint/2010/main" val="5792931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539A0A48-EDB1-4AFE-B1B7-10CE2A416496}" type="slidenum">
              <a:rPr lang="en-GB" smtClean="0"/>
              <a:t>4</a:t>
            </a:fld>
            <a:endParaRPr lang="en-GB"/>
          </a:p>
        </p:txBody>
      </p:sp>
    </p:spTree>
    <p:extLst>
      <p:ext uri="{BB962C8B-B14F-4D97-AF65-F5344CB8AC3E}">
        <p14:creationId xmlns:p14="http://schemas.microsoft.com/office/powerpoint/2010/main" val="20184278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b="0" i="0" dirty="0">
                <a:solidFill>
                  <a:srgbClr val="1F1F1F"/>
                </a:solidFill>
                <a:effectLst/>
                <a:latin typeface="ElsevierGulliver"/>
              </a:rPr>
              <a:t>The majority of the TGD adolescents’ participants reported to have a future desire for children (48.7%–67%) </a:t>
            </a:r>
          </a:p>
          <a:p>
            <a:r>
              <a:rPr lang="en-US" b="0" i="0" dirty="0">
                <a:solidFill>
                  <a:srgbClr val="1F1F1F"/>
                </a:solidFill>
                <a:effectLst/>
                <a:latin typeface="ElsevierGulliver"/>
              </a:rPr>
              <a:t>Only one study from the Netherlands reported high FP utilization, 91% of AMAB TGD adolescents received FP counseling, and 38% attempted FP </a:t>
            </a:r>
          </a:p>
          <a:p>
            <a:endParaRPr lang="en-US" b="0" i="0" dirty="0">
              <a:solidFill>
                <a:srgbClr val="1F1F1F"/>
              </a:solidFill>
              <a:effectLst/>
              <a:latin typeface="ElsevierGulliver"/>
            </a:endParaRPr>
          </a:p>
          <a:p>
            <a:endParaRPr lang="en-US" b="0" i="0" dirty="0">
              <a:solidFill>
                <a:srgbClr val="1F1F1F"/>
              </a:solidFill>
              <a:effectLst/>
              <a:latin typeface="ElsevierGulliver"/>
            </a:endParaRPr>
          </a:p>
          <a:p>
            <a:endParaRPr lang="en-US" b="0" i="0" dirty="0">
              <a:solidFill>
                <a:srgbClr val="1F1F1F"/>
              </a:solidFill>
              <a:effectLst/>
              <a:latin typeface="ElsevierGulliver"/>
            </a:endParaRPr>
          </a:p>
          <a:p>
            <a:r>
              <a:rPr lang="en-US" b="0" i="0" dirty="0">
                <a:solidFill>
                  <a:srgbClr val="505050"/>
                </a:solidFill>
                <a:effectLst/>
                <a:latin typeface="Georgia" panose="02040502050405020303" pitchFamily="18" charset="0"/>
              </a:rPr>
              <a:t>Sixty-seven (39.0%) respondents had a current/future parental desire. Parental desire rates did not differ between TM and GNB persons. Barriers for fulfilling the parental desire (multiple response) included assumed difficulties in the adoption procedure (41.3%), fear of discrimination against the child (38.0%) or being discriminated against as a transgender parent (32.6%), and the cost for using personal genetic material (32.6%). Nine percent had cryopreserved reproductive cells or tissue.</a:t>
            </a:r>
            <a:endParaRPr lang="en-US" b="0" i="0" dirty="0">
              <a:solidFill>
                <a:srgbClr val="1F1F1F"/>
              </a:solidFill>
              <a:effectLst/>
              <a:latin typeface="ElsevierGulliver"/>
            </a:endParaRPr>
          </a:p>
          <a:p>
            <a:r>
              <a:rPr lang="en-US" b="0" i="0" dirty="0" err="1">
                <a:solidFill>
                  <a:srgbClr val="1F1F1F"/>
                </a:solidFill>
                <a:effectLst/>
                <a:latin typeface="ElsevierGulliver"/>
              </a:rPr>
              <a:t>Defreyne</a:t>
            </a:r>
            <a:r>
              <a:rPr lang="en-US" b="0" i="0" dirty="0">
                <a:solidFill>
                  <a:srgbClr val="1F1F1F"/>
                </a:solidFill>
                <a:effectLst/>
                <a:latin typeface="ElsevierGulliver"/>
              </a:rPr>
              <a:t> 2020 (172)</a:t>
            </a:r>
            <a:endParaRPr lang="nl-BE" dirty="0"/>
          </a:p>
        </p:txBody>
      </p:sp>
      <p:sp>
        <p:nvSpPr>
          <p:cNvPr id="4" name="Tijdelijke aanduiding voor dianummer 3"/>
          <p:cNvSpPr>
            <a:spLocks noGrp="1"/>
          </p:cNvSpPr>
          <p:nvPr>
            <p:ph type="sldNum" sz="quarter" idx="5"/>
          </p:nvPr>
        </p:nvSpPr>
        <p:spPr/>
        <p:txBody>
          <a:bodyPr/>
          <a:lstStyle/>
          <a:p>
            <a:fld id="{539A0A48-EDB1-4AFE-B1B7-10CE2A416496}" type="slidenum">
              <a:rPr lang="en-GB" smtClean="0"/>
              <a:t>5</a:t>
            </a:fld>
            <a:endParaRPr lang="en-GB"/>
          </a:p>
        </p:txBody>
      </p:sp>
    </p:spTree>
    <p:extLst>
      <p:ext uri="{BB962C8B-B14F-4D97-AF65-F5344CB8AC3E}">
        <p14:creationId xmlns:p14="http://schemas.microsoft.com/office/powerpoint/2010/main" val="25190585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err="1"/>
              <a:t>Future</a:t>
            </a:r>
            <a:r>
              <a:rPr lang="nl-BE" dirty="0"/>
              <a:t>: pellets? Geen IM E2 in BE, afgevoerd in FR</a:t>
            </a:r>
          </a:p>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Lab </a:t>
            </a:r>
            <a:r>
              <a:rPr lang="nl-BE" dirty="0" err="1"/>
              <a:t>values</a:t>
            </a:r>
            <a:r>
              <a:rPr lang="nl-BE" dirty="0"/>
              <a:t> </a:t>
            </a:r>
            <a:r>
              <a:rPr lang="nl-BE" dirty="0" err="1"/>
              <a:t>based</a:t>
            </a:r>
            <a:r>
              <a:rPr lang="nl-BE" dirty="0"/>
              <a:t> on </a:t>
            </a:r>
            <a:r>
              <a:rPr lang="nl-BE" dirty="0" err="1"/>
              <a:t>sex</a:t>
            </a:r>
            <a:r>
              <a:rPr lang="nl-BE" dirty="0"/>
              <a:t> on </a:t>
            </a:r>
            <a:r>
              <a:rPr lang="nl-BE" dirty="0" err="1"/>
              <a:t>id</a:t>
            </a:r>
            <a:r>
              <a:rPr lang="nl-BE" dirty="0"/>
              <a:t>, </a:t>
            </a:r>
            <a:r>
              <a:rPr lang="nl-BE" dirty="0" err="1"/>
              <a:t>can</a:t>
            </a:r>
            <a:r>
              <a:rPr lang="nl-BE" dirty="0"/>
              <a:t> </a:t>
            </a:r>
            <a:r>
              <a:rPr lang="nl-BE" dirty="0" err="1"/>
              <a:t>cause</a:t>
            </a:r>
            <a:r>
              <a:rPr lang="nl-BE" dirty="0"/>
              <a:t> </a:t>
            </a:r>
            <a:r>
              <a:rPr lang="nl-BE" dirty="0" err="1"/>
              <a:t>problems</a:t>
            </a:r>
            <a:endParaRPr lang="nl-BE" dirty="0"/>
          </a:p>
          <a:p>
            <a:endParaRPr lang="nl-BE" dirty="0"/>
          </a:p>
        </p:txBody>
      </p:sp>
      <p:sp>
        <p:nvSpPr>
          <p:cNvPr id="4" name="Tijdelijke aanduiding voor dianummer 3"/>
          <p:cNvSpPr>
            <a:spLocks noGrp="1"/>
          </p:cNvSpPr>
          <p:nvPr>
            <p:ph type="sldNum" sz="quarter" idx="5"/>
          </p:nvPr>
        </p:nvSpPr>
        <p:spPr/>
        <p:txBody>
          <a:bodyPr/>
          <a:lstStyle/>
          <a:p>
            <a:fld id="{539A0A48-EDB1-4AFE-B1B7-10CE2A416496}" type="slidenum">
              <a:rPr lang="en-GB" smtClean="0"/>
              <a:t>9</a:t>
            </a:fld>
            <a:endParaRPr lang="en-GB"/>
          </a:p>
        </p:txBody>
      </p:sp>
    </p:spTree>
    <p:extLst>
      <p:ext uri="{BB962C8B-B14F-4D97-AF65-F5344CB8AC3E}">
        <p14:creationId xmlns:p14="http://schemas.microsoft.com/office/powerpoint/2010/main" val="2279919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u="sng" dirty="0" err="1"/>
              <a:t>Indications</a:t>
            </a:r>
            <a:r>
              <a:rPr lang="nl-BE" dirty="0"/>
              <a:t>: </a:t>
            </a:r>
            <a:r>
              <a:rPr lang="nl-BE" dirty="0" err="1"/>
              <a:t>ovarian</a:t>
            </a:r>
            <a:r>
              <a:rPr lang="nl-BE" dirty="0"/>
              <a:t> </a:t>
            </a:r>
            <a:r>
              <a:rPr lang="nl-BE" dirty="0" err="1"/>
              <a:t>stimulation</a:t>
            </a:r>
            <a:r>
              <a:rPr lang="nl-BE" dirty="0"/>
              <a:t>, </a:t>
            </a:r>
            <a:r>
              <a:rPr lang="nl-BE" dirty="0" err="1"/>
              <a:t>prostateCA</a:t>
            </a:r>
            <a:r>
              <a:rPr lang="nl-BE" dirty="0"/>
              <a:t>, endometriosis, ‘</a:t>
            </a:r>
            <a:r>
              <a:rPr lang="nl-BE" dirty="0" err="1"/>
              <a:t>hypersexuality</a:t>
            </a:r>
            <a:r>
              <a:rPr lang="nl-BE" dirty="0"/>
              <a:t>’, </a:t>
            </a:r>
            <a:r>
              <a:rPr lang="nl-BE" dirty="0" err="1"/>
              <a:t>puberty</a:t>
            </a:r>
            <a:r>
              <a:rPr lang="nl-BE" dirty="0"/>
              <a:t> </a:t>
            </a:r>
            <a:r>
              <a:rPr lang="nl-BE" dirty="0" err="1"/>
              <a:t>blockers</a:t>
            </a:r>
            <a:r>
              <a:rPr lang="nl-BE" dirty="0"/>
              <a:t> ….</a:t>
            </a:r>
          </a:p>
          <a:p>
            <a:endParaRPr lang="nl-BE" dirty="0"/>
          </a:p>
        </p:txBody>
      </p:sp>
      <p:sp>
        <p:nvSpPr>
          <p:cNvPr id="4" name="Tijdelijke aanduiding voor dianummer 3"/>
          <p:cNvSpPr>
            <a:spLocks noGrp="1"/>
          </p:cNvSpPr>
          <p:nvPr>
            <p:ph type="sldNum" sz="quarter" idx="5"/>
          </p:nvPr>
        </p:nvSpPr>
        <p:spPr/>
        <p:txBody>
          <a:bodyPr/>
          <a:lstStyle/>
          <a:p>
            <a:fld id="{539A0A48-EDB1-4AFE-B1B7-10CE2A416496}" type="slidenum">
              <a:rPr lang="en-GB" smtClean="0"/>
              <a:t>10</a:t>
            </a:fld>
            <a:endParaRPr lang="en-GB"/>
          </a:p>
        </p:txBody>
      </p:sp>
    </p:spTree>
    <p:extLst>
      <p:ext uri="{BB962C8B-B14F-4D97-AF65-F5344CB8AC3E}">
        <p14:creationId xmlns:p14="http://schemas.microsoft.com/office/powerpoint/2010/main" val="25145785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Testosterone is </a:t>
            </a:r>
            <a:r>
              <a:rPr lang="nl-BE" dirty="0" err="1"/>
              <a:t>an</a:t>
            </a:r>
            <a:r>
              <a:rPr lang="nl-BE" dirty="0"/>
              <a:t> ‘</a:t>
            </a:r>
            <a:r>
              <a:rPr lang="nl-BE" dirty="0" err="1"/>
              <a:t>old</a:t>
            </a:r>
            <a:r>
              <a:rPr lang="nl-BE" dirty="0"/>
              <a:t>’ product. Long </a:t>
            </a:r>
            <a:r>
              <a:rPr lang="nl-BE" dirty="0" err="1"/>
              <a:t>regarded</a:t>
            </a:r>
            <a:r>
              <a:rPr lang="nl-BE" dirty="0"/>
              <a:t> as a </a:t>
            </a:r>
            <a:r>
              <a:rPr lang="nl-BE" dirty="0" err="1"/>
              <a:t>universal</a:t>
            </a:r>
            <a:r>
              <a:rPr lang="nl-BE" dirty="0"/>
              <a:t> </a:t>
            </a:r>
            <a:r>
              <a:rPr lang="nl-BE" dirty="0" err="1"/>
              <a:t>panacea</a:t>
            </a:r>
            <a:r>
              <a:rPr lang="nl-BE" dirty="0"/>
              <a:t>. Has been </a:t>
            </a:r>
            <a:r>
              <a:rPr lang="nl-BE" dirty="0" err="1"/>
              <a:t>available</a:t>
            </a:r>
            <a:r>
              <a:rPr lang="nl-BE" dirty="0"/>
              <a:t> in caps, as </a:t>
            </a:r>
            <a:r>
              <a:rPr lang="nl-BE" dirty="0" err="1"/>
              <a:t>inhalant</a:t>
            </a:r>
            <a:r>
              <a:rPr lang="nl-BE" dirty="0"/>
              <a:t> drugs etc. -&gt; </a:t>
            </a:r>
            <a:r>
              <a:rPr lang="nl-BE" dirty="0" err="1"/>
              <a:t>oral</a:t>
            </a:r>
            <a:r>
              <a:rPr lang="nl-BE" dirty="0"/>
              <a:t> </a:t>
            </a:r>
            <a:r>
              <a:rPr lang="nl-BE" dirty="0" err="1"/>
              <a:t>formulations</a:t>
            </a:r>
            <a:r>
              <a:rPr lang="nl-BE" dirty="0"/>
              <a:t> </a:t>
            </a:r>
            <a:r>
              <a:rPr lang="nl-BE" dirty="0" err="1"/>
              <a:t>not</a:t>
            </a:r>
            <a:r>
              <a:rPr lang="nl-BE" dirty="0"/>
              <a:t> </a:t>
            </a:r>
            <a:r>
              <a:rPr lang="nl-BE" dirty="0" err="1"/>
              <a:t>available</a:t>
            </a:r>
            <a:r>
              <a:rPr lang="nl-BE" dirty="0"/>
              <a:t> in BE</a:t>
            </a:r>
          </a:p>
        </p:txBody>
      </p:sp>
      <p:sp>
        <p:nvSpPr>
          <p:cNvPr id="4" name="Tijdelijke aanduiding voor dianummer 3"/>
          <p:cNvSpPr>
            <a:spLocks noGrp="1"/>
          </p:cNvSpPr>
          <p:nvPr>
            <p:ph type="sldNum" sz="quarter" idx="5"/>
          </p:nvPr>
        </p:nvSpPr>
        <p:spPr/>
        <p:txBody>
          <a:bodyPr/>
          <a:lstStyle/>
          <a:p>
            <a:fld id="{539A0A48-EDB1-4AFE-B1B7-10CE2A416496}" type="slidenum">
              <a:rPr lang="en-GB" smtClean="0"/>
              <a:t>15</a:t>
            </a:fld>
            <a:endParaRPr lang="en-GB"/>
          </a:p>
        </p:txBody>
      </p:sp>
    </p:spTree>
    <p:extLst>
      <p:ext uri="{BB962C8B-B14F-4D97-AF65-F5344CB8AC3E}">
        <p14:creationId xmlns:p14="http://schemas.microsoft.com/office/powerpoint/2010/main" val="41608875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dirty="0" err="1"/>
              <a:t>Unexpected</a:t>
            </a:r>
            <a:endParaRPr lang="nl-BE" dirty="0"/>
          </a:p>
          <a:p>
            <a:r>
              <a:rPr lang="nl-BE" dirty="0" err="1"/>
              <a:t>Behavioural</a:t>
            </a:r>
            <a:r>
              <a:rPr lang="nl-BE" dirty="0"/>
              <a:t>?</a:t>
            </a:r>
          </a:p>
          <a:p>
            <a:endParaRPr lang="nl-BE" dirty="0"/>
          </a:p>
          <a:p>
            <a:pPr marL="0" marR="0" lvl="0" indent="0" algn="l" defTabSz="914400" rtl="0" eaLnBrk="1" fontAlgn="auto" latinLnBrk="0" hangingPunct="1">
              <a:lnSpc>
                <a:spcPct val="100000"/>
              </a:lnSpc>
              <a:spcBef>
                <a:spcPts val="0"/>
              </a:spcBef>
              <a:spcAft>
                <a:spcPts val="0"/>
              </a:spcAft>
              <a:buClrTx/>
              <a:buSzTx/>
              <a:buFontTx/>
              <a:buNone/>
              <a:tabLst/>
              <a:defRPr/>
            </a:pPr>
            <a:r>
              <a:rPr lang="nl-BE" dirty="0" err="1"/>
              <a:t>Ageing</a:t>
            </a:r>
            <a:r>
              <a:rPr lang="nl-BE" dirty="0"/>
              <a:t>: </a:t>
            </a:r>
            <a:r>
              <a:rPr lang="nl-BE" dirty="0" err="1"/>
              <a:t>can</a:t>
            </a:r>
            <a:r>
              <a:rPr lang="nl-BE" dirty="0"/>
              <a:t> </a:t>
            </a:r>
            <a:r>
              <a:rPr lang="nl-BE" dirty="0" err="1"/>
              <a:t>be</a:t>
            </a:r>
            <a:r>
              <a:rPr lang="nl-BE" dirty="0"/>
              <a:t> ad </a:t>
            </a:r>
            <a:r>
              <a:rPr lang="nl-BE" dirty="0" err="1"/>
              <a:t>vitam</a:t>
            </a:r>
            <a:r>
              <a:rPr lang="nl-BE" dirty="0"/>
              <a:t>, </a:t>
            </a:r>
            <a:r>
              <a:rPr lang="nl-BE" dirty="0" err="1"/>
              <a:t>covering</a:t>
            </a:r>
            <a:r>
              <a:rPr lang="nl-BE" dirty="0"/>
              <a:t> </a:t>
            </a:r>
            <a:r>
              <a:rPr lang="nl-BE" dirty="0" err="1"/>
              <a:t>menopausal</a:t>
            </a:r>
            <a:r>
              <a:rPr lang="nl-BE" dirty="0"/>
              <a:t> </a:t>
            </a:r>
            <a:r>
              <a:rPr lang="nl-BE" dirty="0" err="1"/>
              <a:t>age</a:t>
            </a:r>
            <a:endParaRPr lang="nl-BE" dirty="0"/>
          </a:p>
          <a:p>
            <a:endParaRPr lang="nl-BE" dirty="0"/>
          </a:p>
        </p:txBody>
      </p:sp>
      <p:sp>
        <p:nvSpPr>
          <p:cNvPr id="4" name="Slide Number Placeholder 3"/>
          <p:cNvSpPr>
            <a:spLocks noGrp="1"/>
          </p:cNvSpPr>
          <p:nvPr>
            <p:ph type="sldNum" sz="quarter" idx="5"/>
          </p:nvPr>
        </p:nvSpPr>
        <p:spPr/>
        <p:txBody>
          <a:bodyPr/>
          <a:lstStyle/>
          <a:p>
            <a:fld id="{539A0A48-EDB1-4AFE-B1B7-10CE2A416496}" type="slidenum">
              <a:rPr lang="en-GB" smtClean="0"/>
              <a:t>17</a:t>
            </a:fld>
            <a:endParaRPr lang="en-GB"/>
          </a:p>
        </p:txBody>
      </p:sp>
    </p:spTree>
    <p:extLst>
      <p:ext uri="{BB962C8B-B14F-4D97-AF65-F5344CB8AC3E}">
        <p14:creationId xmlns:p14="http://schemas.microsoft.com/office/powerpoint/2010/main" val="26619619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539A0A48-EDB1-4AFE-B1B7-10CE2A416496}" type="slidenum">
              <a:rPr lang="en-GB" smtClean="0"/>
              <a:t>18</a:t>
            </a:fld>
            <a:endParaRPr lang="en-GB"/>
          </a:p>
        </p:txBody>
      </p:sp>
    </p:spTree>
    <p:extLst>
      <p:ext uri="{BB962C8B-B14F-4D97-AF65-F5344CB8AC3E}">
        <p14:creationId xmlns:p14="http://schemas.microsoft.com/office/powerpoint/2010/main" val="12941715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539A0A48-EDB1-4AFE-B1B7-10CE2A416496}" type="slidenum">
              <a:rPr lang="en-GB" smtClean="0"/>
              <a:t>20</a:t>
            </a:fld>
            <a:endParaRPr lang="en-GB"/>
          </a:p>
        </p:txBody>
      </p:sp>
    </p:spTree>
    <p:extLst>
      <p:ext uri="{BB962C8B-B14F-4D97-AF65-F5344CB8AC3E}">
        <p14:creationId xmlns:p14="http://schemas.microsoft.com/office/powerpoint/2010/main" val="151982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Medroxyprogesteron acetaat, </a:t>
            </a:r>
            <a:r>
              <a:rPr lang="nl-BE" dirty="0" err="1"/>
              <a:t>implanon</a:t>
            </a:r>
            <a:r>
              <a:rPr lang="nl-BE" dirty="0"/>
              <a:t>, </a:t>
            </a:r>
            <a:r>
              <a:rPr lang="nl-BE" dirty="0" err="1"/>
              <a:t>Kyleena</a:t>
            </a:r>
            <a:r>
              <a:rPr lang="nl-BE" dirty="0"/>
              <a:t>, </a:t>
            </a:r>
            <a:r>
              <a:rPr lang="nl-BE" dirty="0" err="1"/>
              <a:t>cerazette</a:t>
            </a:r>
            <a:endParaRPr lang="nl-BE" dirty="0"/>
          </a:p>
          <a:p>
            <a:endParaRPr lang="nl-BE" dirty="0"/>
          </a:p>
          <a:p>
            <a:r>
              <a:rPr lang="nl-BE" dirty="0"/>
              <a:t>50% of </a:t>
            </a:r>
            <a:r>
              <a:rPr lang="nl-BE" dirty="0" err="1"/>
              <a:t>participants</a:t>
            </a:r>
            <a:r>
              <a:rPr lang="nl-BE" dirty="0"/>
              <a:t> </a:t>
            </a:r>
            <a:r>
              <a:rPr lang="nl-BE" dirty="0" err="1"/>
              <a:t>erroneously</a:t>
            </a:r>
            <a:r>
              <a:rPr lang="nl-BE" dirty="0"/>
              <a:t> </a:t>
            </a:r>
            <a:r>
              <a:rPr lang="nl-BE" dirty="0" err="1"/>
              <a:t>believe</a:t>
            </a:r>
            <a:r>
              <a:rPr lang="nl-BE" dirty="0"/>
              <a:t> </a:t>
            </a:r>
            <a:r>
              <a:rPr lang="nl-BE" dirty="0" err="1"/>
              <a:t>testo</a:t>
            </a:r>
            <a:r>
              <a:rPr lang="nl-BE" dirty="0"/>
              <a:t> </a:t>
            </a:r>
            <a:r>
              <a:rPr lang="nl-BE" dirty="0" err="1"/>
              <a:t>to</a:t>
            </a:r>
            <a:r>
              <a:rPr lang="nl-BE" dirty="0"/>
              <a:t> </a:t>
            </a:r>
            <a:r>
              <a:rPr lang="nl-BE" dirty="0" err="1"/>
              <a:t>be</a:t>
            </a:r>
            <a:r>
              <a:rPr lang="nl-BE" dirty="0"/>
              <a:t> </a:t>
            </a:r>
            <a:r>
              <a:rPr lang="nl-BE" dirty="0" err="1"/>
              <a:t>contraceptive</a:t>
            </a:r>
            <a:r>
              <a:rPr lang="nl-BE" dirty="0"/>
              <a:t> agent</a:t>
            </a:r>
          </a:p>
        </p:txBody>
      </p:sp>
      <p:sp>
        <p:nvSpPr>
          <p:cNvPr id="4" name="Tijdelijke aanduiding voor dianummer 3"/>
          <p:cNvSpPr>
            <a:spLocks noGrp="1"/>
          </p:cNvSpPr>
          <p:nvPr>
            <p:ph type="sldNum" sz="quarter" idx="5"/>
          </p:nvPr>
        </p:nvSpPr>
        <p:spPr/>
        <p:txBody>
          <a:bodyPr/>
          <a:lstStyle/>
          <a:p>
            <a:fld id="{539A0A48-EDB1-4AFE-B1B7-10CE2A416496}" type="slidenum">
              <a:rPr lang="en-GB" smtClean="0"/>
              <a:t>23</a:t>
            </a:fld>
            <a:endParaRPr lang="en-GB"/>
          </a:p>
        </p:txBody>
      </p:sp>
    </p:spTree>
    <p:extLst>
      <p:ext uri="{BB962C8B-B14F-4D97-AF65-F5344CB8AC3E}">
        <p14:creationId xmlns:p14="http://schemas.microsoft.com/office/powerpoint/2010/main" val="17827759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b="0" i="0" dirty="0">
                <a:solidFill>
                  <a:srgbClr val="2A2A2A"/>
                </a:solidFill>
                <a:effectLst/>
                <a:latin typeface="Merriweather" panose="00000500000000000000" pitchFamily="2" charset="0"/>
              </a:rPr>
              <a:t>Both ovaries from 18 transgender men undergoing oophorectomy were collected for the purposes of this study, from November 2020 to September 2022. The patients did not wish to cryopreserve their tissue for fertility preservation and donated their ovaries for research. All patients were having testosterone treatment at the time of oophorectomy and some of them were also having menses inhibition treatment.</a:t>
            </a:r>
            <a:endParaRPr lang="en-US" b="0" i="0" dirty="0">
              <a:solidFill>
                <a:srgbClr val="2A2A2A"/>
              </a:solidFill>
              <a:effectLst/>
              <a:latin typeface="Merriweather" panose="020F0502020204030204" pitchFamily="2" charset="0"/>
            </a:endParaRPr>
          </a:p>
          <a:p>
            <a:endParaRPr lang="en-US" b="0" i="0" dirty="0">
              <a:solidFill>
                <a:srgbClr val="2A2A2A"/>
              </a:solidFill>
              <a:effectLst/>
              <a:latin typeface="Merriweather" panose="020F0502020204030204" pitchFamily="2" charset="0"/>
            </a:endParaRPr>
          </a:p>
          <a:p>
            <a:r>
              <a:rPr lang="en-US" b="0" i="0" dirty="0">
                <a:solidFill>
                  <a:srgbClr val="2A2A2A"/>
                </a:solidFill>
                <a:effectLst/>
                <a:latin typeface="Merriweather" panose="020F0502020204030204" pitchFamily="2" charset="0"/>
              </a:rPr>
              <a:t>Results from IVF cycles of transgender patients have demonstrated that oocyte quality and embryo development in these patients are similar to that observed in for women of the same age (</a:t>
            </a:r>
            <a:r>
              <a:rPr lang="en-US" b="0" i="0" u="none" strike="noStrike" dirty="0">
                <a:solidFill>
                  <a:srgbClr val="006FB7"/>
                </a:solidFill>
                <a:effectLst/>
                <a:latin typeface="Merriweather" panose="020F0502020204030204" pitchFamily="2" charset="0"/>
              </a:rPr>
              <a:t>Leung </a:t>
            </a:r>
            <a:r>
              <a:rPr lang="en-US" b="0" i="1" u="none" strike="noStrike" dirty="0">
                <a:solidFill>
                  <a:srgbClr val="006FB7"/>
                </a:solidFill>
                <a:effectLst/>
                <a:latin typeface="inherit"/>
              </a:rPr>
              <a:t>et al.</a:t>
            </a:r>
            <a:r>
              <a:rPr lang="en-US" b="0" i="0" u="none" strike="noStrike" dirty="0">
                <a:solidFill>
                  <a:srgbClr val="006FB7"/>
                </a:solidFill>
                <a:effectLst/>
                <a:latin typeface="Merriweather" panose="020F0502020204030204" pitchFamily="2" charset="0"/>
              </a:rPr>
              <a:t>, 2019</a:t>
            </a:r>
            <a:r>
              <a:rPr lang="en-US" b="0" i="0" dirty="0">
                <a:solidFill>
                  <a:srgbClr val="2A2A2A"/>
                </a:solidFill>
                <a:effectLst/>
                <a:latin typeface="Merriweather" panose="020F0502020204030204" pitchFamily="2" charset="0"/>
              </a:rPr>
              <a:t>; </a:t>
            </a:r>
            <a:r>
              <a:rPr lang="en-US" b="0" i="0" u="none" strike="noStrike" dirty="0">
                <a:solidFill>
                  <a:srgbClr val="006FB7"/>
                </a:solidFill>
                <a:effectLst/>
                <a:latin typeface="Merriweather" panose="020F0502020204030204" pitchFamily="2" charset="0"/>
              </a:rPr>
              <a:t>Amir </a:t>
            </a:r>
            <a:r>
              <a:rPr lang="en-US" b="0" i="1" u="none" strike="noStrike" dirty="0">
                <a:solidFill>
                  <a:srgbClr val="006FB7"/>
                </a:solidFill>
                <a:effectLst/>
                <a:latin typeface="inherit"/>
              </a:rPr>
              <a:t>et al.</a:t>
            </a:r>
            <a:r>
              <a:rPr lang="en-US" b="0" i="0" u="none" strike="noStrike" dirty="0">
                <a:solidFill>
                  <a:srgbClr val="006FB7"/>
                </a:solidFill>
                <a:effectLst/>
                <a:latin typeface="Merriweather" panose="020F0502020204030204" pitchFamily="2" charset="0"/>
              </a:rPr>
              <a:t>, 2020</a:t>
            </a:r>
            <a:r>
              <a:rPr lang="en-US" b="0" i="0" dirty="0">
                <a:solidFill>
                  <a:srgbClr val="2A2A2A"/>
                </a:solidFill>
                <a:effectLst/>
                <a:latin typeface="Merriweather" panose="020F0502020204030204" pitchFamily="2" charset="0"/>
              </a:rPr>
              <a:t>). However, the transgender patients undergoing ovarian stimulation have previously ceased testosterone treatment for several months beforehand (</a:t>
            </a:r>
            <a:r>
              <a:rPr lang="en-US" b="0" i="0" u="none" strike="noStrike" dirty="0">
                <a:solidFill>
                  <a:srgbClr val="006FB7"/>
                </a:solidFill>
                <a:effectLst/>
                <a:latin typeface="Merriweather" panose="020F0502020204030204" pitchFamily="2" charset="0"/>
              </a:rPr>
              <a:t>De Roo </a:t>
            </a:r>
            <a:r>
              <a:rPr lang="en-US" b="0" i="1" u="none" strike="noStrike" dirty="0">
                <a:solidFill>
                  <a:srgbClr val="006FB7"/>
                </a:solidFill>
                <a:effectLst/>
                <a:latin typeface="inherit"/>
              </a:rPr>
              <a:t>et al.</a:t>
            </a:r>
            <a:r>
              <a:rPr lang="en-US" b="0" i="0" u="none" strike="noStrike" dirty="0">
                <a:solidFill>
                  <a:srgbClr val="006FB7"/>
                </a:solidFill>
                <a:effectLst/>
                <a:latin typeface="Merriweather" panose="020F0502020204030204" pitchFamily="2" charset="0"/>
              </a:rPr>
              <a:t>, 2016</a:t>
            </a:r>
            <a:r>
              <a:rPr lang="en-US" b="0" i="0" dirty="0">
                <a:solidFill>
                  <a:srgbClr val="2A2A2A"/>
                </a:solidFill>
                <a:effectLst/>
                <a:latin typeface="Merriweather" panose="020F0502020204030204" pitchFamily="2" charset="0"/>
              </a:rPr>
              <a:t>).</a:t>
            </a:r>
          </a:p>
          <a:p>
            <a:endParaRPr lang="en-US" b="0" i="0" dirty="0">
              <a:solidFill>
                <a:srgbClr val="2A2A2A"/>
              </a:solidFill>
              <a:effectLst/>
              <a:latin typeface="Merriweather" panose="020F0502020204030204" pitchFamily="2" charset="0"/>
            </a:endParaRPr>
          </a:p>
          <a:p>
            <a:r>
              <a:rPr lang="en-US" b="0" i="0" dirty="0">
                <a:solidFill>
                  <a:srgbClr val="2A2A2A"/>
                </a:solidFill>
                <a:effectLst/>
                <a:latin typeface="Merriweather" panose="00000500000000000000" pitchFamily="2" charset="0"/>
              </a:rPr>
              <a:t>To confirm the cytoplasmic inferiority of the OTO-IVM oocytes, we performed ST. NT has been considered as means to overcome poor cytoplasmic quality of oocytes causing failed fertilization</a:t>
            </a:r>
          </a:p>
          <a:p>
            <a:endParaRPr lang="en-US" b="0" i="0" dirty="0">
              <a:solidFill>
                <a:srgbClr val="2A2A2A"/>
              </a:solidFill>
              <a:effectLst/>
              <a:latin typeface="Merriweather" panose="020F0502020204030204" pitchFamily="2" charset="0"/>
            </a:endParaRPr>
          </a:p>
          <a:p>
            <a:r>
              <a:rPr lang="en-US" b="0" i="0" dirty="0">
                <a:solidFill>
                  <a:srgbClr val="2A2A2A"/>
                </a:solidFill>
                <a:effectLst/>
                <a:latin typeface="Merriweather" panose="00000500000000000000" pitchFamily="2" charset="0"/>
              </a:rPr>
              <a:t>In the current study, we demonstrate the low quality of OTO-IVM oocytes originating from transgender men. The limited calcium releasing ability and poor embryo development point towards a cytoplasmic factor responsible for the inferior oocyte quality, for which the collection temperature of ovarian tissue did not seem to play an important role. </a:t>
            </a:r>
            <a:endParaRPr lang="nl-BE" dirty="0"/>
          </a:p>
        </p:txBody>
      </p:sp>
      <p:sp>
        <p:nvSpPr>
          <p:cNvPr id="4" name="Tijdelijke aanduiding voor dianummer 3"/>
          <p:cNvSpPr>
            <a:spLocks noGrp="1"/>
          </p:cNvSpPr>
          <p:nvPr>
            <p:ph type="sldNum" sz="quarter" idx="5"/>
          </p:nvPr>
        </p:nvSpPr>
        <p:spPr/>
        <p:txBody>
          <a:bodyPr/>
          <a:lstStyle/>
          <a:p>
            <a:fld id="{539A0A48-EDB1-4AFE-B1B7-10CE2A416496}" type="slidenum">
              <a:rPr lang="en-GB" smtClean="0"/>
              <a:t>24</a:t>
            </a:fld>
            <a:endParaRPr lang="en-GB"/>
          </a:p>
        </p:txBody>
      </p:sp>
    </p:spTree>
    <p:extLst>
      <p:ext uri="{BB962C8B-B14F-4D97-AF65-F5344CB8AC3E}">
        <p14:creationId xmlns:p14="http://schemas.microsoft.com/office/powerpoint/2010/main" val="8989097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err="1"/>
              <a:t>Testo</a:t>
            </a:r>
            <a:r>
              <a:rPr lang="nl-BE" dirty="0"/>
              <a:t> passes </a:t>
            </a:r>
            <a:r>
              <a:rPr lang="nl-BE" dirty="0" err="1"/>
              <a:t>into</a:t>
            </a:r>
            <a:r>
              <a:rPr lang="nl-BE" dirty="0"/>
              <a:t> </a:t>
            </a:r>
            <a:r>
              <a:rPr lang="nl-BE" dirty="0" err="1"/>
              <a:t>milk</a:t>
            </a:r>
            <a:r>
              <a:rPr lang="nl-BE" dirty="0"/>
              <a:t> (human </a:t>
            </a:r>
            <a:r>
              <a:rPr lang="nl-BE" dirty="0" err="1"/>
              <a:t>milk</a:t>
            </a:r>
            <a:r>
              <a:rPr lang="nl-BE" dirty="0"/>
              <a:t>)</a:t>
            </a:r>
          </a:p>
          <a:p>
            <a:r>
              <a:rPr lang="nl-BE" dirty="0"/>
              <a:t>Volume small but </a:t>
            </a:r>
            <a:r>
              <a:rPr lang="nl-BE" dirty="0" err="1"/>
              <a:t>nutritional</a:t>
            </a:r>
            <a:endParaRPr lang="nl-BE" dirty="0"/>
          </a:p>
          <a:p>
            <a:r>
              <a:rPr lang="nl-BE" dirty="0" err="1"/>
              <a:t>Can</a:t>
            </a:r>
            <a:r>
              <a:rPr lang="nl-BE" dirty="0"/>
              <a:t> </a:t>
            </a:r>
            <a:r>
              <a:rPr lang="nl-BE" dirty="0" err="1"/>
              <a:t>occur</a:t>
            </a:r>
            <a:r>
              <a:rPr lang="nl-BE" dirty="0"/>
              <a:t> </a:t>
            </a:r>
            <a:r>
              <a:rPr lang="nl-BE" dirty="0" err="1"/>
              <a:t>after</a:t>
            </a:r>
            <a:r>
              <a:rPr lang="nl-BE" dirty="0"/>
              <a:t> top </a:t>
            </a:r>
            <a:r>
              <a:rPr lang="nl-BE" dirty="0" err="1"/>
              <a:t>surgery</a:t>
            </a:r>
            <a:r>
              <a:rPr lang="nl-BE" dirty="0"/>
              <a:t>, </a:t>
            </a:r>
            <a:r>
              <a:rPr lang="nl-BE" dirty="0" err="1"/>
              <a:t>although</a:t>
            </a:r>
            <a:r>
              <a:rPr lang="nl-BE" dirty="0"/>
              <a:t> </a:t>
            </a:r>
            <a:r>
              <a:rPr lang="nl-BE" dirty="0" err="1"/>
              <a:t>often</a:t>
            </a:r>
            <a:r>
              <a:rPr lang="nl-BE" dirty="0"/>
              <a:t> </a:t>
            </a:r>
            <a:r>
              <a:rPr lang="nl-BE" dirty="0" err="1"/>
              <a:t>hampered</a:t>
            </a:r>
            <a:endParaRPr lang="nl-BE" dirty="0"/>
          </a:p>
          <a:p>
            <a:r>
              <a:rPr lang="nl-BE" dirty="0" err="1"/>
              <a:t>Can</a:t>
            </a:r>
            <a:r>
              <a:rPr lang="nl-BE" dirty="0"/>
              <a:t> </a:t>
            </a:r>
            <a:r>
              <a:rPr lang="nl-BE" dirty="0" err="1"/>
              <a:t>be</a:t>
            </a:r>
            <a:r>
              <a:rPr lang="nl-BE" dirty="0"/>
              <a:t> </a:t>
            </a:r>
            <a:r>
              <a:rPr lang="nl-BE" dirty="0" err="1"/>
              <a:t>induced</a:t>
            </a:r>
            <a:r>
              <a:rPr lang="nl-BE" dirty="0"/>
              <a:t> in trans </a:t>
            </a:r>
            <a:r>
              <a:rPr lang="nl-BE" dirty="0" err="1"/>
              <a:t>women</a:t>
            </a:r>
            <a:endParaRPr lang="nl-BE" dirty="0"/>
          </a:p>
          <a:p>
            <a:r>
              <a:rPr lang="nl-BE" dirty="0"/>
              <a:t>Too small </a:t>
            </a:r>
            <a:r>
              <a:rPr lang="nl-BE" dirty="0" err="1"/>
              <a:t>to</a:t>
            </a:r>
            <a:r>
              <a:rPr lang="nl-BE" dirty="0"/>
              <a:t> </a:t>
            </a:r>
            <a:r>
              <a:rPr lang="nl-BE" dirty="0" err="1"/>
              <a:t>sustain</a:t>
            </a:r>
            <a:r>
              <a:rPr lang="nl-BE" dirty="0"/>
              <a:t> infant long term, </a:t>
            </a:r>
            <a:r>
              <a:rPr lang="nl-BE" dirty="0" err="1"/>
              <a:t>nutritional</a:t>
            </a:r>
            <a:r>
              <a:rPr lang="nl-BE" dirty="0"/>
              <a:t> </a:t>
            </a:r>
            <a:r>
              <a:rPr lang="nl-BE" dirty="0" err="1"/>
              <a:t>composition</a:t>
            </a:r>
            <a:r>
              <a:rPr lang="nl-BE" dirty="0"/>
              <a:t> </a:t>
            </a:r>
            <a:r>
              <a:rPr lang="nl-BE" dirty="0" err="1"/>
              <a:t>unsure</a:t>
            </a:r>
            <a:endParaRPr lang="nl-BE" dirty="0"/>
          </a:p>
          <a:p>
            <a:r>
              <a:rPr lang="nl-BE" dirty="0" err="1"/>
              <a:t>Domperidone</a:t>
            </a:r>
            <a:r>
              <a:rPr lang="nl-BE" dirty="0"/>
              <a:t> </a:t>
            </a:r>
            <a:r>
              <a:rPr lang="nl-BE" dirty="0" err="1"/>
              <a:t>qtc</a:t>
            </a:r>
            <a:r>
              <a:rPr lang="nl-BE" dirty="0"/>
              <a:t> </a:t>
            </a:r>
            <a:r>
              <a:rPr lang="nl-BE" dirty="0" err="1"/>
              <a:t>prolongation</a:t>
            </a:r>
            <a:endParaRPr lang="nl-BE" dirty="0"/>
          </a:p>
        </p:txBody>
      </p:sp>
      <p:sp>
        <p:nvSpPr>
          <p:cNvPr id="4" name="Tijdelijke aanduiding voor dianummer 3"/>
          <p:cNvSpPr>
            <a:spLocks noGrp="1"/>
          </p:cNvSpPr>
          <p:nvPr>
            <p:ph type="sldNum" sz="quarter" idx="5"/>
          </p:nvPr>
        </p:nvSpPr>
        <p:spPr/>
        <p:txBody>
          <a:bodyPr/>
          <a:lstStyle/>
          <a:p>
            <a:fld id="{539A0A48-EDB1-4AFE-B1B7-10CE2A416496}" type="slidenum">
              <a:rPr lang="en-GB" smtClean="0"/>
              <a:t>25</a:t>
            </a:fld>
            <a:endParaRPr lang="en-GB"/>
          </a:p>
        </p:txBody>
      </p:sp>
    </p:spTree>
    <p:extLst>
      <p:ext uri="{BB962C8B-B14F-4D97-AF65-F5344CB8AC3E}">
        <p14:creationId xmlns:p14="http://schemas.microsoft.com/office/powerpoint/2010/main" val="3176593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dirty="0"/>
              <a:t>Review of </a:t>
            </a:r>
            <a:r>
              <a:rPr lang="nl-BE" dirty="0" err="1"/>
              <a:t>pitfalls</a:t>
            </a:r>
            <a:endParaRPr lang="nl-BE" dirty="0"/>
          </a:p>
        </p:txBody>
      </p:sp>
      <p:sp>
        <p:nvSpPr>
          <p:cNvPr id="4" name="Slide Number Placeholder 3"/>
          <p:cNvSpPr>
            <a:spLocks noGrp="1"/>
          </p:cNvSpPr>
          <p:nvPr>
            <p:ph type="sldNum" sz="quarter" idx="5"/>
          </p:nvPr>
        </p:nvSpPr>
        <p:spPr/>
        <p:txBody>
          <a:bodyPr/>
          <a:lstStyle/>
          <a:p>
            <a:fld id="{539A0A48-EDB1-4AFE-B1B7-10CE2A416496}" type="slidenum">
              <a:rPr lang="en-GB" smtClean="0"/>
              <a:t>27</a:t>
            </a:fld>
            <a:endParaRPr lang="en-GB"/>
          </a:p>
        </p:txBody>
      </p:sp>
    </p:spTree>
    <p:extLst>
      <p:ext uri="{BB962C8B-B14F-4D97-AF65-F5344CB8AC3E}">
        <p14:creationId xmlns:p14="http://schemas.microsoft.com/office/powerpoint/2010/main" val="16302092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b="0" i="0" dirty="0">
                <a:solidFill>
                  <a:srgbClr val="1B1B1B"/>
                </a:solidFill>
                <a:effectLst/>
                <a:latin typeface="Cambria" panose="02040503050406030204" pitchFamily="18" charset="0"/>
              </a:rPr>
              <a:t>Factors associated with vaginal bleeding or spotting included lower serum testosterone levels and being on testosterone gel as compared to injections (e.g., esters or undecanoate preparations)</a:t>
            </a:r>
            <a:endParaRPr lang="nl-BE" dirty="0"/>
          </a:p>
        </p:txBody>
      </p:sp>
      <p:sp>
        <p:nvSpPr>
          <p:cNvPr id="4" name="Tijdelijke aanduiding voor dianummer 3"/>
          <p:cNvSpPr>
            <a:spLocks noGrp="1"/>
          </p:cNvSpPr>
          <p:nvPr>
            <p:ph type="sldNum" sz="quarter" idx="5"/>
          </p:nvPr>
        </p:nvSpPr>
        <p:spPr/>
        <p:txBody>
          <a:bodyPr/>
          <a:lstStyle/>
          <a:p>
            <a:fld id="{539A0A48-EDB1-4AFE-B1B7-10CE2A416496}" type="slidenum">
              <a:rPr lang="en-GB" smtClean="0"/>
              <a:t>28</a:t>
            </a:fld>
            <a:endParaRPr lang="en-GB"/>
          </a:p>
        </p:txBody>
      </p:sp>
    </p:spTree>
    <p:extLst>
      <p:ext uri="{BB962C8B-B14F-4D97-AF65-F5344CB8AC3E}">
        <p14:creationId xmlns:p14="http://schemas.microsoft.com/office/powerpoint/2010/main" val="30709477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Interferentie LCMS met </a:t>
            </a:r>
            <a:r>
              <a:rPr lang="nl-BE" dirty="0" err="1"/>
              <a:t>orgametril</a:t>
            </a:r>
            <a:r>
              <a:rPr lang="nl-BE" dirty="0"/>
              <a:t>, interferentie IA met </a:t>
            </a:r>
            <a:r>
              <a:rPr lang="nl-BE" dirty="0" err="1"/>
              <a:t>biotine</a:t>
            </a:r>
            <a:endParaRPr lang="nl-BE" dirty="0"/>
          </a:p>
          <a:p>
            <a:endParaRPr lang="nl-BE" dirty="0"/>
          </a:p>
        </p:txBody>
      </p:sp>
      <p:sp>
        <p:nvSpPr>
          <p:cNvPr id="4" name="Tijdelijke aanduiding voor dianummer 3"/>
          <p:cNvSpPr>
            <a:spLocks noGrp="1"/>
          </p:cNvSpPr>
          <p:nvPr>
            <p:ph type="sldNum" sz="quarter" idx="5"/>
          </p:nvPr>
        </p:nvSpPr>
        <p:spPr/>
        <p:txBody>
          <a:bodyPr/>
          <a:lstStyle/>
          <a:p>
            <a:fld id="{539A0A48-EDB1-4AFE-B1B7-10CE2A416496}" type="slidenum">
              <a:rPr lang="en-GB" smtClean="0"/>
              <a:t>29</a:t>
            </a:fld>
            <a:endParaRPr lang="en-GB"/>
          </a:p>
        </p:txBody>
      </p:sp>
    </p:spTree>
    <p:extLst>
      <p:ext uri="{BB962C8B-B14F-4D97-AF65-F5344CB8AC3E}">
        <p14:creationId xmlns:p14="http://schemas.microsoft.com/office/powerpoint/2010/main" val="26032695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dirty="0"/>
              <a:t>more likely to have endometriosis (P = .049).</a:t>
            </a:r>
          </a:p>
          <a:p>
            <a:r>
              <a:rPr lang="en-US" dirty="0"/>
              <a:t>Breakthrough bleeding began at a mean of 24.3 ± 17.2 months after T-GAHT initiation.</a:t>
            </a:r>
          </a:p>
          <a:p>
            <a:r>
              <a:rPr lang="en-US" dirty="0"/>
              <a:t>80% had no known cause, </a:t>
            </a:r>
          </a:p>
          <a:p>
            <a:r>
              <a:rPr lang="en-US" dirty="0"/>
              <a:t>15% bled only with missed TGAHT doses</a:t>
            </a:r>
          </a:p>
          <a:p>
            <a:r>
              <a:rPr lang="en-US" dirty="0"/>
              <a:t>5% bled only when withdrawing from concomitant menstrual suppression.</a:t>
            </a:r>
          </a:p>
          <a:p>
            <a:r>
              <a:rPr lang="en-US" dirty="0"/>
              <a:t>No breakthrough bleeding management method was found to be superior.</a:t>
            </a:r>
            <a:endParaRPr lang="nl-BE" dirty="0"/>
          </a:p>
        </p:txBody>
      </p:sp>
      <p:sp>
        <p:nvSpPr>
          <p:cNvPr id="4" name="Tijdelijke aanduiding voor dianummer 3"/>
          <p:cNvSpPr>
            <a:spLocks noGrp="1"/>
          </p:cNvSpPr>
          <p:nvPr>
            <p:ph type="sldNum" sz="quarter" idx="5"/>
          </p:nvPr>
        </p:nvSpPr>
        <p:spPr/>
        <p:txBody>
          <a:bodyPr/>
          <a:lstStyle/>
          <a:p>
            <a:fld id="{539A0A48-EDB1-4AFE-B1B7-10CE2A416496}" type="slidenum">
              <a:rPr lang="en-GB" smtClean="0"/>
              <a:t>30</a:t>
            </a:fld>
            <a:endParaRPr lang="en-GB"/>
          </a:p>
        </p:txBody>
      </p:sp>
    </p:spTree>
    <p:extLst>
      <p:ext uri="{BB962C8B-B14F-4D97-AF65-F5344CB8AC3E}">
        <p14:creationId xmlns:p14="http://schemas.microsoft.com/office/powerpoint/2010/main" val="39502615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err="1"/>
              <a:t>Glandular</a:t>
            </a:r>
            <a:r>
              <a:rPr lang="nl-BE" dirty="0"/>
              <a:t> </a:t>
            </a:r>
            <a:r>
              <a:rPr lang="nl-BE" dirty="0" err="1"/>
              <a:t>proliferation</a:t>
            </a:r>
            <a:r>
              <a:rPr lang="nl-BE" dirty="0"/>
              <a:t>, PSA </a:t>
            </a:r>
            <a:r>
              <a:rPr lang="nl-BE" dirty="0" err="1"/>
              <a:t>staining</a:t>
            </a:r>
            <a:r>
              <a:rPr lang="nl-BE" dirty="0"/>
              <a:t> + </a:t>
            </a:r>
            <a:r>
              <a:rPr lang="nl-BE" dirty="0" err="1"/>
              <a:t>and</a:t>
            </a:r>
            <a:r>
              <a:rPr lang="nl-BE" dirty="0"/>
              <a:t> </a:t>
            </a:r>
            <a:r>
              <a:rPr lang="nl-BE" dirty="0" err="1"/>
              <a:t>androgen</a:t>
            </a:r>
            <a:r>
              <a:rPr lang="nl-BE" dirty="0"/>
              <a:t> receptor +</a:t>
            </a:r>
          </a:p>
        </p:txBody>
      </p:sp>
      <p:sp>
        <p:nvSpPr>
          <p:cNvPr id="4" name="Tijdelijke aanduiding voor dianummer 3"/>
          <p:cNvSpPr>
            <a:spLocks noGrp="1"/>
          </p:cNvSpPr>
          <p:nvPr>
            <p:ph type="sldNum" sz="quarter" idx="5"/>
          </p:nvPr>
        </p:nvSpPr>
        <p:spPr/>
        <p:txBody>
          <a:bodyPr/>
          <a:lstStyle/>
          <a:p>
            <a:fld id="{539A0A48-EDB1-4AFE-B1B7-10CE2A416496}" type="slidenum">
              <a:rPr lang="en-GB" smtClean="0"/>
              <a:t>32</a:t>
            </a:fld>
            <a:endParaRPr lang="en-GB"/>
          </a:p>
        </p:txBody>
      </p:sp>
    </p:spTree>
    <p:extLst>
      <p:ext uri="{BB962C8B-B14F-4D97-AF65-F5344CB8AC3E}">
        <p14:creationId xmlns:p14="http://schemas.microsoft.com/office/powerpoint/2010/main" val="5175612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err="1"/>
              <a:t>Testo</a:t>
            </a:r>
            <a:r>
              <a:rPr lang="nl-BE" dirty="0"/>
              <a:t> </a:t>
            </a:r>
            <a:r>
              <a:rPr lang="nl-BE" dirty="0" err="1"/>
              <a:t>driven</a:t>
            </a:r>
            <a:endParaRPr lang="nl-BE" dirty="0"/>
          </a:p>
          <a:p>
            <a:r>
              <a:rPr lang="nl-BE" dirty="0" err="1"/>
              <a:t>Also</a:t>
            </a:r>
            <a:r>
              <a:rPr lang="nl-BE" dirty="0"/>
              <a:t> </a:t>
            </a:r>
            <a:r>
              <a:rPr lang="nl-BE" dirty="0" err="1"/>
              <a:t>affected</a:t>
            </a:r>
            <a:r>
              <a:rPr lang="nl-BE" dirty="0"/>
              <a:t> </a:t>
            </a:r>
            <a:r>
              <a:rPr lang="nl-BE" dirty="0" err="1"/>
              <a:t>by</a:t>
            </a:r>
            <a:r>
              <a:rPr lang="nl-BE" dirty="0"/>
              <a:t> </a:t>
            </a:r>
            <a:r>
              <a:rPr lang="nl-BE" dirty="0" err="1"/>
              <a:t>surgery</a:t>
            </a:r>
            <a:endParaRPr lang="nl-BE" dirty="0"/>
          </a:p>
          <a:p>
            <a:r>
              <a:rPr lang="nl-BE" dirty="0" err="1"/>
              <a:t>Self</a:t>
            </a:r>
            <a:r>
              <a:rPr lang="nl-BE" dirty="0"/>
              <a:t> </a:t>
            </a:r>
            <a:r>
              <a:rPr lang="nl-BE" dirty="0" err="1"/>
              <a:t>exploration</a:t>
            </a:r>
            <a:r>
              <a:rPr lang="nl-BE" dirty="0"/>
              <a:t> ↑ as GAHT </a:t>
            </a:r>
            <a:r>
              <a:rPr lang="nl-BE" dirty="0" err="1"/>
              <a:t>duration</a:t>
            </a:r>
            <a:r>
              <a:rPr lang="nl-BE" dirty="0"/>
              <a:t> ↑</a:t>
            </a:r>
          </a:p>
        </p:txBody>
      </p:sp>
      <p:sp>
        <p:nvSpPr>
          <p:cNvPr id="4" name="Tijdelijke aanduiding voor dianummer 3"/>
          <p:cNvSpPr>
            <a:spLocks noGrp="1"/>
          </p:cNvSpPr>
          <p:nvPr>
            <p:ph type="sldNum" sz="quarter" idx="5"/>
          </p:nvPr>
        </p:nvSpPr>
        <p:spPr/>
        <p:txBody>
          <a:bodyPr/>
          <a:lstStyle/>
          <a:p>
            <a:fld id="{539A0A48-EDB1-4AFE-B1B7-10CE2A416496}" type="slidenum">
              <a:rPr lang="en-GB" smtClean="0"/>
              <a:t>34</a:t>
            </a:fld>
            <a:endParaRPr lang="en-GB"/>
          </a:p>
        </p:txBody>
      </p:sp>
    </p:spTree>
    <p:extLst>
      <p:ext uri="{BB962C8B-B14F-4D97-AF65-F5344CB8AC3E}">
        <p14:creationId xmlns:p14="http://schemas.microsoft.com/office/powerpoint/2010/main" val="3727815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b="0" i="0" dirty="0" err="1">
                <a:effectLst/>
                <a:latin typeface="Linux Libertine"/>
              </a:rPr>
              <a:t>Dehydroepiandrosterone</a:t>
            </a:r>
            <a:r>
              <a:rPr lang="nl-BE" b="0" i="0" dirty="0">
                <a:effectLst/>
                <a:latin typeface="Linux Libertine"/>
              </a:rPr>
              <a:t> </a:t>
            </a:r>
            <a:r>
              <a:rPr lang="nl-BE" b="0" i="0" dirty="0" err="1">
                <a:effectLst/>
                <a:latin typeface="Linux Libertine"/>
              </a:rPr>
              <a:t>sulfate</a:t>
            </a:r>
            <a:r>
              <a:rPr lang="nl-BE" b="0" i="0" dirty="0">
                <a:effectLst/>
                <a:latin typeface="Linux Libertine"/>
              </a:rPr>
              <a:t> DHEAS</a:t>
            </a:r>
          </a:p>
          <a:p>
            <a:endParaRPr lang="nl-BE" dirty="0"/>
          </a:p>
        </p:txBody>
      </p:sp>
      <p:sp>
        <p:nvSpPr>
          <p:cNvPr id="4" name="Tijdelijke aanduiding voor dianummer 3"/>
          <p:cNvSpPr>
            <a:spLocks noGrp="1"/>
          </p:cNvSpPr>
          <p:nvPr>
            <p:ph type="sldNum" sz="quarter" idx="5"/>
          </p:nvPr>
        </p:nvSpPr>
        <p:spPr/>
        <p:txBody>
          <a:bodyPr/>
          <a:lstStyle/>
          <a:p>
            <a:fld id="{539A0A48-EDB1-4AFE-B1B7-10CE2A416496}" type="slidenum">
              <a:rPr lang="en-GB" smtClean="0"/>
              <a:t>35</a:t>
            </a:fld>
            <a:endParaRPr lang="en-GB"/>
          </a:p>
        </p:txBody>
      </p:sp>
    </p:spTree>
    <p:extLst>
      <p:ext uri="{BB962C8B-B14F-4D97-AF65-F5344CB8AC3E}">
        <p14:creationId xmlns:p14="http://schemas.microsoft.com/office/powerpoint/2010/main" val="197929481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blank" preserve="1">
  <p:cSld name="Corporate Log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AE184E0-0BD4-4705-A12B-9B71DDE63301}" type="slidenum">
              <a:rPr lang="en-GB" smtClean="0"/>
              <a:t>‹#›</a:t>
            </a:fld>
            <a:endParaRPr lang="en-GB"/>
          </a:p>
        </p:txBody>
      </p:sp>
      <p:pic>
        <p:nvPicPr>
          <p:cNvPr id="9" name="Logo Large"/>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09518" y="2275285"/>
            <a:ext cx="5462027" cy="4172720"/>
          </a:xfrm>
          <a:prstGeom prst="rect">
            <a:avLst/>
          </a:prstGeom>
        </p:spPr>
      </p:pic>
    </p:spTree>
    <p:extLst>
      <p:ext uri="{BB962C8B-B14F-4D97-AF65-F5344CB8AC3E}">
        <p14:creationId xmlns:p14="http://schemas.microsoft.com/office/powerpoint/2010/main" val="10914365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Slide">
    <p:spTree>
      <p:nvGrpSpPr>
        <p:cNvPr id="1" name=""/>
        <p:cNvGrpSpPr/>
        <p:nvPr/>
      </p:nvGrpSpPr>
      <p:grpSpPr>
        <a:xfrm>
          <a:off x="0" y="0"/>
          <a:ext cx="0" cy="0"/>
          <a:chOff x="0" y="0"/>
          <a:chExt cx="0" cy="0"/>
        </a:xfrm>
      </p:grpSpPr>
      <p:sp>
        <p:nvSpPr>
          <p:cNvPr id="7" name="Rectangle 6"/>
          <p:cNvSpPr/>
          <p:nvPr userDrawn="1"/>
        </p:nvSpPr>
        <p:spPr>
          <a:xfrm>
            <a:off x="914400" y="1393200"/>
            <a:ext cx="16424275" cy="6505200"/>
          </a:xfrm>
          <a:prstGeom prst="rect">
            <a:avLst/>
          </a:prstGeom>
          <a:solidFill>
            <a:srgbClr val="1E64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noProof="0" dirty="0"/>
          </a:p>
        </p:txBody>
      </p:sp>
      <p:sp>
        <p:nvSpPr>
          <p:cNvPr id="2" name="Title 1"/>
          <p:cNvSpPr>
            <a:spLocks noGrp="1"/>
          </p:cNvSpPr>
          <p:nvPr>
            <p:ph type="ctrTitle"/>
          </p:nvPr>
        </p:nvSpPr>
        <p:spPr bwMode="white">
          <a:xfrm>
            <a:off x="1291074" y="2286000"/>
            <a:ext cx="15183366" cy="4436316"/>
          </a:xfrm>
        </p:spPr>
        <p:txBody>
          <a:bodyPr anchor="b">
            <a:noAutofit/>
          </a:bodyPr>
          <a:lstStyle>
            <a:lvl1pPr algn="l">
              <a:lnSpc>
                <a:spcPts val="11000"/>
              </a:lnSpc>
              <a:defRPr sz="10000" u="sng" baseline="0">
                <a:solidFill>
                  <a:schemeClr val="bg1"/>
                </a:solidFill>
                <a:uFill>
                  <a:solidFill>
                    <a:schemeClr val="bg1"/>
                  </a:solidFill>
                </a:uFill>
              </a:defRPr>
            </a:lvl1pPr>
          </a:lstStyle>
          <a:p>
            <a:r>
              <a:rPr lang="nl-NL" noProof="0"/>
              <a:t>Klik om stijl te bewerken</a:t>
            </a:r>
            <a:endParaRPr lang="nl-BE" noProof="0" dirty="0"/>
          </a:p>
        </p:txBody>
      </p:sp>
      <p:sp>
        <p:nvSpPr>
          <p:cNvPr id="3" name="Subtitle 2"/>
          <p:cNvSpPr>
            <a:spLocks noGrp="1"/>
          </p:cNvSpPr>
          <p:nvPr>
            <p:ph type="subTitle" idx="1" hasCustomPrompt="1"/>
          </p:nvPr>
        </p:nvSpPr>
        <p:spPr bwMode="white">
          <a:xfrm>
            <a:off x="1283414" y="6874716"/>
            <a:ext cx="15191026" cy="583200"/>
          </a:xfrm>
        </p:spPr>
        <p:txBody>
          <a:bodyPr>
            <a:normAutofit/>
          </a:bodyPr>
          <a:lstStyle>
            <a:lvl1pPr marL="0" indent="0" algn="l">
              <a:lnSpc>
                <a:spcPts val="3600"/>
              </a:lnSpc>
              <a:buNone/>
              <a:defRPr sz="3000" baseline="0">
                <a:solidFill>
                  <a:schemeClr val="accent1"/>
                </a:solidFill>
              </a:defRPr>
            </a:lvl1pPr>
            <a:lvl2pPr marL="650184" indent="0" algn="ctr">
              <a:buNone/>
              <a:defRPr sz="2844"/>
            </a:lvl2pPr>
            <a:lvl3pPr marL="1300368" indent="0" algn="ctr">
              <a:buNone/>
              <a:defRPr sz="2560"/>
            </a:lvl3pPr>
            <a:lvl4pPr marL="1950552" indent="0" algn="ctr">
              <a:buNone/>
              <a:defRPr sz="2275"/>
            </a:lvl4pPr>
            <a:lvl5pPr marL="2600736" indent="0" algn="ctr">
              <a:buNone/>
              <a:defRPr sz="2275"/>
            </a:lvl5pPr>
            <a:lvl6pPr marL="3250921" indent="0" algn="ctr">
              <a:buNone/>
              <a:defRPr sz="2275"/>
            </a:lvl6pPr>
            <a:lvl7pPr marL="3901105" indent="0" algn="ctr">
              <a:buNone/>
              <a:defRPr sz="2275"/>
            </a:lvl7pPr>
            <a:lvl8pPr marL="4551289" indent="0" algn="ctr">
              <a:buNone/>
              <a:defRPr sz="2275"/>
            </a:lvl8pPr>
            <a:lvl9pPr marL="5201473" indent="0" algn="ctr">
              <a:buNone/>
              <a:defRPr sz="2275"/>
            </a:lvl9pPr>
          </a:lstStyle>
          <a:p>
            <a:r>
              <a:rPr lang="nl-BE" noProof="0" dirty="0"/>
              <a:t>Klik om de ondertitel / presentator / datum [</a:t>
            </a:r>
            <a:r>
              <a:rPr lang="nl-BE" noProof="0" dirty="0" err="1"/>
              <a:t>dd</a:t>
            </a:r>
            <a:r>
              <a:rPr lang="nl-BE" noProof="0" dirty="0"/>
              <a:t>-mm-</a:t>
            </a:r>
            <a:r>
              <a:rPr lang="nl-BE" noProof="0" dirty="0" err="1"/>
              <a:t>yyyy</a:t>
            </a:r>
            <a:r>
              <a:rPr lang="nl-BE" noProof="0" dirty="0"/>
              <a:t>] te maken</a:t>
            </a:r>
          </a:p>
        </p:txBody>
      </p:sp>
      <p:sp>
        <p:nvSpPr>
          <p:cNvPr id="8" name="Titles positoning box" hidden="1"/>
          <p:cNvSpPr/>
          <p:nvPr userDrawn="1"/>
        </p:nvSpPr>
        <p:spPr>
          <a:xfrm>
            <a:off x="1371600" y="6408000"/>
            <a:ext cx="15012000" cy="57600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rganisation Placeholder"/>
          <p:cNvSpPr>
            <a:spLocks noGrp="1"/>
          </p:cNvSpPr>
          <p:nvPr>
            <p:ph type="body" sz="quarter" idx="10" hasCustomPrompt="1"/>
          </p:nvPr>
        </p:nvSpPr>
        <p:spPr bwMode="white">
          <a:xfrm>
            <a:off x="8564451" y="388531"/>
            <a:ext cx="8293993" cy="540000"/>
          </a:xfrm>
        </p:spPr>
        <p:txBody>
          <a:bodyPr anchor="b" anchorCtr="0">
            <a:normAutofit/>
          </a:bodyPr>
          <a:lstStyle>
            <a:lvl1pPr marL="0" indent="0">
              <a:lnSpc>
                <a:spcPts val="1700"/>
              </a:lnSpc>
              <a:buNone/>
              <a:defRPr sz="1400" b="1" i="0" u="sng" cap="all" baseline="0">
                <a:solidFill>
                  <a:srgbClr val="1E64C8"/>
                </a:solidFill>
                <a:uFill>
                  <a:solidFill>
                    <a:schemeClr val="bg1"/>
                  </a:solidFill>
                </a:uFill>
              </a:defRPr>
            </a:lvl1pPr>
            <a:lvl2pPr marL="0" indent="0">
              <a:lnSpc>
                <a:spcPts val="1700"/>
              </a:lnSpc>
              <a:buNone/>
              <a:defRPr sz="1400" cap="all" baseline="0">
                <a:solidFill>
                  <a:srgbClr val="1E64C8"/>
                </a:solidFill>
                <a:uFill>
                  <a:solidFill>
                    <a:schemeClr val="bg1"/>
                  </a:solidFill>
                </a:uFill>
              </a:defRPr>
            </a:lvl2pPr>
          </a:lstStyle>
          <a:p>
            <a:pPr lvl="0"/>
            <a:r>
              <a:rPr lang="nl-BE" noProof="0" dirty="0"/>
              <a:t>Klik om de organisatie stijlen te bewerken</a:t>
            </a:r>
          </a:p>
          <a:p>
            <a:pPr lvl="1"/>
            <a:r>
              <a:rPr lang="nl-BE" noProof="0"/>
              <a:t>tweede niveau</a:t>
            </a:r>
            <a:endParaRPr lang="nl-BE" noProof="0" dirty="0"/>
          </a:p>
        </p:txBody>
      </p:sp>
      <p:sp>
        <p:nvSpPr>
          <p:cNvPr id="12" name="Picture Placeholder 11"/>
          <p:cNvSpPr>
            <a:spLocks noGrp="1"/>
          </p:cNvSpPr>
          <p:nvPr>
            <p:ph type="pic" sz="quarter" idx="11" hasCustomPrompt="1"/>
          </p:nvPr>
        </p:nvSpPr>
        <p:spPr>
          <a:xfrm>
            <a:off x="3200400" y="8366400"/>
            <a:ext cx="2286000" cy="928800"/>
          </a:xfrm>
        </p:spPr>
        <p:txBody>
          <a:bodyPr/>
          <a:lstStyle>
            <a:lvl1pPr>
              <a:defRPr sz="1600">
                <a:solidFill>
                  <a:schemeClr val="bg1">
                    <a:lumMod val="50000"/>
                  </a:schemeClr>
                </a:solidFill>
              </a:defRPr>
            </a:lvl1pPr>
          </a:lstStyle>
          <a:p>
            <a:r>
              <a:rPr lang="nl-BE" noProof="0" dirty="0"/>
              <a:t>Partnerlogo 1</a:t>
            </a:r>
          </a:p>
        </p:txBody>
      </p:sp>
      <p:sp>
        <p:nvSpPr>
          <p:cNvPr id="13" name="Picture Placeholder 11"/>
          <p:cNvSpPr>
            <a:spLocks noGrp="1"/>
          </p:cNvSpPr>
          <p:nvPr>
            <p:ph type="pic" sz="quarter" idx="12" hasCustomPrompt="1"/>
          </p:nvPr>
        </p:nvSpPr>
        <p:spPr>
          <a:xfrm>
            <a:off x="5713200" y="8366400"/>
            <a:ext cx="2286000" cy="928800"/>
          </a:xfrm>
        </p:spPr>
        <p:txBody>
          <a:bodyPr/>
          <a:lstStyle>
            <a:lvl1pPr>
              <a:defRPr sz="1600">
                <a:solidFill>
                  <a:schemeClr val="bg1">
                    <a:lumMod val="50000"/>
                  </a:schemeClr>
                </a:solidFill>
              </a:defRPr>
            </a:lvl1pPr>
          </a:lstStyle>
          <a:p>
            <a:r>
              <a:rPr lang="nl-BE" noProof="0" dirty="0"/>
              <a:t>Partnerlogo 2</a:t>
            </a:r>
          </a:p>
        </p:txBody>
      </p:sp>
      <p:sp>
        <p:nvSpPr>
          <p:cNvPr id="14" name="Picture Placeholder 11"/>
          <p:cNvSpPr>
            <a:spLocks noGrp="1"/>
          </p:cNvSpPr>
          <p:nvPr>
            <p:ph type="pic" sz="quarter" idx="13" hasCustomPrompt="1"/>
          </p:nvPr>
        </p:nvSpPr>
        <p:spPr>
          <a:xfrm>
            <a:off x="8229600" y="8366400"/>
            <a:ext cx="2322000" cy="928800"/>
          </a:xfrm>
        </p:spPr>
        <p:txBody>
          <a:bodyPr/>
          <a:lstStyle>
            <a:lvl1pPr>
              <a:defRPr sz="1600">
                <a:solidFill>
                  <a:schemeClr val="bg1">
                    <a:lumMod val="50000"/>
                  </a:schemeClr>
                </a:solidFill>
              </a:defRPr>
            </a:lvl1pPr>
          </a:lstStyle>
          <a:p>
            <a:r>
              <a:rPr lang="nl-BE" noProof="0" dirty="0"/>
              <a:t>Partnerlogo 3</a:t>
            </a:r>
          </a:p>
        </p:txBody>
      </p:sp>
      <p:sp>
        <p:nvSpPr>
          <p:cNvPr id="15" name="Picture Placeholder 11"/>
          <p:cNvSpPr>
            <a:spLocks noGrp="1"/>
          </p:cNvSpPr>
          <p:nvPr>
            <p:ph type="pic" sz="quarter" idx="14" hasCustomPrompt="1"/>
          </p:nvPr>
        </p:nvSpPr>
        <p:spPr>
          <a:xfrm>
            <a:off x="10746000" y="8366400"/>
            <a:ext cx="2322000" cy="928800"/>
          </a:xfrm>
        </p:spPr>
        <p:txBody>
          <a:bodyPr/>
          <a:lstStyle>
            <a:lvl1pPr>
              <a:defRPr sz="1600">
                <a:solidFill>
                  <a:schemeClr val="bg1">
                    <a:lumMod val="50000"/>
                  </a:schemeClr>
                </a:solidFill>
              </a:defRPr>
            </a:lvl1pPr>
          </a:lstStyle>
          <a:p>
            <a:r>
              <a:rPr lang="nl-BE" noProof="0" dirty="0"/>
              <a:t>Partnerlogo 4</a:t>
            </a:r>
          </a:p>
        </p:txBody>
      </p:sp>
      <p:sp>
        <p:nvSpPr>
          <p:cNvPr id="5" name="Rectangle 4" hidden="1"/>
          <p:cNvSpPr/>
          <p:nvPr userDrawn="1"/>
        </p:nvSpPr>
        <p:spPr>
          <a:xfrm>
            <a:off x="914400" y="464400"/>
            <a:ext cx="15560040" cy="464400"/>
          </a:xfrm>
          <a:prstGeom prst="rect">
            <a:avLst/>
          </a:prstGeom>
          <a:noFill/>
          <a:ln w="31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20" name="Afbeelding 1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64400" y="0"/>
            <a:ext cx="4644216" cy="1393200"/>
          </a:xfrm>
          <a:prstGeom prst="rect">
            <a:avLst/>
          </a:prstGeom>
        </p:spPr>
      </p:pic>
    </p:spTree>
    <p:extLst>
      <p:ext uri="{BB962C8B-B14F-4D97-AF65-F5344CB8AC3E}">
        <p14:creationId xmlns:p14="http://schemas.microsoft.com/office/powerpoint/2010/main" val="9418146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hapter Slide">
    <p:spTree>
      <p:nvGrpSpPr>
        <p:cNvPr id="1" name=""/>
        <p:cNvGrpSpPr/>
        <p:nvPr/>
      </p:nvGrpSpPr>
      <p:grpSpPr>
        <a:xfrm>
          <a:off x="0" y="0"/>
          <a:ext cx="0" cy="0"/>
          <a:chOff x="0" y="0"/>
          <a:chExt cx="0" cy="0"/>
        </a:xfrm>
      </p:grpSpPr>
      <p:sp>
        <p:nvSpPr>
          <p:cNvPr id="7" name="Rectangle 6"/>
          <p:cNvSpPr/>
          <p:nvPr userDrawn="1"/>
        </p:nvSpPr>
        <p:spPr>
          <a:xfrm>
            <a:off x="914400" y="0"/>
            <a:ext cx="16424275" cy="7898400"/>
          </a:xfrm>
          <a:prstGeom prst="rect">
            <a:avLst/>
          </a:prstGeom>
          <a:solidFill>
            <a:srgbClr val="1E64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noProof="0" dirty="0"/>
          </a:p>
        </p:txBody>
      </p:sp>
      <p:sp>
        <p:nvSpPr>
          <p:cNvPr id="2" name="Title 1"/>
          <p:cNvSpPr>
            <a:spLocks noGrp="1"/>
          </p:cNvSpPr>
          <p:nvPr>
            <p:ph type="ctrTitle" hasCustomPrompt="1"/>
          </p:nvPr>
        </p:nvSpPr>
        <p:spPr bwMode="white">
          <a:xfrm>
            <a:off x="1291074" y="3246120"/>
            <a:ext cx="15183366" cy="4436316"/>
          </a:xfrm>
        </p:spPr>
        <p:txBody>
          <a:bodyPr anchor="b">
            <a:noAutofit/>
          </a:bodyPr>
          <a:lstStyle>
            <a:lvl1pPr algn="l">
              <a:lnSpc>
                <a:spcPts val="11000"/>
              </a:lnSpc>
              <a:defRPr sz="10000" u="sng" baseline="0">
                <a:solidFill>
                  <a:schemeClr val="bg1"/>
                </a:solidFill>
                <a:uFill>
                  <a:solidFill>
                    <a:schemeClr val="bg1"/>
                  </a:solidFill>
                </a:uFill>
              </a:defRPr>
            </a:lvl1pPr>
          </a:lstStyle>
          <a:p>
            <a:r>
              <a:rPr lang="nl-BE" noProof="0" dirty="0"/>
              <a:t>klik om een hoofdstuktitel te maken.</a:t>
            </a:r>
          </a:p>
        </p:txBody>
      </p:sp>
      <p:sp>
        <p:nvSpPr>
          <p:cNvPr id="8" name="Titles positoning box" hidden="1"/>
          <p:cNvSpPr/>
          <p:nvPr userDrawn="1"/>
        </p:nvSpPr>
        <p:spPr>
          <a:xfrm>
            <a:off x="1371600" y="7344000"/>
            <a:ext cx="15012000" cy="57600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Slide Number Placeholder 5"/>
          <p:cNvSpPr>
            <a:spLocks noGrp="1"/>
          </p:cNvSpPr>
          <p:nvPr>
            <p:ph type="sldNum" sz="quarter" idx="4"/>
          </p:nvPr>
        </p:nvSpPr>
        <p:spPr>
          <a:xfrm>
            <a:off x="15590520" y="8948703"/>
            <a:ext cx="921880" cy="519289"/>
          </a:xfrm>
          <a:prstGeom prst="rect">
            <a:avLst/>
          </a:prstGeom>
        </p:spPr>
        <p:txBody>
          <a:bodyPr vert="horz" lIns="91440" tIns="45720" rIns="91440" bIns="45720" rtlCol="0" anchor="ctr"/>
          <a:lstStyle>
            <a:lvl1pPr algn="r">
              <a:defRPr sz="1707">
                <a:solidFill>
                  <a:srgbClr val="1E64C8"/>
                </a:solidFill>
              </a:defRPr>
            </a:lvl1pPr>
          </a:lstStyle>
          <a:p>
            <a:fld id="{7AE184E0-0BD4-4705-A12B-9B71DDE63301}" type="slidenum">
              <a:rPr lang="nl-BE" noProof="0" smtClean="0"/>
              <a:pPr/>
              <a:t>‹#›</a:t>
            </a:fld>
            <a:endParaRPr lang="nl-BE" noProof="0" dirty="0"/>
          </a:p>
        </p:txBody>
      </p:sp>
      <p:sp>
        <p:nvSpPr>
          <p:cNvPr id="10" name="Rectangle 9" hidden="1"/>
          <p:cNvSpPr/>
          <p:nvPr userDrawn="1"/>
        </p:nvSpPr>
        <p:spPr>
          <a:xfrm>
            <a:off x="914400" y="464400"/>
            <a:ext cx="15560040" cy="464400"/>
          </a:xfrm>
          <a:prstGeom prst="rect">
            <a:avLst/>
          </a:prstGeom>
          <a:noFill/>
          <a:ln w="31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12947326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noProof="0"/>
              <a:t>Klik om stijl te bewerken</a:t>
            </a:r>
            <a:endParaRPr lang="nl-BE" noProof="0" dirty="0"/>
          </a:p>
        </p:txBody>
      </p:sp>
      <p:sp>
        <p:nvSpPr>
          <p:cNvPr id="3" name="Content Placeholder 2"/>
          <p:cNvSpPr>
            <a:spLocks noGrp="1"/>
          </p:cNvSpPr>
          <p:nvPr>
            <p:ph idx="1" hasCustomPrompt="1"/>
          </p:nvPr>
        </p:nvSpPr>
        <p:spPr>
          <a:xfrm>
            <a:off x="835825" y="1194364"/>
            <a:ext cx="15699575" cy="6696000"/>
          </a:xfrm>
        </p:spPr>
        <p:txBody>
          <a:bodyPr/>
          <a:lstStyle>
            <a:lvl1pPr defTabSz="457200">
              <a:lnSpc>
                <a:spcPct val="120000"/>
              </a:lnSpc>
              <a:defRPr/>
            </a:lvl1pPr>
            <a:lvl2pPr>
              <a:lnSpc>
                <a:spcPct val="120000"/>
              </a:lnSpc>
              <a:defRPr/>
            </a:lvl2pPr>
            <a:lvl3pPr defTabSz="457200">
              <a:lnSpc>
                <a:spcPct val="120000"/>
              </a:lnSpc>
              <a:defRPr/>
            </a:lvl3pPr>
            <a:lvl4pPr marL="2328863" indent="-550863" defTabSz="1912938">
              <a:lnSpc>
                <a:spcPct val="120000"/>
              </a:lnSpc>
              <a:tabLst/>
              <a:defRPr/>
            </a:lvl4pPr>
            <a:lvl5pPr marL="2962275" indent="-442913" defTabSz="457200">
              <a:lnSpc>
                <a:spcPct val="120000"/>
              </a:lnSpc>
              <a:buFont typeface="Arial" panose="020B0604020202020204" pitchFamily="34" charset="0"/>
              <a:buChar char="̶"/>
              <a:defRPr/>
            </a:lvl5pPr>
          </a:lstStyle>
          <a:p>
            <a:pPr lvl="0"/>
            <a:r>
              <a:rPr lang="nl-BE" noProof="0" dirty="0"/>
              <a:t>Click </a:t>
            </a:r>
            <a:r>
              <a:rPr lang="nl-BE" noProof="0" dirty="0" err="1"/>
              <a:t>to</a:t>
            </a:r>
            <a:r>
              <a:rPr lang="nl-BE" noProof="0" dirty="0"/>
              <a:t> </a:t>
            </a:r>
            <a:r>
              <a:rPr lang="nl-BE" noProof="0" dirty="0" err="1"/>
              <a:t>edit</a:t>
            </a:r>
            <a:r>
              <a:rPr lang="nl-BE" noProof="0" dirty="0"/>
              <a:t> Master </a:t>
            </a:r>
            <a:r>
              <a:rPr lang="nl-BE" noProof="0" dirty="0" err="1"/>
              <a:t>text</a:t>
            </a:r>
            <a:r>
              <a:rPr lang="nl-BE" noProof="0" dirty="0"/>
              <a:t> </a:t>
            </a:r>
            <a:r>
              <a:rPr lang="nl-BE" noProof="0" dirty="0" err="1"/>
              <a:t>styles</a:t>
            </a:r>
            <a:endParaRPr lang="nl-BE" noProof="0" dirty="0"/>
          </a:p>
          <a:p>
            <a:pPr lvl="1"/>
            <a:r>
              <a:rPr lang="nl-BE" noProof="0" dirty="0"/>
              <a:t>Second level</a:t>
            </a:r>
          </a:p>
          <a:p>
            <a:pPr lvl="2"/>
            <a:r>
              <a:rPr lang="nl-BE" noProof="0" dirty="0" err="1"/>
              <a:t>Third</a:t>
            </a:r>
            <a:r>
              <a:rPr lang="nl-BE" noProof="0" dirty="0"/>
              <a:t> level</a:t>
            </a:r>
          </a:p>
          <a:p>
            <a:pPr lvl="3"/>
            <a:r>
              <a:rPr lang="nl-BE" noProof="0" dirty="0" err="1"/>
              <a:t>Fourth</a:t>
            </a:r>
            <a:r>
              <a:rPr lang="nl-BE" noProof="0" dirty="0"/>
              <a:t> level</a:t>
            </a:r>
          </a:p>
          <a:p>
            <a:pPr lvl="4"/>
            <a:r>
              <a:rPr lang="nl-BE" noProof="0" dirty="0" err="1"/>
              <a:t>Fifth</a:t>
            </a:r>
            <a:r>
              <a:rPr lang="nl-BE" noProof="0" dirty="0"/>
              <a:t> level</a:t>
            </a:r>
          </a:p>
        </p:txBody>
      </p:sp>
      <p:sp>
        <p:nvSpPr>
          <p:cNvPr id="4" name="Date Placeholder 3"/>
          <p:cNvSpPr>
            <a:spLocks noGrp="1"/>
          </p:cNvSpPr>
          <p:nvPr>
            <p:ph type="dt" sz="half" idx="10"/>
          </p:nvPr>
        </p:nvSpPr>
        <p:spPr/>
        <p:txBody>
          <a:bodyPr/>
          <a:lstStyle/>
          <a:p>
            <a:endParaRPr lang="nl-BE" noProof="0" dirty="0"/>
          </a:p>
        </p:txBody>
      </p:sp>
      <p:sp>
        <p:nvSpPr>
          <p:cNvPr id="5" name="Footer Placeholder 4"/>
          <p:cNvSpPr>
            <a:spLocks noGrp="1"/>
          </p:cNvSpPr>
          <p:nvPr>
            <p:ph type="ftr" sz="quarter" idx="11"/>
          </p:nvPr>
        </p:nvSpPr>
        <p:spPr/>
        <p:txBody>
          <a:bodyPr/>
          <a:lstStyle/>
          <a:p>
            <a:endParaRPr lang="nl-BE" noProof="0" dirty="0"/>
          </a:p>
        </p:txBody>
      </p:sp>
      <p:sp>
        <p:nvSpPr>
          <p:cNvPr id="6" name="Slide Number Placeholder 5"/>
          <p:cNvSpPr>
            <a:spLocks noGrp="1"/>
          </p:cNvSpPr>
          <p:nvPr>
            <p:ph type="sldNum" sz="quarter" idx="12"/>
          </p:nvPr>
        </p:nvSpPr>
        <p:spPr/>
        <p:txBody>
          <a:bodyPr/>
          <a:lstStyle/>
          <a:p>
            <a:fld id="{7AE184E0-0BD4-4705-A12B-9B71DDE63301}" type="slidenum">
              <a:rPr lang="nl-BE" noProof="0" smtClean="0"/>
              <a:t>‹#›</a:t>
            </a:fld>
            <a:endParaRPr lang="nl-BE" noProof="0" dirty="0"/>
          </a:p>
        </p:txBody>
      </p:sp>
    </p:spTree>
    <p:extLst>
      <p:ext uri="{BB962C8B-B14F-4D97-AF65-F5344CB8AC3E}">
        <p14:creationId xmlns:p14="http://schemas.microsoft.com/office/powerpoint/2010/main" val="30815775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Text and Pho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noProof="0"/>
              <a:t>Klik om stijl te bewerken</a:t>
            </a:r>
            <a:endParaRPr lang="nl-BE" noProof="0" dirty="0"/>
          </a:p>
        </p:txBody>
      </p:sp>
      <p:sp>
        <p:nvSpPr>
          <p:cNvPr id="4" name="Date Placeholder 3"/>
          <p:cNvSpPr>
            <a:spLocks noGrp="1"/>
          </p:cNvSpPr>
          <p:nvPr>
            <p:ph type="dt" sz="half" idx="10"/>
          </p:nvPr>
        </p:nvSpPr>
        <p:spPr/>
        <p:txBody>
          <a:bodyPr/>
          <a:lstStyle/>
          <a:p>
            <a:endParaRPr lang="nl-BE" noProof="0" dirty="0"/>
          </a:p>
        </p:txBody>
      </p:sp>
      <p:sp>
        <p:nvSpPr>
          <p:cNvPr id="5" name="Footer Placeholder 4"/>
          <p:cNvSpPr>
            <a:spLocks noGrp="1"/>
          </p:cNvSpPr>
          <p:nvPr>
            <p:ph type="ftr" sz="quarter" idx="11"/>
          </p:nvPr>
        </p:nvSpPr>
        <p:spPr/>
        <p:txBody>
          <a:bodyPr/>
          <a:lstStyle/>
          <a:p>
            <a:endParaRPr lang="nl-BE" noProof="0" dirty="0"/>
          </a:p>
        </p:txBody>
      </p:sp>
      <p:sp>
        <p:nvSpPr>
          <p:cNvPr id="8" name="Picture Placeholder 7"/>
          <p:cNvSpPr>
            <a:spLocks noGrp="1"/>
          </p:cNvSpPr>
          <p:nvPr>
            <p:ph type="pic" sz="quarter" idx="13" hasCustomPrompt="1"/>
          </p:nvPr>
        </p:nvSpPr>
        <p:spPr>
          <a:xfrm>
            <a:off x="10104438" y="1371918"/>
            <a:ext cx="6300000" cy="6498000"/>
          </a:xfrm>
        </p:spPr>
        <p:txBody>
          <a:bodyPr/>
          <a:lstStyle>
            <a:lvl1pPr marL="85725" indent="0">
              <a:buNone/>
              <a:defRPr>
                <a:solidFill>
                  <a:schemeClr val="bg1">
                    <a:lumMod val="50000"/>
                  </a:schemeClr>
                </a:solidFill>
              </a:defRPr>
            </a:lvl1pPr>
          </a:lstStyle>
          <a:p>
            <a:r>
              <a:rPr lang="nl-BE" noProof="0" dirty="0"/>
              <a:t>Photo</a:t>
            </a:r>
          </a:p>
        </p:txBody>
      </p:sp>
      <p:sp>
        <p:nvSpPr>
          <p:cNvPr id="9" name="Slide Number Placeholder 5"/>
          <p:cNvSpPr>
            <a:spLocks noGrp="1"/>
          </p:cNvSpPr>
          <p:nvPr>
            <p:ph type="sldNum" sz="quarter" idx="4"/>
          </p:nvPr>
        </p:nvSpPr>
        <p:spPr>
          <a:xfrm>
            <a:off x="15590520" y="8948703"/>
            <a:ext cx="921880" cy="519289"/>
          </a:xfrm>
          <a:prstGeom prst="rect">
            <a:avLst/>
          </a:prstGeom>
        </p:spPr>
        <p:txBody>
          <a:bodyPr vert="horz" lIns="91440" tIns="45720" rIns="91440" bIns="45720" rtlCol="0" anchor="ctr"/>
          <a:lstStyle>
            <a:lvl1pPr algn="r">
              <a:defRPr sz="1707">
                <a:solidFill>
                  <a:srgbClr val="1E64C8"/>
                </a:solidFill>
              </a:defRPr>
            </a:lvl1pPr>
          </a:lstStyle>
          <a:p>
            <a:fld id="{7AE184E0-0BD4-4705-A12B-9B71DDE63301}" type="slidenum">
              <a:rPr lang="nl-BE" noProof="0" smtClean="0"/>
              <a:pPr/>
              <a:t>‹#›</a:t>
            </a:fld>
            <a:endParaRPr lang="nl-BE" noProof="0" dirty="0"/>
          </a:p>
        </p:txBody>
      </p:sp>
      <p:sp>
        <p:nvSpPr>
          <p:cNvPr id="12" name="Content Placeholder 2"/>
          <p:cNvSpPr>
            <a:spLocks noGrp="1"/>
          </p:cNvSpPr>
          <p:nvPr>
            <p:ph idx="1" hasCustomPrompt="1"/>
          </p:nvPr>
        </p:nvSpPr>
        <p:spPr>
          <a:xfrm>
            <a:off x="835825" y="1194364"/>
            <a:ext cx="8442000" cy="6696000"/>
          </a:xfrm>
        </p:spPr>
        <p:txBody>
          <a:bodyPr/>
          <a:lstStyle>
            <a:lvl1pPr defTabSz="457200">
              <a:lnSpc>
                <a:spcPct val="120000"/>
              </a:lnSpc>
              <a:defRPr/>
            </a:lvl1pPr>
            <a:lvl2pPr>
              <a:lnSpc>
                <a:spcPct val="120000"/>
              </a:lnSpc>
              <a:defRPr/>
            </a:lvl2pPr>
            <a:lvl3pPr defTabSz="457200">
              <a:lnSpc>
                <a:spcPct val="120000"/>
              </a:lnSpc>
              <a:defRPr/>
            </a:lvl3pPr>
            <a:lvl4pPr defTabSz="457200">
              <a:lnSpc>
                <a:spcPct val="120000"/>
              </a:lnSpc>
              <a:defRPr/>
            </a:lvl4pPr>
            <a:lvl5pPr defTabSz="457200">
              <a:lnSpc>
                <a:spcPct val="120000"/>
              </a:lnSpc>
              <a:defRPr/>
            </a:lvl5pPr>
          </a:lstStyle>
          <a:p>
            <a:pPr lvl="0"/>
            <a:r>
              <a:rPr lang="nl-BE" noProof="0" dirty="0"/>
              <a:t>Click </a:t>
            </a:r>
            <a:r>
              <a:rPr lang="nl-BE" noProof="0" dirty="0" err="1"/>
              <a:t>to</a:t>
            </a:r>
            <a:r>
              <a:rPr lang="nl-BE" noProof="0" dirty="0"/>
              <a:t> </a:t>
            </a:r>
            <a:r>
              <a:rPr lang="nl-BE" noProof="0" dirty="0" err="1"/>
              <a:t>edit</a:t>
            </a:r>
            <a:r>
              <a:rPr lang="nl-BE" noProof="0" dirty="0"/>
              <a:t> Master </a:t>
            </a:r>
            <a:r>
              <a:rPr lang="nl-BE" noProof="0" dirty="0" err="1"/>
              <a:t>text</a:t>
            </a:r>
            <a:r>
              <a:rPr lang="nl-BE" noProof="0" dirty="0"/>
              <a:t> </a:t>
            </a:r>
            <a:r>
              <a:rPr lang="nl-BE" noProof="0" dirty="0" err="1"/>
              <a:t>styles</a:t>
            </a:r>
            <a:endParaRPr lang="nl-BE" noProof="0" dirty="0"/>
          </a:p>
          <a:p>
            <a:pPr lvl="1"/>
            <a:r>
              <a:rPr lang="nl-BE" noProof="0" dirty="0"/>
              <a:t>Second level</a:t>
            </a:r>
          </a:p>
          <a:p>
            <a:pPr lvl="2"/>
            <a:r>
              <a:rPr lang="nl-BE" noProof="0" dirty="0" err="1"/>
              <a:t>Third</a:t>
            </a:r>
            <a:r>
              <a:rPr lang="nl-BE" noProof="0" dirty="0"/>
              <a:t> level</a:t>
            </a:r>
          </a:p>
        </p:txBody>
      </p:sp>
    </p:spTree>
    <p:extLst>
      <p:ext uri="{BB962C8B-B14F-4D97-AF65-F5344CB8AC3E}">
        <p14:creationId xmlns:p14="http://schemas.microsoft.com/office/powerpoint/2010/main" val="13148871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Pho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noProof="0"/>
              <a:t>Klik om stijl te bewerken</a:t>
            </a:r>
            <a:endParaRPr lang="nl-BE" noProof="0" dirty="0"/>
          </a:p>
        </p:txBody>
      </p:sp>
      <p:sp>
        <p:nvSpPr>
          <p:cNvPr id="3" name="Date Placeholder 2"/>
          <p:cNvSpPr>
            <a:spLocks noGrp="1"/>
          </p:cNvSpPr>
          <p:nvPr>
            <p:ph type="dt" sz="half" idx="10"/>
          </p:nvPr>
        </p:nvSpPr>
        <p:spPr/>
        <p:txBody>
          <a:bodyPr/>
          <a:lstStyle/>
          <a:p>
            <a:endParaRPr lang="nl-BE" noProof="0" dirty="0"/>
          </a:p>
        </p:txBody>
      </p:sp>
      <p:sp>
        <p:nvSpPr>
          <p:cNvPr id="4" name="Footer Placeholder 3"/>
          <p:cNvSpPr>
            <a:spLocks noGrp="1"/>
          </p:cNvSpPr>
          <p:nvPr>
            <p:ph type="ftr" sz="quarter" idx="11"/>
          </p:nvPr>
        </p:nvSpPr>
        <p:spPr/>
        <p:txBody>
          <a:bodyPr/>
          <a:lstStyle/>
          <a:p>
            <a:endParaRPr lang="nl-BE" noProof="0" dirty="0"/>
          </a:p>
        </p:txBody>
      </p:sp>
      <p:sp>
        <p:nvSpPr>
          <p:cNvPr id="5" name="Slide Number Placeholder 4"/>
          <p:cNvSpPr>
            <a:spLocks noGrp="1"/>
          </p:cNvSpPr>
          <p:nvPr>
            <p:ph type="sldNum" sz="quarter" idx="12"/>
          </p:nvPr>
        </p:nvSpPr>
        <p:spPr/>
        <p:txBody>
          <a:bodyPr/>
          <a:lstStyle/>
          <a:p>
            <a:fld id="{7AE184E0-0BD4-4705-A12B-9B71DDE63301}" type="slidenum">
              <a:rPr lang="nl-BE" noProof="0" smtClean="0"/>
              <a:t>‹#›</a:t>
            </a:fld>
            <a:endParaRPr lang="nl-BE" noProof="0" dirty="0"/>
          </a:p>
        </p:txBody>
      </p:sp>
      <p:sp>
        <p:nvSpPr>
          <p:cNvPr id="7" name="Picture Placeholder 6"/>
          <p:cNvSpPr>
            <a:spLocks noGrp="1"/>
          </p:cNvSpPr>
          <p:nvPr>
            <p:ph type="pic" sz="quarter" idx="13" hasCustomPrompt="1"/>
          </p:nvPr>
        </p:nvSpPr>
        <p:spPr>
          <a:xfrm>
            <a:off x="952038" y="1371600"/>
            <a:ext cx="15480000" cy="6501600"/>
          </a:xfrm>
        </p:spPr>
        <p:txBody>
          <a:bodyPr/>
          <a:lstStyle>
            <a:lvl1pPr marL="0" indent="0">
              <a:buNone/>
              <a:defRPr>
                <a:solidFill>
                  <a:schemeClr val="bg1">
                    <a:lumMod val="50000"/>
                  </a:schemeClr>
                </a:solidFill>
              </a:defRPr>
            </a:lvl1pPr>
          </a:lstStyle>
          <a:p>
            <a:r>
              <a:rPr lang="nl-BE" noProof="0" dirty="0"/>
              <a:t>Photo</a:t>
            </a:r>
          </a:p>
        </p:txBody>
      </p:sp>
    </p:spTree>
    <p:extLst>
      <p:ext uri="{BB962C8B-B14F-4D97-AF65-F5344CB8AC3E}">
        <p14:creationId xmlns:p14="http://schemas.microsoft.com/office/powerpoint/2010/main" val="3745163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hoto Only">
    <p:bg>
      <p:bgPr>
        <a:solidFill>
          <a:schemeClr val="bg1"/>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nl-NL" noProof="0" dirty="0"/>
          </a:p>
        </p:txBody>
      </p:sp>
      <p:sp>
        <p:nvSpPr>
          <p:cNvPr id="3" name="Footer Placeholder 2"/>
          <p:cNvSpPr>
            <a:spLocks noGrp="1"/>
          </p:cNvSpPr>
          <p:nvPr>
            <p:ph type="ftr" sz="quarter" idx="11"/>
          </p:nvPr>
        </p:nvSpPr>
        <p:spPr/>
        <p:txBody>
          <a:bodyPr/>
          <a:lstStyle/>
          <a:p>
            <a:endParaRPr lang="nl-NL" noProof="0" dirty="0"/>
          </a:p>
        </p:txBody>
      </p:sp>
      <p:sp>
        <p:nvSpPr>
          <p:cNvPr id="7" name="Covering Background"/>
          <p:cNvSpPr/>
          <p:nvPr userDrawn="1"/>
        </p:nvSpPr>
        <p:spPr>
          <a:xfrm>
            <a:off x="-1" y="0"/>
            <a:ext cx="17337600" cy="97536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dirty="0"/>
          </a:p>
        </p:txBody>
      </p:sp>
      <p:sp>
        <p:nvSpPr>
          <p:cNvPr id="6" name="Picture Placeholder 5"/>
          <p:cNvSpPr>
            <a:spLocks noGrp="1"/>
          </p:cNvSpPr>
          <p:nvPr>
            <p:ph type="pic" sz="quarter" idx="12" hasCustomPrompt="1"/>
          </p:nvPr>
        </p:nvSpPr>
        <p:spPr>
          <a:xfrm>
            <a:off x="-1" y="0"/>
            <a:ext cx="17337600" cy="9753600"/>
          </a:xfrm>
        </p:spPr>
        <p:txBody>
          <a:bodyPr/>
          <a:lstStyle>
            <a:lvl1pPr marL="85725" indent="0">
              <a:buNone/>
              <a:defRPr>
                <a:solidFill>
                  <a:schemeClr val="bg1">
                    <a:lumMod val="50000"/>
                  </a:schemeClr>
                </a:solidFill>
              </a:defRPr>
            </a:lvl1pPr>
          </a:lstStyle>
          <a:p>
            <a:r>
              <a:rPr lang="nl-BE" noProof="0" dirty="0"/>
              <a:t>Photo</a:t>
            </a:r>
          </a:p>
        </p:txBody>
      </p:sp>
    </p:spTree>
    <p:extLst>
      <p:ext uri="{BB962C8B-B14F-4D97-AF65-F5344CB8AC3E}">
        <p14:creationId xmlns:p14="http://schemas.microsoft.com/office/powerpoint/2010/main" val="29494181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ue textbox over picture">
    <p:bg>
      <p:bgPr>
        <a:solidFill>
          <a:schemeClr val="bg1"/>
        </a:solidFill>
        <a:effectLst/>
      </p:bgPr>
    </p:bg>
    <p:spTree>
      <p:nvGrpSpPr>
        <p:cNvPr id="1" name=""/>
        <p:cNvGrpSpPr/>
        <p:nvPr/>
      </p:nvGrpSpPr>
      <p:grpSpPr>
        <a:xfrm>
          <a:off x="0" y="0"/>
          <a:ext cx="0" cy="0"/>
          <a:chOff x="0" y="0"/>
          <a:chExt cx="0" cy="0"/>
        </a:xfrm>
      </p:grpSpPr>
      <p:sp>
        <p:nvSpPr>
          <p:cNvPr id="6" name="Picture Placeholder 5"/>
          <p:cNvSpPr>
            <a:spLocks noGrp="1"/>
          </p:cNvSpPr>
          <p:nvPr>
            <p:ph type="pic" sz="quarter" idx="12" hasCustomPrompt="1"/>
          </p:nvPr>
        </p:nvSpPr>
        <p:spPr>
          <a:xfrm>
            <a:off x="914400" y="0"/>
            <a:ext cx="16424275" cy="7920000"/>
          </a:xfrm>
        </p:spPr>
        <p:txBody>
          <a:bodyPr/>
          <a:lstStyle>
            <a:lvl1pPr marL="85725" indent="0">
              <a:buNone/>
              <a:defRPr>
                <a:solidFill>
                  <a:schemeClr val="bg1">
                    <a:lumMod val="50000"/>
                  </a:schemeClr>
                </a:solidFill>
              </a:defRPr>
            </a:lvl1pPr>
          </a:lstStyle>
          <a:p>
            <a:r>
              <a:rPr lang="nl-BE" noProof="0"/>
              <a:t>Picture</a:t>
            </a:r>
            <a:endParaRPr lang="nl-BE" noProof="0" dirty="0"/>
          </a:p>
        </p:txBody>
      </p:sp>
      <p:sp>
        <p:nvSpPr>
          <p:cNvPr id="2" name="Date Placeholder 1"/>
          <p:cNvSpPr>
            <a:spLocks noGrp="1"/>
          </p:cNvSpPr>
          <p:nvPr>
            <p:ph type="dt" sz="half" idx="10"/>
          </p:nvPr>
        </p:nvSpPr>
        <p:spPr/>
        <p:txBody>
          <a:bodyPr/>
          <a:lstStyle/>
          <a:p>
            <a:endParaRPr lang="nl-NL" noProof="0" dirty="0"/>
          </a:p>
        </p:txBody>
      </p:sp>
      <p:sp>
        <p:nvSpPr>
          <p:cNvPr id="3" name="Footer Placeholder 2"/>
          <p:cNvSpPr>
            <a:spLocks noGrp="1"/>
          </p:cNvSpPr>
          <p:nvPr>
            <p:ph type="ftr" sz="quarter" idx="11"/>
          </p:nvPr>
        </p:nvSpPr>
        <p:spPr/>
        <p:txBody>
          <a:bodyPr/>
          <a:lstStyle/>
          <a:p>
            <a:endParaRPr lang="nl-NL" noProof="0" dirty="0"/>
          </a:p>
        </p:txBody>
      </p:sp>
      <p:sp>
        <p:nvSpPr>
          <p:cNvPr id="8" name="Tijdelijke aanduiding voor tekst 7">
            <a:extLst>
              <a:ext uri="{FF2B5EF4-FFF2-40B4-BE49-F238E27FC236}">
                <a16:creationId xmlns:a16="http://schemas.microsoft.com/office/drawing/2014/main" id="{0301F6D1-3E66-4198-8305-F0FF1745CC94}"/>
              </a:ext>
            </a:extLst>
          </p:cNvPr>
          <p:cNvSpPr>
            <a:spLocks noGrp="1"/>
          </p:cNvSpPr>
          <p:nvPr>
            <p:ph type="body" sz="quarter" idx="13"/>
          </p:nvPr>
        </p:nvSpPr>
        <p:spPr>
          <a:xfrm>
            <a:off x="914400" y="2691979"/>
            <a:ext cx="6764400" cy="5230800"/>
          </a:xfrm>
          <a:solidFill>
            <a:srgbClr val="1E64C8"/>
          </a:solidFill>
        </p:spPr>
        <p:txBody>
          <a:bodyPr anchor="b" anchorCtr="0">
            <a:noAutofit/>
          </a:bodyPr>
          <a:lstStyle>
            <a:lvl1pPr marL="85725" indent="0">
              <a:buNone/>
              <a:defRPr sz="10000" u="sng" cap="all" baseline="0">
                <a:solidFill>
                  <a:schemeClr val="bg1"/>
                </a:solidFill>
              </a:defRPr>
            </a:lvl1pPr>
            <a:lvl2pPr marL="984250" indent="-625475">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a:t>Klikken om de tekststijl van het model te bewerken</a:t>
            </a:r>
          </a:p>
        </p:txBody>
      </p:sp>
    </p:spTree>
    <p:extLst>
      <p:ext uri="{BB962C8B-B14F-4D97-AF65-F5344CB8AC3E}">
        <p14:creationId xmlns:p14="http://schemas.microsoft.com/office/powerpoint/2010/main" val="41389742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Light blue textbox over picture">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876AD30-96E8-448B-B97A-24B00ADE12C5}"/>
              </a:ext>
            </a:extLst>
          </p:cNvPr>
          <p:cNvSpPr/>
          <p:nvPr userDrawn="1"/>
        </p:nvSpPr>
        <p:spPr>
          <a:xfrm>
            <a:off x="914400" y="0"/>
            <a:ext cx="16424275" cy="7898400"/>
          </a:xfrm>
          <a:prstGeom prst="rect">
            <a:avLst/>
          </a:prstGeom>
          <a:solidFill>
            <a:srgbClr val="1E64C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noProof="0" dirty="0"/>
          </a:p>
        </p:txBody>
      </p:sp>
      <p:sp>
        <p:nvSpPr>
          <p:cNvPr id="6" name="Picture Placeholder 5"/>
          <p:cNvSpPr>
            <a:spLocks noGrp="1"/>
          </p:cNvSpPr>
          <p:nvPr>
            <p:ph type="pic" sz="quarter" idx="12" hasCustomPrompt="1"/>
          </p:nvPr>
        </p:nvSpPr>
        <p:spPr>
          <a:xfrm>
            <a:off x="914400" y="0"/>
            <a:ext cx="16424275" cy="7920000"/>
          </a:xfrm>
        </p:spPr>
        <p:txBody>
          <a:bodyPr/>
          <a:lstStyle>
            <a:lvl1pPr marL="85725" indent="0">
              <a:buNone/>
              <a:defRPr>
                <a:solidFill>
                  <a:schemeClr val="bg1">
                    <a:lumMod val="50000"/>
                  </a:schemeClr>
                </a:solidFill>
              </a:defRPr>
            </a:lvl1pPr>
          </a:lstStyle>
          <a:p>
            <a:r>
              <a:rPr lang="nl-BE" noProof="0"/>
              <a:t>Picture</a:t>
            </a:r>
            <a:endParaRPr lang="nl-BE" noProof="0" dirty="0"/>
          </a:p>
        </p:txBody>
      </p:sp>
      <p:sp>
        <p:nvSpPr>
          <p:cNvPr id="2" name="Date Placeholder 1"/>
          <p:cNvSpPr>
            <a:spLocks noGrp="1"/>
          </p:cNvSpPr>
          <p:nvPr>
            <p:ph type="dt" sz="half" idx="10"/>
          </p:nvPr>
        </p:nvSpPr>
        <p:spPr/>
        <p:txBody>
          <a:bodyPr/>
          <a:lstStyle/>
          <a:p>
            <a:endParaRPr lang="nl-NL" noProof="0" dirty="0"/>
          </a:p>
        </p:txBody>
      </p:sp>
      <p:sp>
        <p:nvSpPr>
          <p:cNvPr id="3" name="Footer Placeholder 2"/>
          <p:cNvSpPr>
            <a:spLocks noGrp="1"/>
          </p:cNvSpPr>
          <p:nvPr>
            <p:ph type="ftr" sz="quarter" idx="11"/>
          </p:nvPr>
        </p:nvSpPr>
        <p:spPr/>
        <p:txBody>
          <a:bodyPr/>
          <a:lstStyle/>
          <a:p>
            <a:endParaRPr lang="nl-NL" noProof="0" dirty="0"/>
          </a:p>
        </p:txBody>
      </p:sp>
      <p:sp>
        <p:nvSpPr>
          <p:cNvPr id="8" name="Tijdelijke aanduiding voor tekst 7">
            <a:extLst>
              <a:ext uri="{FF2B5EF4-FFF2-40B4-BE49-F238E27FC236}">
                <a16:creationId xmlns:a16="http://schemas.microsoft.com/office/drawing/2014/main" id="{0301F6D1-3E66-4198-8305-F0FF1745CC94}"/>
              </a:ext>
            </a:extLst>
          </p:cNvPr>
          <p:cNvSpPr>
            <a:spLocks noGrp="1"/>
          </p:cNvSpPr>
          <p:nvPr>
            <p:ph type="body" sz="quarter" idx="13"/>
          </p:nvPr>
        </p:nvSpPr>
        <p:spPr>
          <a:xfrm>
            <a:off x="914399" y="1011602"/>
            <a:ext cx="7754938" cy="6908398"/>
          </a:xfrm>
          <a:solidFill>
            <a:srgbClr val="E9F0FA"/>
          </a:solidFill>
        </p:spPr>
        <p:txBody>
          <a:bodyPr>
            <a:normAutofit/>
          </a:bodyPr>
          <a:lstStyle>
            <a:lvl1pPr marL="85725" indent="0">
              <a:buNone/>
              <a:defRPr sz="5400" u="sng" cap="all" baseline="0">
                <a:solidFill>
                  <a:srgbClr val="1E64C8"/>
                </a:solidFill>
              </a:defRPr>
            </a:lvl1pPr>
            <a:lvl2pPr marL="984250" indent="-625475">
              <a:defRPr>
                <a:solidFill>
                  <a:srgbClr val="1E64C8"/>
                </a:solidFill>
              </a:defRPr>
            </a:lvl2pPr>
            <a:lvl3pPr>
              <a:defRPr>
                <a:solidFill>
                  <a:srgbClr val="1E64C8"/>
                </a:solidFill>
              </a:defRPr>
            </a:lvl3pPr>
            <a:lvl4pPr>
              <a:defRPr>
                <a:solidFill>
                  <a:srgbClr val="1E64C8"/>
                </a:solidFill>
              </a:defRPr>
            </a:lvl4pPr>
            <a:lvl5pPr>
              <a:defRPr>
                <a:solidFill>
                  <a:srgbClr val="1E64C8"/>
                </a:solidFill>
              </a:defRPr>
            </a:lvl5pPr>
          </a:lstStyle>
          <a:p>
            <a:pPr lvl="0"/>
            <a:r>
              <a:rPr lang="nl-NL"/>
              <a:t>Klikken om de tekststijl van het model te bewerken</a:t>
            </a:r>
          </a:p>
        </p:txBody>
      </p:sp>
    </p:spTree>
    <p:extLst>
      <p:ext uri="{BB962C8B-B14F-4D97-AF65-F5344CB8AC3E}">
        <p14:creationId xmlns:p14="http://schemas.microsoft.com/office/powerpoint/2010/main" val="32113506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7" name="Rectangle 6"/>
          <p:cNvSpPr/>
          <p:nvPr userDrawn="1"/>
        </p:nvSpPr>
        <p:spPr>
          <a:xfrm>
            <a:off x="914400" y="1393200"/>
            <a:ext cx="16424275" cy="6505200"/>
          </a:xfrm>
          <a:prstGeom prst="rect">
            <a:avLst/>
          </a:prstGeom>
          <a:solidFill>
            <a:srgbClr val="1E64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noProof="0" dirty="0"/>
          </a:p>
        </p:txBody>
      </p:sp>
      <p:sp>
        <p:nvSpPr>
          <p:cNvPr id="5" name="Tijdelijke aanduiding voor tekst 4"/>
          <p:cNvSpPr>
            <a:spLocks noGrp="1"/>
          </p:cNvSpPr>
          <p:nvPr>
            <p:ph type="body" sz="quarter" idx="10" hasCustomPrompt="1"/>
          </p:nvPr>
        </p:nvSpPr>
        <p:spPr bwMode="white">
          <a:xfrm>
            <a:off x="9215999" y="3095999"/>
            <a:ext cx="7257600" cy="2074207"/>
          </a:xfrm>
        </p:spPr>
        <p:txBody>
          <a:bodyPr>
            <a:normAutofit/>
          </a:bodyPr>
          <a:lstStyle>
            <a:lvl1pPr marL="0" indent="0">
              <a:lnSpc>
                <a:spcPts val="3500"/>
              </a:lnSpc>
              <a:buNone/>
              <a:defRPr sz="2400">
                <a:solidFill>
                  <a:schemeClr val="bg1"/>
                </a:solidFill>
              </a:defRPr>
            </a:lvl1pPr>
          </a:lstStyle>
          <a:p>
            <a:pPr lvl="0"/>
            <a:r>
              <a:rPr lang="nl-NL" dirty="0"/>
              <a:t>Klik om de namen van </a:t>
            </a:r>
            <a:r>
              <a:rPr lang="nl-NL" dirty="0" err="1"/>
              <a:t>social</a:t>
            </a:r>
            <a:r>
              <a:rPr lang="nl-NL" dirty="0"/>
              <a:t> media in te typen</a:t>
            </a:r>
          </a:p>
        </p:txBody>
      </p:sp>
      <p:sp>
        <p:nvSpPr>
          <p:cNvPr id="2" name="Title 1"/>
          <p:cNvSpPr>
            <a:spLocks noGrp="1"/>
          </p:cNvSpPr>
          <p:nvPr>
            <p:ph type="ctrTitle" hasCustomPrompt="1"/>
          </p:nvPr>
        </p:nvSpPr>
        <p:spPr bwMode="white">
          <a:xfrm>
            <a:off x="1291074" y="1743240"/>
            <a:ext cx="7419544" cy="5769600"/>
          </a:xfrm>
        </p:spPr>
        <p:txBody>
          <a:bodyPr anchor="t" anchorCtr="0">
            <a:noAutofit/>
          </a:bodyPr>
          <a:lstStyle>
            <a:lvl1pPr algn="l" defTabSz="542925">
              <a:lnSpc>
                <a:spcPts val="3500"/>
              </a:lnSpc>
              <a:defRPr sz="2500" u="none" cap="none" baseline="0">
                <a:solidFill>
                  <a:schemeClr val="bg1"/>
                </a:solidFill>
                <a:uFill>
                  <a:solidFill>
                    <a:schemeClr val="bg1"/>
                  </a:solidFill>
                </a:uFill>
                <a:latin typeface="+mn-lt"/>
              </a:defRPr>
            </a:lvl1pPr>
          </a:lstStyle>
          <a:p>
            <a:r>
              <a:rPr lang="nl-BE" noProof="0" dirty="0"/>
              <a:t>Klik om de gegevens van de presentator in </a:t>
            </a:r>
            <a:r>
              <a:rPr lang="nl-BE" noProof="0"/>
              <a:t>te typen</a:t>
            </a:r>
            <a:endParaRPr lang="nl-BE" noProof="0" dirty="0"/>
          </a:p>
        </p:txBody>
      </p:sp>
      <p:sp>
        <p:nvSpPr>
          <p:cNvPr id="8" name="Titles positoning box" hidden="1"/>
          <p:cNvSpPr/>
          <p:nvPr userDrawn="1"/>
        </p:nvSpPr>
        <p:spPr>
          <a:xfrm>
            <a:off x="1371600" y="1828800"/>
            <a:ext cx="15012000" cy="599976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Afbeelding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64400" y="0"/>
            <a:ext cx="4644216" cy="1393200"/>
          </a:xfrm>
          <a:prstGeom prst="rect">
            <a:avLst/>
          </a:prstGeom>
        </p:spPr>
      </p:pic>
    </p:spTree>
    <p:extLst>
      <p:ext uri="{BB962C8B-B14F-4D97-AF65-F5344CB8AC3E}">
        <p14:creationId xmlns:p14="http://schemas.microsoft.com/office/powerpoint/2010/main" val="3103785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0118" y="252000"/>
            <a:ext cx="15705282" cy="863693"/>
          </a:xfrm>
          <a:prstGeom prst="rect">
            <a:avLst/>
          </a:prstGeom>
        </p:spPr>
        <p:txBody>
          <a:bodyPr vert="horz" lIns="91440" tIns="45720" rIns="91440" bIns="45720" rtlCol="0" anchor="t" anchorCtr="0">
            <a:noAutofit/>
          </a:bodyPr>
          <a:lstStyle/>
          <a:p>
            <a:r>
              <a:rPr lang="nl-BE" noProof="0" dirty="0"/>
              <a:t>Klik om de stijl te bewerken</a:t>
            </a:r>
          </a:p>
        </p:txBody>
      </p:sp>
      <p:sp>
        <p:nvSpPr>
          <p:cNvPr id="3" name="Text Placeholder 2"/>
          <p:cNvSpPr>
            <a:spLocks noGrp="1"/>
          </p:cNvSpPr>
          <p:nvPr>
            <p:ph type="body" idx="1"/>
          </p:nvPr>
        </p:nvSpPr>
        <p:spPr>
          <a:xfrm>
            <a:off x="835825" y="1194364"/>
            <a:ext cx="15699575" cy="6696000"/>
          </a:xfrm>
          <a:prstGeom prst="rect">
            <a:avLst/>
          </a:prstGeom>
        </p:spPr>
        <p:txBody>
          <a:bodyPr vert="horz" lIns="91440" tIns="45720" rIns="91440" bIns="45720" rtlCol="0">
            <a:normAutofit/>
          </a:bodyPr>
          <a:lstStyle/>
          <a:p>
            <a:pPr lvl="0"/>
            <a:r>
              <a:rPr lang="nl-BE" noProof="0" dirty="0"/>
              <a:t>Click </a:t>
            </a:r>
            <a:r>
              <a:rPr lang="nl-BE" noProof="0" dirty="0" err="1"/>
              <a:t>to</a:t>
            </a:r>
            <a:r>
              <a:rPr lang="nl-BE" noProof="0" dirty="0"/>
              <a:t> </a:t>
            </a:r>
            <a:r>
              <a:rPr lang="nl-BE" noProof="0" dirty="0" err="1"/>
              <a:t>edit</a:t>
            </a:r>
            <a:r>
              <a:rPr lang="nl-BE" noProof="0" dirty="0"/>
              <a:t> Master </a:t>
            </a:r>
            <a:r>
              <a:rPr lang="nl-BE" noProof="0" dirty="0" err="1"/>
              <a:t>text</a:t>
            </a:r>
            <a:r>
              <a:rPr lang="nl-BE" noProof="0" dirty="0"/>
              <a:t> </a:t>
            </a:r>
            <a:r>
              <a:rPr lang="nl-BE" noProof="0" dirty="0" err="1"/>
              <a:t>styles</a:t>
            </a:r>
            <a:endParaRPr lang="nl-BE" noProof="0" dirty="0"/>
          </a:p>
          <a:p>
            <a:pPr lvl="1"/>
            <a:r>
              <a:rPr lang="nl-BE" noProof="0" dirty="0"/>
              <a:t>Second level</a:t>
            </a:r>
          </a:p>
          <a:p>
            <a:pPr lvl="2"/>
            <a:r>
              <a:rPr lang="nl-BE" noProof="0" dirty="0" err="1"/>
              <a:t>Third</a:t>
            </a:r>
            <a:r>
              <a:rPr lang="nl-BE" noProof="0" dirty="0"/>
              <a:t> level</a:t>
            </a:r>
          </a:p>
        </p:txBody>
      </p:sp>
      <p:sp>
        <p:nvSpPr>
          <p:cNvPr id="4" name="Date Placeholder 3"/>
          <p:cNvSpPr>
            <a:spLocks noGrp="1"/>
          </p:cNvSpPr>
          <p:nvPr>
            <p:ph type="dt" sz="half" idx="2"/>
          </p:nvPr>
        </p:nvSpPr>
        <p:spPr>
          <a:xfrm>
            <a:off x="4072394" y="8948703"/>
            <a:ext cx="2297926" cy="519289"/>
          </a:xfrm>
          <a:prstGeom prst="rect">
            <a:avLst/>
          </a:prstGeom>
        </p:spPr>
        <p:txBody>
          <a:bodyPr vert="horz" lIns="91440" tIns="45720" rIns="91440" bIns="45720" rtlCol="0" anchor="ctr"/>
          <a:lstStyle>
            <a:lvl1pPr algn="l">
              <a:defRPr sz="1707">
                <a:solidFill>
                  <a:schemeClr val="tx1">
                    <a:tint val="75000"/>
                  </a:schemeClr>
                </a:solidFill>
              </a:defRPr>
            </a:lvl1pPr>
          </a:lstStyle>
          <a:p>
            <a:endParaRPr lang="nl-BE" noProof="0" dirty="0"/>
          </a:p>
        </p:txBody>
      </p:sp>
      <p:sp>
        <p:nvSpPr>
          <p:cNvPr id="5" name="Footer Placeholder 4"/>
          <p:cNvSpPr>
            <a:spLocks noGrp="1"/>
          </p:cNvSpPr>
          <p:nvPr>
            <p:ph type="ftr" sz="quarter" idx="3"/>
          </p:nvPr>
        </p:nvSpPr>
        <p:spPr>
          <a:xfrm>
            <a:off x="6810236" y="8994423"/>
            <a:ext cx="8353564" cy="437932"/>
          </a:xfrm>
          <a:prstGeom prst="rect">
            <a:avLst/>
          </a:prstGeom>
        </p:spPr>
        <p:txBody>
          <a:bodyPr vert="horz" lIns="91440" tIns="45720" rIns="91440" bIns="45720" rtlCol="0" anchor="ctr"/>
          <a:lstStyle>
            <a:lvl1pPr algn="ctr">
              <a:defRPr sz="1707">
                <a:solidFill>
                  <a:schemeClr val="tx1">
                    <a:tint val="75000"/>
                  </a:schemeClr>
                </a:solidFill>
              </a:defRPr>
            </a:lvl1pPr>
          </a:lstStyle>
          <a:p>
            <a:endParaRPr lang="nl-BE" noProof="0" dirty="0"/>
          </a:p>
        </p:txBody>
      </p:sp>
      <p:sp>
        <p:nvSpPr>
          <p:cNvPr id="6" name="Slide Number Placeholder 5"/>
          <p:cNvSpPr>
            <a:spLocks noGrp="1"/>
          </p:cNvSpPr>
          <p:nvPr>
            <p:ph type="sldNum" sz="quarter" idx="4"/>
          </p:nvPr>
        </p:nvSpPr>
        <p:spPr>
          <a:xfrm>
            <a:off x="15590520" y="8948703"/>
            <a:ext cx="921880" cy="519289"/>
          </a:xfrm>
          <a:prstGeom prst="rect">
            <a:avLst/>
          </a:prstGeom>
        </p:spPr>
        <p:txBody>
          <a:bodyPr vert="horz" lIns="91440" tIns="45720" rIns="91440" bIns="45720" rtlCol="0" anchor="ctr"/>
          <a:lstStyle>
            <a:lvl1pPr algn="r">
              <a:defRPr sz="1707">
                <a:solidFill>
                  <a:srgbClr val="1E64C8"/>
                </a:solidFill>
              </a:defRPr>
            </a:lvl1pPr>
          </a:lstStyle>
          <a:p>
            <a:fld id="{7AE184E0-0BD4-4705-A12B-9B71DDE63301}" type="slidenum">
              <a:rPr lang="nl-BE" noProof="0" smtClean="0"/>
              <a:pPr/>
              <a:t>‹#›</a:t>
            </a:fld>
            <a:endParaRPr lang="nl-BE" noProof="0" dirty="0"/>
          </a:p>
        </p:txBody>
      </p:sp>
      <p:sp>
        <p:nvSpPr>
          <p:cNvPr id="7" name="Title positioning box" hidden="1"/>
          <p:cNvSpPr/>
          <p:nvPr userDrawn="1"/>
        </p:nvSpPr>
        <p:spPr>
          <a:xfrm>
            <a:off x="927265" y="367200"/>
            <a:ext cx="15480000" cy="46364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 positoning box" hidden="1"/>
          <p:cNvSpPr/>
          <p:nvPr userDrawn="1"/>
        </p:nvSpPr>
        <p:spPr>
          <a:xfrm>
            <a:off x="927265" y="1584000"/>
            <a:ext cx="8229600" cy="630000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Logo positioning box" hidden="1"/>
          <p:cNvSpPr/>
          <p:nvPr userDrawn="1"/>
        </p:nvSpPr>
        <p:spPr>
          <a:xfrm flipV="1">
            <a:off x="928800" y="7878842"/>
            <a:ext cx="15478465" cy="1416353"/>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483617" y="7906160"/>
            <a:ext cx="2308379" cy="1847440"/>
          </a:xfrm>
          <a:prstGeom prst="rect">
            <a:avLst/>
          </a:prstGeom>
        </p:spPr>
      </p:pic>
      <p:sp>
        <p:nvSpPr>
          <p:cNvPr id="12" name="Text positoning box" hidden="1"/>
          <p:cNvSpPr/>
          <p:nvPr userDrawn="1"/>
        </p:nvSpPr>
        <p:spPr>
          <a:xfrm>
            <a:off x="9172105" y="1584000"/>
            <a:ext cx="914400" cy="630000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 positoning box" hidden="1"/>
          <p:cNvSpPr/>
          <p:nvPr userDrawn="1"/>
        </p:nvSpPr>
        <p:spPr>
          <a:xfrm>
            <a:off x="10099369" y="1356360"/>
            <a:ext cx="6307895" cy="652764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770589907"/>
      </p:ext>
    </p:extLst>
  </p:cSld>
  <p:clrMap bg1="lt1" tx1="dk1" bg2="lt2" tx2="dk2" accent1="accent1" accent2="accent2" accent3="accent3" accent4="accent4" accent5="accent5" accent6="accent6" hlink="hlink" folHlink="folHlink"/>
  <p:sldLayoutIdLst>
    <p:sldLayoutId id="2147483672" r:id="rId1"/>
    <p:sldLayoutId id="2147483661" r:id="rId2"/>
    <p:sldLayoutId id="2147483673" r:id="rId3"/>
    <p:sldLayoutId id="2147483662" r:id="rId4"/>
    <p:sldLayoutId id="2147483674" r:id="rId5"/>
    <p:sldLayoutId id="2147483666" r:id="rId6"/>
    <p:sldLayoutId id="2147483675" r:id="rId7"/>
    <p:sldLayoutId id="2147483677" r:id="rId8"/>
    <p:sldLayoutId id="2147483678" r:id="rId9"/>
    <p:sldLayoutId id="2147483676" r:id="rId10"/>
  </p:sldLayoutIdLst>
  <p:hf hdr="0" ftr="0" dt="0"/>
  <p:txStyles>
    <p:titleStyle>
      <a:lvl1pPr algn="l" defTabSz="1300368" rtl="0" eaLnBrk="1" latinLnBrk="0" hangingPunct="1">
        <a:lnSpc>
          <a:spcPct val="90000"/>
        </a:lnSpc>
        <a:spcBef>
          <a:spcPct val="0"/>
        </a:spcBef>
        <a:buNone/>
        <a:defRPr sz="5400" u="sng" kern="1200" cap="all" baseline="0">
          <a:solidFill>
            <a:srgbClr val="1E64C8"/>
          </a:solidFill>
          <a:uFill>
            <a:solidFill>
              <a:srgbClr val="1E64C8"/>
            </a:solidFill>
          </a:uFill>
          <a:latin typeface="+mj-lt"/>
          <a:ea typeface="+mj-ea"/>
          <a:cs typeface="+mj-cs"/>
        </a:defRPr>
      </a:lvl1pPr>
    </p:titleStyle>
    <p:bodyStyle>
      <a:lvl1pPr marL="536575" indent="-450850" algn="l" defTabSz="1300368" rtl="0" eaLnBrk="1" latinLnBrk="0" hangingPunct="1">
        <a:lnSpc>
          <a:spcPct val="120000"/>
        </a:lnSpc>
        <a:spcBef>
          <a:spcPts val="0"/>
        </a:spcBef>
        <a:buFont typeface="Arial" panose="020B0604020202020204" pitchFamily="34" charset="0"/>
        <a:buChar char="̶"/>
        <a:defRPr sz="4800" kern="1200">
          <a:solidFill>
            <a:schemeClr val="tx1"/>
          </a:solidFill>
          <a:latin typeface="+mn-lt"/>
          <a:ea typeface="+mn-ea"/>
          <a:cs typeface="+mn-cs"/>
        </a:defRPr>
      </a:lvl1pPr>
      <a:lvl2pPr marL="1169988" indent="-450850" algn="l" defTabSz="457200" rtl="0" eaLnBrk="1" latinLnBrk="0" hangingPunct="1">
        <a:lnSpc>
          <a:spcPct val="120000"/>
        </a:lnSpc>
        <a:spcBef>
          <a:spcPts val="0"/>
        </a:spcBef>
        <a:buFont typeface="Arial" panose="020B0604020202020204" pitchFamily="34" charset="0"/>
        <a:buChar char="̶"/>
        <a:tabLst/>
        <a:defRPr sz="4800" kern="1200">
          <a:solidFill>
            <a:schemeClr val="tx1"/>
          </a:solidFill>
          <a:latin typeface="+mn-lt"/>
          <a:ea typeface="+mn-ea"/>
          <a:cs typeface="+mn-cs"/>
        </a:defRPr>
      </a:lvl2pPr>
      <a:lvl3pPr marL="1755775" indent="-450000" algn="l" defTabSz="1300368" rtl="0" eaLnBrk="1" latinLnBrk="0" hangingPunct="1">
        <a:lnSpc>
          <a:spcPct val="120000"/>
        </a:lnSpc>
        <a:spcBef>
          <a:spcPts val="0"/>
        </a:spcBef>
        <a:buFont typeface="Arial" panose="020B0604020202020204" pitchFamily="34" charset="0"/>
        <a:buChar char="‒"/>
        <a:defRPr sz="4800" kern="1200">
          <a:solidFill>
            <a:schemeClr val="tx1"/>
          </a:solidFill>
          <a:latin typeface="+mn-lt"/>
          <a:ea typeface="+mn-ea"/>
          <a:cs typeface="+mn-cs"/>
        </a:defRPr>
      </a:lvl3pPr>
      <a:lvl4pPr marL="1441450" indent="-550863" algn="l" defTabSz="1300368" rtl="0" eaLnBrk="1" latinLnBrk="0" hangingPunct="1">
        <a:lnSpc>
          <a:spcPct val="120000"/>
        </a:lnSpc>
        <a:spcBef>
          <a:spcPts val="0"/>
        </a:spcBef>
        <a:buFont typeface="Arial" panose="020B0604020202020204" pitchFamily="34" charset="0"/>
        <a:buChar char="–"/>
        <a:defRPr sz="4800" kern="1200">
          <a:solidFill>
            <a:schemeClr val="tx1"/>
          </a:solidFill>
          <a:latin typeface="+mn-lt"/>
          <a:ea typeface="+mn-ea"/>
          <a:cs typeface="+mn-cs"/>
        </a:defRPr>
      </a:lvl4pPr>
      <a:lvl5pPr marL="2600325" indent="-1158875" algn="l" defTabSz="1300368" rtl="0" eaLnBrk="1" latinLnBrk="0" hangingPunct="1">
        <a:lnSpc>
          <a:spcPct val="120000"/>
        </a:lnSpc>
        <a:spcBef>
          <a:spcPts val="0"/>
        </a:spcBef>
        <a:buFont typeface="Arial" panose="020B0604020202020204" pitchFamily="34" charset="0"/>
        <a:buNone/>
        <a:defRPr sz="4800" kern="1200">
          <a:solidFill>
            <a:schemeClr val="tx1"/>
          </a:solidFill>
          <a:latin typeface="+mn-lt"/>
          <a:ea typeface="+mn-ea"/>
          <a:cs typeface="+mn-cs"/>
        </a:defRPr>
      </a:lvl5pPr>
      <a:lvl6pPr marL="3576013"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6pPr>
      <a:lvl7pPr marL="4226197"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7pPr>
      <a:lvl8pPr marL="4876381"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8pPr>
      <a:lvl9pPr marL="5526565"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9pPr>
    </p:bodyStyle>
    <p:otherStyle>
      <a:defPPr>
        <a:defRPr lang="en-US"/>
      </a:defPPr>
      <a:lvl1pPr marL="0" algn="l" defTabSz="1300368" rtl="0" eaLnBrk="1" latinLnBrk="0" hangingPunct="1">
        <a:defRPr sz="2560" kern="1200">
          <a:solidFill>
            <a:schemeClr val="tx1"/>
          </a:solidFill>
          <a:latin typeface="+mn-lt"/>
          <a:ea typeface="+mn-ea"/>
          <a:cs typeface="+mn-cs"/>
        </a:defRPr>
      </a:lvl1pPr>
      <a:lvl2pPr marL="650184" algn="l" defTabSz="1300368" rtl="0" eaLnBrk="1" latinLnBrk="0" hangingPunct="1">
        <a:defRPr sz="2560" kern="1200">
          <a:solidFill>
            <a:schemeClr val="tx1"/>
          </a:solidFill>
          <a:latin typeface="+mn-lt"/>
          <a:ea typeface="+mn-ea"/>
          <a:cs typeface="+mn-cs"/>
        </a:defRPr>
      </a:lvl2pPr>
      <a:lvl3pPr marL="1300368" algn="l" defTabSz="1300368" rtl="0" eaLnBrk="1" latinLnBrk="0" hangingPunct="1">
        <a:defRPr sz="2560" kern="1200">
          <a:solidFill>
            <a:schemeClr val="tx1"/>
          </a:solidFill>
          <a:latin typeface="+mn-lt"/>
          <a:ea typeface="+mn-ea"/>
          <a:cs typeface="+mn-cs"/>
        </a:defRPr>
      </a:lvl3pPr>
      <a:lvl4pPr marL="1950552" algn="l" defTabSz="1300368" rtl="0" eaLnBrk="1" latinLnBrk="0" hangingPunct="1">
        <a:defRPr sz="2560" kern="1200">
          <a:solidFill>
            <a:schemeClr val="tx1"/>
          </a:solidFill>
          <a:latin typeface="+mn-lt"/>
          <a:ea typeface="+mn-ea"/>
          <a:cs typeface="+mn-cs"/>
        </a:defRPr>
      </a:lvl4pPr>
      <a:lvl5pPr marL="2600736" algn="l" defTabSz="1300368" rtl="0" eaLnBrk="1" latinLnBrk="0" hangingPunct="1">
        <a:defRPr sz="2560" kern="1200">
          <a:solidFill>
            <a:schemeClr val="tx1"/>
          </a:solidFill>
          <a:latin typeface="+mn-lt"/>
          <a:ea typeface="+mn-ea"/>
          <a:cs typeface="+mn-cs"/>
        </a:defRPr>
      </a:lvl5pPr>
      <a:lvl6pPr marL="3250921" algn="l" defTabSz="1300368" rtl="0" eaLnBrk="1" latinLnBrk="0" hangingPunct="1">
        <a:defRPr sz="2560" kern="1200">
          <a:solidFill>
            <a:schemeClr val="tx1"/>
          </a:solidFill>
          <a:latin typeface="+mn-lt"/>
          <a:ea typeface="+mn-ea"/>
          <a:cs typeface="+mn-cs"/>
        </a:defRPr>
      </a:lvl6pPr>
      <a:lvl7pPr marL="3901105" algn="l" defTabSz="1300368" rtl="0" eaLnBrk="1" latinLnBrk="0" hangingPunct="1">
        <a:defRPr sz="2560" kern="1200">
          <a:solidFill>
            <a:schemeClr val="tx1"/>
          </a:solidFill>
          <a:latin typeface="+mn-lt"/>
          <a:ea typeface="+mn-ea"/>
          <a:cs typeface="+mn-cs"/>
        </a:defRPr>
      </a:lvl7pPr>
      <a:lvl8pPr marL="4551289" algn="l" defTabSz="1300368" rtl="0" eaLnBrk="1" latinLnBrk="0" hangingPunct="1">
        <a:defRPr sz="2560" kern="1200">
          <a:solidFill>
            <a:schemeClr val="tx1"/>
          </a:solidFill>
          <a:latin typeface="+mn-lt"/>
          <a:ea typeface="+mn-ea"/>
          <a:cs typeface="+mn-cs"/>
        </a:defRPr>
      </a:lvl8pPr>
      <a:lvl9pPr marL="5201473" algn="l" defTabSz="1300368" rtl="0" eaLnBrk="1" latinLnBrk="0" hangingPunct="1">
        <a:defRPr sz="25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openxmlformats.org/officeDocument/2006/relationships/image" Target="../media/image7.jpe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hyperlink" Target="https://doi.org/10.1093/ejendo/lvad170" TargetMode="External"/><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hyperlink" Target="https://doi.org/10.1111/andr.12999"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hyperlink" Target="https://doi.org/10.3389/fendo.2024.1496160" TargetMode="Externa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hyperlink" Target="https://doi.org/10.1016/j.xfre.2023.10.006" TargetMode="External"/><Relationship Id="rId2" Type="http://schemas.openxmlformats.org/officeDocument/2006/relationships/hyperlink" Target="https://doi.org/10.1001/jama.2023.7688" TargetMode="Externa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hyperlink" Target="https://doi.org/10.1016/j.xcrm.2024.101440"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hyperlink" Target="https://doi.org/10.1093/humrep/dead068"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2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hyperlink" Target="https://doi.org/10.1080/26895269.2020.1719951"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hyperlink" Target="https://doi.org/10.1016/j.jpag.2021.04.004"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4.xml"/><Relationship Id="rId5" Type="http://schemas.openxmlformats.org/officeDocument/2006/relationships/hyperlink" Target="https://doi.org/10.1089/lgbt.2019.0258" TargetMode="External"/><Relationship Id="rId4" Type="http://schemas.openxmlformats.org/officeDocument/2006/relationships/hyperlink" Target="https://doi.org/10.1016/j.xcrm.2024.101440"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hyperlink" Target="https://doi.org/10.1016/j.jsxm.2019.12.020" TargetMode="Externa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el 16"/>
          <p:cNvSpPr>
            <a:spLocks noGrp="1"/>
          </p:cNvSpPr>
          <p:nvPr>
            <p:ph type="ctrTitle"/>
          </p:nvPr>
        </p:nvSpPr>
        <p:spPr/>
        <p:txBody>
          <a:bodyPr/>
          <a:lstStyle/>
          <a:p>
            <a:pPr>
              <a:lnSpc>
                <a:spcPct val="150000"/>
              </a:lnSpc>
            </a:pPr>
            <a:r>
              <a:rPr lang="nl-NL" sz="7200" u="none" dirty="0" err="1"/>
              <a:t>Endocrinology</a:t>
            </a:r>
            <a:r>
              <a:rPr lang="nl-NL" sz="7200" u="none" dirty="0"/>
              <a:t> of </a:t>
            </a:r>
            <a:r>
              <a:rPr lang="nl-NL" sz="7200" u="none" dirty="0" err="1"/>
              <a:t>the</a:t>
            </a:r>
            <a:r>
              <a:rPr lang="nl-NL" sz="7200" u="none" dirty="0"/>
              <a:t> transgender </a:t>
            </a:r>
            <a:r>
              <a:rPr lang="nl-NL" sz="7200" u="none" dirty="0" err="1"/>
              <a:t>patient</a:t>
            </a:r>
            <a:br>
              <a:rPr lang="nl-NL" sz="7200" u="none" dirty="0"/>
            </a:br>
            <a:r>
              <a:rPr lang="nl-NL" sz="4800" u="none" dirty="0"/>
              <a:t>- a </a:t>
            </a:r>
            <a:r>
              <a:rPr lang="nl-NL" sz="4800" u="none" dirty="0" err="1"/>
              <a:t>clinical</a:t>
            </a:r>
            <a:r>
              <a:rPr lang="nl-NL" sz="4800" u="none" dirty="0"/>
              <a:t> approach - </a:t>
            </a:r>
            <a:endParaRPr lang="nl-NL" sz="7200" u="none" dirty="0"/>
          </a:p>
        </p:txBody>
      </p:sp>
      <p:sp>
        <p:nvSpPr>
          <p:cNvPr id="18" name="Ondertitel 17"/>
          <p:cNvSpPr>
            <a:spLocks noGrp="1"/>
          </p:cNvSpPr>
          <p:nvPr>
            <p:ph type="subTitle" idx="1"/>
          </p:nvPr>
        </p:nvSpPr>
        <p:spPr/>
        <p:txBody>
          <a:bodyPr/>
          <a:lstStyle/>
          <a:p>
            <a:r>
              <a:rPr lang="nl-NL" dirty="0"/>
              <a:t>BSRM 53rd </a:t>
            </a:r>
            <a:r>
              <a:rPr lang="nl-NL" dirty="0" err="1"/>
              <a:t>Scientific</a:t>
            </a:r>
            <a:r>
              <a:rPr lang="nl-NL" dirty="0"/>
              <a:t> Meeting – Jeroen Vervalcke MD			     2025-03-21</a:t>
            </a:r>
          </a:p>
        </p:txBody>
      </p:sp>
      <p:sp>
        <p:nvSpPr>
          <p:cNvPr id="6" name="Text Placeholder Organsation L1/L2"/>
          <p:cNvSpPr>
            <a:spLocks noGrp="1"/>
          </p:cNvSpPr>
          <p:nvPr>
            <p:ph type="body" sz="quarter" idx="10"/>
          </p:nvPr>
        </p:nvSpPr>
        <p:spPr/>
        <p:txBody>
          <a:bodyPr/>
          <a:lstStyle/>
          <a:p>
            <a:pPr marL="0" indent="0">
              <a:buNone/>
            </a:pPr>
            <a:r>
              <a:rPr lang="nl-BE" dirty="0"/>
              <a:t>Departement of </a:t>
            </a:r>
            <a:r>
              <a:rPr lang="nl-BE" dirty="0" err="1"/>
              <a:t>endocrinology</a:t>
            </a:r>
            <a:r>
              <a:rPr lang="nl-BE" dirty="0"/>
              <a:t> </a:t>
            </a:r>
            <a:r>
              <a:rPr lang="nl-BE" dirty="0" err="1"/>
              <a:t>and</a:t>
            </a:r>
            <a:r>
              <a:rPr lang="nl-BE" dirty="0"/>
              <a:t> </a:t>
            </a:r>
            <a:r>
              <a:rPr lang="nl-BE" dirty="0" err="1"/>
              <a:t>metabolic</a:t>
            </a:r>
            <a:r>
              <a:rPr lang="nl-BE" dirty="0"/>
              <a:t> </a:t>
            </a:r>
            <a:r>
              <a:rPr lang="nl-BE" dirty="0" err="1"/>
              <a:t>bone</a:t>
            </a:r>
            <a:r>
              <a:rPr lang="nl-BE" dirty="0"/>
              <a:t> </a:t>
            </a:r>
            <a:r>
              <a:rPr lang="nl-BE" dirty="0" err="1"/>
              <a:t>diseases</a:t>
            </a:r>
            <a:endParaRPr lang="nl-BE" dirty="0"/>
          </a:p>
          <a:p>
            <a:pPr lvl="1"/>
            <a:r>
              <a:rPr lang="nl-BE" dirty="0"/>
              <a:t>Research unit </a:t>
            </a:r>
            <a:r>
              <a:rPr lang="nl-BE" dirty="0" err="1"/>
              <a:t>endocrinology</a:t>
            </a:r>
            <a:endParaRPr lang="nl-BE" dirty="0"/>
          </a:p>
        </p:txBody>
      </p:sp>
      <p:sp>
        <p:nvSpPr>
          <p:cNvPr id="21" name="Tijdelijke aanduiding voor afbeelding 20"/>
          <p:cNvSpPr>
            <a:spLocks noGrp="1"/>
          </p:cNvSpPr>
          <p:nvPr>
            <p:ph type="pic" sz="quarter" idx="13"/>
          </p:nvPr>
        </p:nvSpPr>
        <p:spPr/>
        <p:txBody>
          <a:bodyPr/>
          <a:lstStyle/>
          <a:p>
            <a:endParaRPr lang="nl-BE"/>
          </a:p>
        </p:txBody>
      </p:sp>
      <p:sp>
        <p:nvSpPr>
          <p:cNvPr id="22" name="Tijdelijke aanduiding voor afbeelding 21"/>
          <p:cNvSpPr>
            <a:spLocks noGrp="1"/>
          </p:cNvSpPr>
          <p:nvPr>
            <p:ph type="pic" sz="quarter" idx="14"/>
          </p:nvPr>
        </p:nvSpPr>
        <p:spPr/>
        <p:txBody>
          <a:bodyPr/>
          <a:lstStyle/>
          <a:p>
            <a:endParaRPr lang="nl-BE"/>
          </a:p>
        </p:txBody>
      </p:sp>
      <p:sp>
        <p:nvSpPr>
          <p:cNvPr id="14" name="Tijdelijke aanduiding voor afbeelding 13">
            <a:extLst>
              <a:ext uri="{FF2B5EF4-FFF2-40B4-BE49-F238E27FC236}">
                <a16:creationId xmlns:a16="http://schemas.microsoft.com/office/drawing/2014/main" id="{6CCAE05E-8694-832F-7758-760B8F3DA720}"/>
              </a:ext>
            </a:extLst>
          </p:cNvPr>
          <p:cNvSpPr>
            <a:spLocks noGrp="1"/>
          </p:cNvSpPr>
          <p:nvPr>
            <p:ph type="pic" sz="quarter" idx="12"/>
          </p:nvPr>
        </p:nvSpPr>
        <p:spPr/>
        <p:txBody>
          <a:bodyPr/>
          <a:lstStyle/>
          <a:p>
            <a:endParaRPr lang="nl-BE"/>
          </a:p>
        </p:txBody>
      </p:sp>
      <p:sp>
        <p:nvSpPr>
          <p:cNvPr id="16" name="Tijdelijke aanduiding voor afbeelding 15">
            <a:extLst>
              <a:ext uri="{FF2B5EF4-FFF2-40B4-BE49-F238E27FC236}">
                <a16:creationId xmlns:a16="http://schemas.microsoft.com/office/drawing/2014/main" id="{1198D20A-69C4-66E2-5046-E426A894577D}"/>
              </a:ext>
            </a:extLst>
          </p:cNvPr>
          <p:cNvSpPr>
            <a:spLocks noGrp="1"/>
          </p:cNvSpPr>
          <p:nvPr>
            <p:ph type="pic" sz="quarter" idx="11"/>
          </p:nvPr>
        </p:nvSpPr>
        <p:spPr/>
        <p:txBody>
          <a:bodyPr/>
          <a:lstStyle/>
          <a:p>
            <a:endParaRPr lang="nl-BE"/>
          </a:p>
        </p:txBody>
      </p:sp>
      <p:pic>
        <p:nvPicPr>
          <p:cNvPr id="24" name="Afbeelding 23" descr="Afbeelding met Lettertype, logo, Elektrisch blauw, symbool">
            <a:extLst>
              <a:ext uri="{FF2B5EF4-FFF2-40B4-BE49-F238E27FC236}">
                <a16:creationId xmlns:a16="http://schemas.microsoft.com/office/drawing/2014/main" id="{8CFF297F-2947-BDEC-7987-434AE7E514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77794" y="8366400"/>
            <a:ext cx="2420206" cy="823037"/>
          </a:xfrm>
          <a:prstGeom prst="rect">
            <a:avLst/>
          </a:prstGeom>
        </p:spPr>
      </p:pic>
    </p:spTree>
    <p:extLst>
      <p:ext uri="{BB962C8B-B14F-4D97-AF65-F5344CB8AC3E}">
        <p14:creationId xmlns:p14="http://schemas.microsoft.com/office/powerpoint/2010/main" val="33556180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A1892C-31FC-4F1F-9563-32700D980C41}"/>
              </a:ext>
            </a:extLst>
          </p:cNvPr>
          <p:cNvSpPr>
            <a:spLocks noGrp="1"/>
          </p:cNvSpPr>
          <p:nvPr>
            <p:ph type="title"/>
          </p:nvPr>
        </p:nvSpPr>
        <p:spPr/>
        <p:txBody>
          <a:bodyPr/>
          <a:lstStyle/>
          <a:p>
            <a:r>
              <a:rPr lang="nl-BE" dirty="0"/>
              <a:t>Lexicon</a:t>
            </a:r>
          </a:p>
        </p:txBody>
      </p:sp>
      <p:sp>
        <p:nvSpPr>
          <p:cNvPr id="3" name="Content Placeholder 2">
            <a:extLst>
              <a:ext uri="{FF2B5EF4-FFF2-40B4-BE49-F238E27FC236}">
                <a16:creationId xmlns:a16="http://schemas.microsoft.com/office/drawing/2014/main" id="{34E15C68-405E-49F1-9844-6101DDD8CA47}"/>
              </a:ext>
            </a:extLst>
          </p:cNvPr>
          <p:cNvSpPr>
            <a:spLocks noGrp="1"/>
          </p:cNvSpPr>
          <p:nvPr>
            <p:ph idx="1"/>
          </p:nvPr>
        </p:nvSpPr>
        <p:spPr/>
        <p:txBody>
          <a:bodyPr/>
          <a:lstStyle/>
          <a:p>
            <a:pPr>
              <a:buFontTx/>
              <a:buChar char="-"/>
            </a:pPr>
            <a:r>
              <a:rPr lang="nl-BE" b="1" dirty="0"/>
              <a:t>Gender</a:t>
            </a:r>
            <a:r>
              <a:rPr lang="nl-BE" dirty="0"/>
              <a:t> </a:t>
            </a:r>
            <a:r>
              <a:rPr lang="nl-BE" b="1" dirty="0" err="1"/>
              <a:t>incongruence</a:t>
            </a:r>
            <a:r>
              <a:rPr lang="nl-BE" dirty="0"/>
              <a:t> (GI): </a:t>
            </a:r>
            <a:r>
              <a:rPr lang="nl-BE" dirty="0" err="1"/>
              <a:t>misalignment</a:t>
            </a:r>
            <a:r>
              <a:rPr lang="nl-BE" dirty="0"/>
              <a:t> </a:t>
            </a:r>
            <a:r>
              <a:rPr lang="nl-BE" dirty="0" err="1"/>
              <a:t>between</a:t>
            </a:r>
            <a:r>
              <a:rPr lang="nl-BE" dirty="0"/>
              <a:t> </a:t>
            </a:r>
            <a:r>
              <a:rPr lang="nl-BE" dirty="0" err="1"/>
              <a:t>sex</a:t>
            </a:r>
            <a:r>
              <a:rPr lang="nl-BE" dirty="0"/>
              <a:t> </a:t>
            </a:r>
            <a:r>
              <a:rPr lang="nl-BE" dirty="0" err="1"/>
              <a:t>assigned</a:t>
            </a:r>
            <a:r>
              <a:rPr lang="nl-BE" dirty="0"/>
              <a:t> at </a:t>
            </a:r>
            <a:r>
              <a:rPr lang="nl-BE" dirty="0" err="1"/>
              <a:t>birth</a:t>
            </a:r>
            <a:r>
              <a:rPr lang="nl-BE" dirty="0"/>
              <a:t> </a:t>
            </a:r>
            <a:r>
              <a:rPr lang="nl-BE" dirty="0" err="1"/>
              <a:t>and</a:t>
            </a:r>
            <a:r>
              <a:rPr lang="nl-BE" dirty="0"/>
              <a:t> </a:t>
            </a:r>
            <a:r>
              <a:rPr lang="nl-BE" dirty="0" err="1"/>
              <a:t>desired</a:t>
            </a:r>
            <a:r>
              <a:rPr lang="nl-BE" dirty="0"/>
              <a:t> gender</a:t>
            </a:r>
          </a:p>
          <a:p>
            <a:pPr>
              <a:buFontTx/>
              <a:buChar char="-"/>
            </a:pPr>
            <a:r>
              <a:rPr lang="nl-BE" b="1" dirty="0"/>
              <a:t>Gender</a:t>
            </a:r>
            <a:r>
              <a:rPr lang="nl-BE" dirty="0"/>
              <a:t> </a:t>
            </a:r>
            <a:r>
              <a:rPr lang="nl-BE" b="1" dirty="0" err="1"/>
              <a:t>dysphoria</a:t>
            </a:r>
            <a:r>
              <a:rPr lang="nl-BE" dirty="0"/>
              <a:t>: </a:t>
            </a:r>
            <a:r>
              <a:rPr lang="nl-BE" dirty="0" err="1"/>
              <a:t>distress</a:t>
            </a:r>
            <a:r>
              <a:rPr lang="nl-BE" dirty="0"/>
              <a:t> </a:t>
            </a:r>
            <a:r>
              <a:rPr lang="nl-BE" dirty="0" err="1"/>
              <a:t>due</a:t>
            </a:r>
            <a:r>
              <a:rPr lang="nl-BE" dirty="0"/>
              <a:t> </a:t>
            </a:r>
            <a:r>
              <a:rPr lang="nl-BE" dirty="0" err="1"/>
              <a:t>to</a:t>
            </a:r>
            <a:r>
              <a:rPr lang="nl-BE" dirty="0"/>
              <a:t> GI</a:t>
            </a:r>
          </a:p>
          <a:p>
            <a:pPr>
              <a:buFontTx/>
              <a:buChar char="-"/>
            </a:pPr>
            <a:endParaRPr lang="nl-BE" dirty="0"/>
          </a:p>
          <a:p>
            <a:pPr>
              <a:buFontTx/>
              <a:buChar char="-"/>
            </a:pPr>
            <a:r>
              <a:rPr lang="nl-BE" b="1" dirty="0"/>
              <a:t>Cisgender</a:t>
            </a:r>
            <a:r>
              <a:rPr lang="nl-BE" dirty="0"/>
              <a:t>: </a:t>
            </a:r>
            <a:r>
              <a:rPr lang="nl-BE" dirty="0" err="1"/>
              <a:t>identifying</a:t>
            </a:r>
            <a:r>
              <a:rPr lang="nl-BE" dirty="0"/>
              <a:t> </a:t>
            </a:r>
            <a:r>
              <a:rPr lang="nl-BE" dirty="0" err="1"/>
              <a:t>with</a:t>
            </a:r>
            <a:r>
              <a:rPr lang="nl-BE" dirty="0"/>
              <a:t> </a:t>
            </a:r>
            <a:r>
              <a:rPr lang="nl-BE" dirty="0" err="1"/>
              <a:t>the</a:t>
            </a:r>
            <a:r>
              <a:rPr lang="nl-BE" dirty="0"/>
              <a:t> </a:t>
            </a:r>
            <a:r>
              <a:rPr lang="nl-BE" dirty="0" err="1"/>
              <a:t>assigned</a:t>
            </a:r>
            <a:r>
              <a:rPr lang="nl-BE" dirty="0"/>
              <a:t> </a:t>
            </a:r>
            <a:r>
              <a:rPr lang="nl-BE" dirty="0" err="1"/>
              <a:t>sex</a:t>
            </a:r>
            <a:endParaRPr lang="nl-BE" dirty="0"/>
          </a:p>
          <a:p>
            <a:pPr>
              <a:buFontTx/>
              <a:buChar char="-"/>
            </a:pPr>
            <a:r>
              <a:rPr lang="nl-BE" b="1" dirty="0"/>
              <a:t>Transgender</a:t>
            </a:r>
            <a:r>
              <a:rPr lang="nl-BE" dirty="0"/>
              <a:t>: </a:t>
            </a:r>
            <a:r>
              <a:rPr lang="nl-BE" dirty="0" err="1"/>
              <a:t>genderID</a:t>
            </a:r>
            <a:r>
              <a:rPr lang="nl-BE" dirty="0"/>
              <a:t> does </a:t>
            </a:r>
            <a:r>
              <a:rPr lang="nl-BE" dirty="0" err="1"/>
              <a:t>not</a:t>
            </a:r>
            <a:r>
              <a:rPr lang="nl-BE" dirty="0"/>
              <a:t> match </a:t>
            </a:r>
            <a:r>
              <a:rPr lang="nl-BE" dirty="0" err="1"/>
              <a:t>with</a:t>
            </a:r>
            <a:r>
              <a:rPr lang="nl-BE" dirty="0"/>
              <a:t> </a:t>
            </a:r>
            <a:r>
              <a:rPr lang="nl-BE" dirty="0" err="1"/>
              <a:t>sex</a:t>
            </a:r>
            <a:r>
              <a:rPr lang="nl-BE" dirty="0"/>
              <a:t> </a:t>
            </a:r>
            <a:r>
              <a:rPr lang="nl-BE" dirty="0" err="1"/>
              <a:t>assigned</a:t>
            </a:r>
            <a:r>
              <a:rPr lang="nl-BE" dirty="0"/>
              <a:t> at </a:t>
            </a:r>
            <a:r>
              <a:rPr lang="nl-BE" dirty="0" err="1"/>
              <a:t>birth</a:t>
            </a:r>
            <a:endParaRPr lang="nl-BE" dirty="0"/>
          </a:p>
        </p:txBody>
      </p:sp>
      <p:sp>
        <p:nvSpPr>
          <p:cNvPr id="4" name="Slide Number Placeholder 3">
            <a:extLst>
              <a:ext uri="{FF2B5EF4-FFF2-40B4-BE49-F238E27FC236}">
                <a16:creationId xmlns:a16="http://schemas.microsoft.com/office/drawing/2014/main" id="{1AF1D792-38A0-4CD2-9C54-0DC8514831CB}"/>
              </a:ext>
            </a:extLst>
          </p:cNvPr>
          <p:cNvSpPr>
            <a:spLocks noGrp="1"/>
          </p:cNvSpPr>
          <p:nvPr>
            <p:ph type="sldNum" sz="quarter" idx="12"/>
          </p:nvPr>
        </p:nvSpPr>
        <p:spPr/>
        <p:txBody>
          <a:bodyPr/>
          <a:lstStyle/>
          <a:p>
            <a:fld id="{7AE184E0-0BD4-4705-A12B-9B71DDE63301}" type="slidenum">
              <a:rPr lang="nl-BE" noProof="0" smtClean="0"/>
              <a:t>2</a:t>
            </a:fld>
            <a:endParaRPr lang="nl-BE" noProof="0" dirty="0"/>
          </a:p>
        </p:txBody>
      </p:sp>
    </p:spTree>
    <p:extLst>
      <p:ext uri="{BB962C8B-B14F-4D97-AF65-F5344CB8AC3E}">
        <p14:creationId xmlns:p14="http://schemas.microsoft.com/office/powerpoint/2010/main" val="29240975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0A74A80-D87D-7D63-EA1D-9A738603137F}"/>
              </a:ext>
            </a:extLst>
          </p:cNvPr>
          <p:cNvSpPr>
            <a:spLocks noGrp="1"/>
          </p:cNvSpPr>
          <p:nvPr>
            <p:ph type="ctrTitle"/>
          </p:nvPr>
        </p:nvSpPr>
        <p:spPr/>
        <p:txBody>
          <a:bodyPr/>
          <a:lstStyle/>
          <a:p>
            <a:r>
              <a:rPr lang="nl-BE" dirty="0"/>
              <a:t>I. Rationale</a:t>
            </a:r>
          </a:p>
        </p:txBody>
      </p:sp>
      <p:sp>
        <p:nvSpPr>
          <p:cNvPr id="3" name="Tijdelijke aanduiding voor dianummer 2">
            <a:extLst>
              <a:ext uri="{FF2B5EF4-FFF2-40B4-BE49-F238E27FC236}">
                <a16:creationId xmlns:a16="http://schemas.microsoft.com/office/drawing/2014/main" id="{569E6A7F-4326-3B6F-A32C-7B2A78A622F5}"/>
              </a:ext>
            </a:extLst>
          </p:cNvPr>
          <p:cNvSpPr>
            <a:spLocks noGrp="1"/>
          </p:cNvSpPr>
          <p:nvPr>
            <p:ph type="sldNum" sz="quarter" idx="4"/>
          </p:nvPr>
        </p:nvSpPr>
        <p:spPr/>
        <p:txBody>
          <a:bodyPr/>
          <a:lstStyle/>
          <a:p>
            <a:fld id="{7AE184E0-0BD4-4705-A12B-9B71DDE63301}" type="slidenum">
              <a:rPr lang="nl-BE" noProof="0" smtClean="0"/>
              <a:pPr/>
              <a:t>3</a:t>
            </a:fld>
            <a:endParaRPr lang="nl-BE" noProof="0" dirty="0"/>
          </a:p>
        </p:txBody>
      </p:sp>
    </p:spTree>
    <p:extLst>
      <p:ext uri="{BB962C8B-B14F-4D97-AF65-F5344CB8AC3E}">
        <p14:creationId xmlns:p14="http://schemas.microsoft.com/office/powerpoint/2010/main" val="12380251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30F5543-D950-65A6-4A0F-9DD432A20BC6}"/>
              </a:ext>
            </a:extLst>
          </p:cNvPr>
          <p:cNvSpPr>
            <a:spLocks noGrp="1"/>
          </p:cNvSpPr>
          <p:nvPr>
            <p:ph type="title"/>
          </p:nvPr>
        </p:nvSpPr>
        <p:spPr>
          <a:xfrm>
            <a:off x="830118" y="252000"/>
            <a:ext cx="15705282" cy="863693"/>
          </a:xfrm>
        </p:spPr>
        <p:txBody>
          <a:bodyPr/>
          <a:lstStyle/>
          <a:p>
            <a:endParaRPr lang="en-US"/>
          </a:p>
        </p:txBody>
      </p:sp>
      <p:pic>
        <p:nvPicPr>
          <p:cNvPr id="5" name="Tijdelijke aanduiding voor afbeelding 4">
            <a:extLst>
              <a:ext uri="{FF2B5EF4-FFF2-40B4-BE49-F238E27FC236}">
                <a16:creationId xmlns:a16="http://schemas.microsoft.com/office/drawing/2014/main" id="{3D7E2A8D-50C7-F455-1863-6A96E1EE1863}"/>
              </a:ext>
            </a:extLst>
          </p:cNvPr>
          <p:cNvPicPr>
            <a:picLocks noGrp="1" noChangeAspect="1"/>
          </p:cNvPicPr>
          <p:nvPr>
            <p:ph idx="1"/>
          </p:nvPr>
        </p:nvPicPr>
        <p:blipFill>
          <a:blip r:embed="rId3"/>
          <a:stretch/>
        </p:blipFill>
        <p:spPr>
          <a:xfrm>
            <a:off x="142874" y="0"/>
            <a:ext cx="10006012" cy="4102464"/>
          </a:xfrm>
          <a:noFill/>
        </p:spPr>
      </p:pic>
      <p:sp>
        <p:nvSpPr>
          <p:cNvPr id="12" name="Slide Number Placeholder 3">
            <a:extLst>
              <a:ext uri="{FF2B5EF4-FFF2-40B4-BE49-F238E27FC236}">
                <a16:creationId xmlns:a16="http://schemas.microsoft.com/office/drawing/2014/main" id="{6C21E9D7-DAB0-AC80-E58D-82F86B6A217D}"/>
              </a:ext>
            </a:extLst>
          </p:cNvPr>
          <p:cNvSpPr>
            <a:spLocks noGrp="1"/>
          </p:cNvSpPr>
          <p:nvPr>
            <p:ph type="sldNum" sz="quarter" idx="12"/>
          </p:nvPr>
        </p:nvSpPr>
        <p:spPr>
          <a:xfrm>
            <a:off x="15590520" y="8948703"/>
            <a:ext cx="921880" cy="519289"/>
          </a:xfrm>
        </p:spPr>
        <p:txBody>
          <a:bodyPr/>
          <a:lstStyle/>
          <a:p>
            <a:pPr>
              <a:spcAft>
                <a:spcPts val="600"/>
              </a:spcAft>
            </a:pPr>
            <a:fld id="{7AE184E0-0BD4-4705-A12B-9B71DDE63301}" type="slidenum">
              <a:rPr lang="nl-BE" noProof="0" smtClean="0"/>
              <a:pPr>
                <a:spcAft>
                  <a:spcPts val="600"/>
                </a:spcAft>
              </a:pPr>
              <a:t>4</a:t>
            </a:fld>
            <a:endParaRPr lang="nl-BE" noProof="0"/>
          </a:p>
        </p:txBody>
      </p:sp>
      <p:pic>
        <p:nvPicPr>
          <p:cNvPr id="7" name="Afbeelding 6">
            <a:extLst>
              <a:ext uri="{FF2B5EF4-FFF2-40B4-BE49-F238E27FC236}">
                <a16:creationId xmlns:a16="http://schemas.microsoft.com/office/drawing/2014/main" id="{0970D493-917A-7EDB-064F-5DB1A0527005}"/>
              </a:ext>
            </a:extLst>
          </p:cNvPr>
          <p:cNvPicPr>
            <a:picLocks noChangeAspect="1"/>
          </p:cNvPicPr>
          <p:nvPr/>
        </p:nvPicPr>
        <p:blipFill>
          <a:blip r:embed="rId4"/>
          <a:stretch>
            <a:fillRect/>
          </a:stretch>
        </p:blipFill>
        <p:spPr>
          <a:xfrm>
            <a:off x="8669337" y="2541804"/>
            <a:ext cx="8124825" cy="7000875"/>
          </a:xfrm>
          <a:prstGeom prst="rect">
            <a:avLst/>
          </a:prstGeom>
        </p:spPr>
      </p:pic>
      <p:pic>
        <p:nvPicPr>
          <p:cNvPr id="1026" name="Picture 2">
            <a:extLst>
              <a:ext uri="{FF2B5EF4-FFF2-40B4-BE49-F238E27FC236}">
                <a16:creationId xmlns:a16="http://schemas.microsoft.com/office/drawing/2014/main" id="{336EF8D9-EF3F-889C-3D01-56DAE62856B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4513" y="4657387"/>
            <a:ext cx="7729539" cy="48106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28725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EB3E166-F001-293F-C90D-D7773079F63D}"/>
              </a:ext>
            </a:extLst>
          </p:cNvPr>
          <p:cNvSpPr>
            <a:spLocks noGrp="1"/>
          </p:cNvSpPr>
          <p:nvPr>
            <p:ph type="title"/>
          </p:nvPr>
        </p:nvSpPr>
        <p:spPr/>
        <p:txBody>
          <a:bodyPr/>
          <a:lstStyle/>
          <a:p>
            <a:endParaRPr lang="nl-BE"/>
          </a:p>
        </p:txBody>
      </p:sp>
      <p:sp>
        <p:nvSpPr>
          <p:cNvPr id="3" name="Tijdelijke aanduiding voor dianummer 2">
            <a:extLst>
              <a:ext uri="{FF2B5EF4-FFF2-40B4-BE49-F238E27FC236}">
                <a16:creationId xmlns:a16="http://schemas.microsoft.com/office/drawing/2014/main" id="{BED5F492-5708-B2FC-09EB-FEDF36D4CFD3}"/>
              </a:ext>
            </a:extLst>
          </p:cNvPr>
          <p:cNvSpPr>
            <a:spLocks noGrp="1"/>
          </p:cNvSpPr>
          <p:nvPr>
            <p:ph type="sldNum" sz="quarter" idx="12"/>
          </p:nvPr>
        </p:nvSpPr>
        <p:spPr/>
        <p:txBody>
          <a:bodyPr/>
          <a:lstStyle/>
          <a:p>
            <a:fld id="{7AE184E0-0BD4-4705-A12B-9B71DDE63301}" type="slidenum">
              <a:rPr lang="nl-BE" noProof="0" smtClean="0"/>
              <a:t>5</a:t>
            </a:fld>
            <a:endParaRPr lang="nl-BE" noProof="0" dirty="0"/>
          </a:p>
        </p:txBody>
      </p:sp>
      <p:sp>
        <p:nvSpPr>
          <p:cNvPr id="4" name="Tijdelijke aanduiding voor afbeelding 3">
            <a:extLst>
              <a:ext uri="{FF2B5EF4-FFF2-40B4-BE49-F238E27FC236}">
                <a16:creationId xmlns:a16="http://schemas.microsoft.com/office/drawing/2014/main" id="{C99E39AE-255E-FB51-DFFA-7609650C6CA3}"/>
              </a:ext>
            </a:extLst>
          </p:cNvPr>
          <p:cNvSpPr>
            <a:spLocks noGrp="1"/>
          </p:cNvSpPr>
          <p:nvPr>
            <p:ph type="pic" sz="quarter" idx="13"/>
          </p:nvPr>
        </p:nvSpPr>
        <p:spPr/>
        <p:txBody>
          <a:bodyPr/>
          <a:lstStyle/>
          <a:p>
            <a:endParaRPr lang="nl-BE"/>
          </a:p>
        </p:txBody>
      </p:sp>
      <p:pic>
        <p:nvPicPr>
          <p:cNvPr id="2050" name="Picture 2">
            <a:extLst>
              <a:ext uri="{FF2B5EF4-FFF2-40B4-BE49-F238E27FC236}">
                <a16:creationId xmlns:a16="http://schemas.microsoft.com/office/drawing/2014/main" id="{A97B83BC-14E1-FEF3-060A-472DE4315F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2038" y="252000"/>
            <a:ext cx="14384338" cy="8494557"/>
          </a:xfrm>
          <a:prstGeom prst="rect">
            <a:avLst/>
          </a:prstGeom>
          <a:noFill/>
          <a:extLst>
            <a:ext uri="{909E8E84-426E-40DD-AFC4-6F175D3DCCD1}">
              <a14:hiddenFill xmlns:a14="http://schemas.microsoft.com/office/drawing/2010/main">
                <a:solidFill>
                  <a:srgbClr val="FFFFFF"/>
                </a:solidFill>
              </a14:hiddenFill>
            </a:ext>
          </a:extLst>
        </p:spPr>
      </p:pic>
      <p:sp>
        <p:nvSpPr>
          <p:cNvPr id="5" name="Tekstvak 4">
            <a:extLst>
              <a:ext uri="{FF2B5EF4-FFF2-40B4-BE49-F238E27FC236}">
                <a16:creationId xmlns:a16="http://schemas.microsoft.com/office/drawing/2014/main" id="{97ECD425-804C-6B9D-4ED6-0F59D5352065}"/>
              </a:ext>
            </a:extLst>
          </p:cNvPr>
          <p:cNvSpPr txBox="1"/>
          <p:nvPr/>
        </p:nvSpPr>
        <p:spPr>
          <a:xfrm>
            <a:off x="10315575" y="8992207"/>
            <a:ext cx="5915025" cy="577081"/>
          </a:xfrm>
          <a:prstGeom prst="rect">
            <a:avLst/>
          </a:prstGeom>
          <a:noFill/>
        </p:spPr>
        <p:txBody>
          <a:bodyPr wrap="square" rtlCol="0">
            <a:spAutoFit/>
          </a:bodyPr>
          <a:lstStyle/>
          <a:p>
            <a:pPr algn="l"/>
            <a:r>
              <a:rPr lang="nl-BE" sz="1050" b="0" i="0" dirty="0">
                <a:solidFill>
                  <a:srgbClr val="333333"/>
                </a:solidFill>
                <a:effectLst/>
              </a:rPr>
              <a:t>Source: </a:t>
            </a:r>
            <a:r>
              <a:rPr lang="nl-BE" sz="1050" b="0" i="0" dirty="0" err="1">
                <a:solidFill>
                  <a:srgbClr val="333333"/>
                </a:solidFill>
                <a:effectLst/>
              </a:rPr>
              <a:t>Desire</a:t>
            </a:r>
            <a:r>
              <a:rPr lang="nl-BE" sz="1050" b="0" i="0" dirty="0">
                <a:solidFill>
                  <a:srgbClr val="333333"/>
                </a:solidFill>
                <a:effectLst/>
              </a:rPr>
              <a:t> </a:t>
            </a:r>
            <a:r>
              <a:rPr lang="nl-BE" sz="1050" b="0" i="0" dirty="0" err="1">
                <a:solidFill>
                  <a:srgbClr val="333333"/>
                </a:solidFill>
                <a:effectLst/>
              </a:rPr>
              <a:t>for</a:t>
            </a:r>
            <a:r>
              <a:rPr lang="nl-BE" sz="1050" b="0" i="0" dirty="0">
                <a:solidFill>
                  <a:srgbClr val="333333"/>
                </a:solidFill>
                <a:effectLst/>
              </a:rPr>
              <a:t> </a:t>
            </a:r>
            <a:r>
              <a:rPr lang="nl-BE" sz="1050" b="0" i="0" dirty="0" err="1">
                <a:solidFill>
                  <a:srgbClr val="333333"/>
                </a:solidFill>
                <a:effectLst/>
              </a:rPr>
              <a:t>genetically</a:t>
            </a:r>
            <a:r>
              <a:rPr lang="nl-BE" sz="1050" b="0" i="0" dirty="0">
                <a:solidFill>
                  <a:srgbClr val="333333"/>
                </a:solidFill>
                <a:effectLst/>
              </a:rPr>
              <a:t> </a:t>
            </a:r>
            <a:r>
              <a:rPr lang="nl-BE" sz="1050" b="0" i="0" dirty="0" err="1">
                <a:solidFill>
                  <a:srgbClr val="333333"/>
                </a:solidFill>
                <a:effectLst/>
              </a:rPr>
              <a:t>related</a:t>
            </a:r>
            <a:r>
              <a:rPr lang="nl-BE" sz="1050" b="0" i="0" dirty="0">
                <a:solidFill>
                  <a:srgbClr val="333333"/>
                </a:solidFill>
                <a:effectLst/>
              </a:rPr>
              <a:t> </a:t>
            </a:r>
            <a:r>
              <a:rPr lang="nl-BE" sz="1050" b="0" i="0" dirty="0" err="1">
                <a:solidFill>
                  <a:srgbClr val="333333"/>
                </a:solidFill>
                <a:effectLst/>
              </a:rPr>
              <a:t>children</a:t>
            </a:r>
            <a:r>
              <a:rPr lang="nl-BE" sz="1050" b="0" i="0" dirty="0">
                <a:solidFill>
                  <a:srgbClr val="333333"/>
                </a:solidFill>
                <a:effectLst/>
              </a:rPr>
              <a:t> </a:t>
            </a:r>
            <a:r>
              <a:rPr lang="nl-BE" sz="1050" b="0" i="0" dirty="0" err="1">
                <a:solidFill>
                  <a:srgbClr val="333333"/>
                </a:solidFill>
                <a:effectLst/>
              </a:rPr>
              <a:t>among</a:t>
            </a:r>
            <a:r>
              <a:rPr lang="nl-BE" sz="1050" b="0" i="0" dirty="0">
                <a:solidFill>
                  <a:srgbClr val="333333"/>
                </a:solidFill>
                <a:effectLst/>
              </a:rPr>
              <a:t> transgender </a:t>
            </a:r>
            <a:r>
              <a:rPr lang="nl-BE" sz="1050" b="0" i="0" dirty="0" err="1">
                <a:solidFill>
                  <a:srgbClr val="333333"/>
                </a:solidFill>
                <a:effectLst/>
              </a:rPr>
              <a:t>and</a:t>
            </a:r>
            <a:r>
              <a:rPr lang="nl-BE" sz="1050" b="0" i="0" dirty="0">
                <a:solidFill>
                  <a:srgbClr val="333333"/>
                </a:solidFill>
                <a:effectLst/>
              </a:rPr>
              <a:t> gender-diverse </a:t>
            </a:r>
            <a:r>
              <a:rPr lang="nl-BE" sz="1050" b="0" i="0" dirty="0" err="1">
                <a:solidFill>
                  <a:srgbClr val="333333"/>
                </a:solidFill>
                <a:effectLst/>
              </a:rPr>
              <a:t>patients</a:t>
            </a:r>
            <a:r>
              <a:rPr lang="nl-BE" sz="1050" b="0" i="0" dirty="0">
                <a:solidFill>
                  <a:srgbClr val="333333"/>
                </a:solidFill>
                <a:effectLst/>
              </a:rPr>
              <a:t> </a:t>
            </a:r>
            <a:r>
              <a:rPr lang="nl-BE" sz="1050" b="0" i="0" dirty="0" err="1">
                <a:solidFill>
                  <a:srgbClr val="333333"/>
                </a:solidFill>
                <a:effectLst/>
              </a:rPr>
              <a:t>seeking</a:t>
            </a:r>
            <a:r>
              <a:rPr lang="nl-BE" sz="1050" b="0" i="0" dirty="0">
                <a:solidFill>
                  <a:srgbClr val="333333"/>
                </a:solidFill>
                <a:effectLst/>
              </a:rPr>
              <a:t> gender-</a:t>
            </a:r>
            <a:r>
              <a:rPr lang="nl-BE" sz="1050" b="0" i="0" dirty="0" err="1">
                <a:solidFill>
                  <a:srgbClr val="333333"/>
                </a:solidFill>
                <a:effectLst/>
              </a:rPr>
              <a:t>affirming</a:t>
            </a:r>
            <a:r>
              <a:rPr lang="nl-BE" sz="1050" b="0" i="0" dirty="0">
                <a:solidFill>
                  <a:srgbClr val="333333"/>
                </a:solidFill>
                <a:effectLst/>
              </a:rPr>
              <a:t> </a:t>
            </a:r>
            <a:r>
              <a:rPr lang="nl-BE" sz="1050" b="0" i="0" dirty="0" err="1">
                <a:solidFill>
                  <a:srgbClr val="333333"/>
                </a:solidFill>
                <a:effectLst/>
              </a:rPr>
              <a:t>hormones</a:t>
            </a:r>
            <a:r>
              <a:rPr lang="nl-BE" sz="1050" dirty="0">
                <a:solidFill>
                  <a:srgbClr val="333333"/>
                </a:solidFill>
              </a:rPr>
              <a:t>. </a:t>
            </a:r>
            <a:r>
              <a:rPr lang="nl-BE" sz="1050" b="0" i="0" dirty="0" err="1">
                <a:solidFill>
                  <a:srgbClr val="333333"/>
                </a:solidFill>
                <a:effectLst/>
              </a:rPr>
              <a:t>Kyweluk</a:t>
            </a:r>
            <a:r>
              <a:rPr lang="nl-BE" sz="1050" b="0" i="0" dirty="0">
                <a:solidFill>
                  <a:srgbClr val="333333"/>
                </a:solidFill>
                <a:effectLst/>
              </a:rPr>
              <a:t>, </a:t>
            </a:r>
            <a:r>
              <a:rPr lang="nl-BE" sz="1050" b="0" i="0" dirty="0" err="1">
                <a:solidFill>
                  <a:srgbClr val="333333"/>
                </a:solidFill>
                <a:effectLst/>
              </a:rPr>
              <a:t>Moira</a:t>
            </a:r>
            <a:r>
              <a:rPr lang="nl-BE" sz="1050" b="0" i="0" dirty="0">
                <a:solidFill>
                  <a:srgbClr val="333333"/>
                </a:solidFill>
                <a:effectLst/>
              </a:rPr>
              <a:t> A. et al.. F&amp;S </a:t>
            </a:r>
            <a:r>
              <a:rPr lang="nl-BE" sz="1050" b="0" i="0" dirty="0" err="1">
                <a:solidFill>
                  <a:srgbClr val="333333"/>
                </a:solidFill>
                <a:effectLst/>
              </a:rPr>
              <a:t>Reports</a:t>
            </a:r>
            <a:r>
              <a:rPr lang="nl-BE" sz="1050" b="0" i="0" dirty="0">
                <a:solidFill>
                  <a:srgbClr val="333333"/>
                </a:solidFill>
                <a:effectLst/>
              </a:rPr>
              <a:t>, Volume 4, Issue 2, 224 - 230</a:t>
            </a:r>
          </a:p>
        </p:txBody>
      </p:sp>
    </p:spTree>
    <p:extLst>
      <p:ext uri="{BB962C8B-B14F-4D97-AF65-F5344CB8AC3E}">
        <p14:creationId xmlns:p14="http://schemas.microsoft.com/office/powerpoint/2010/main" val="6160808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8B07763-9976-D10F-C4B3-0F67E372227A}"/>
              </a:ext>
            </a:extLst>
          </p:cNvPr>
          <p:cNvSpPr>
            <a:spLocks noGrp="1"/>
          </p:cNvSpPr>
          <p:nvPr>
            <p:ph type="title"/>
          </p:nvPr>
        </p:nvSpPr>
        <p:spPr/>
        <p:txBody>
          <a:bodyPr/>
          <a:lstStyle/>
          <a:p>
            <a:endParaRPr lang="nl-BE"/>
          </a:p>
        </p:txBody>
      </p:sp>
      <p:sp>
        <p:nvSpPr>
          <p:cNvPr id="3" name="Tijdelijke aanduiding voor dianummer 2">
            <a:extLst>
              <a:ext uri="{FF2B5EF4-FFF2-40B4-BE49-F238E27FC236}">
                <a16:creationId xmlns:a16="http://schemas.microsoft.com/office/drawing/2014/main" id="{70607AA5-44AA-F5FF-C86C-4ABBBCA5A6DD}"/>
              </a:ext>
            </a:extLst>
          </p:cNvPr>
          <p:cNvSpPr>
            <a:spLocks noGrp="1"/>
          </p:cNvSpPr>
          <p:nvPr>
            <p:ph type="sldNum" sz="quarter" idx="12"/>
          </p:nvPr>
        </p:nvSpPr>
        <p:spPr/>
        <p:txBody>
          <a:bodyPr/>
          <a:lstStyle/>
          <a:p>
            <a:fld id="{7AE184E0-0BD4-4705-A12B-9B71DDE63301}" type="slidenum">
              <a:rPr lang="nl-BE" noProof="0" smtClean="0"/>
              <a:t>6</a:t>
            </a:fld>
            <a:endParaRPr lang="nl-BE" noProof="0" dirty="0"/>
          </a:p>
        </p:txBody>
      </p:sp>
      <p:pic>
        <p:nvPicPr>
          <p:cNvPr id="8" name="Tijdelijke aanduiding voor afbeelding 7">
            <a:extLst>
              <a:ext uri="{FF2B5EF4-FFF2-40B4-BE49-F238E27FC236}">
                <a16:creationId xmlns:a16="http://schemas.microsoft.com/office/drawing/2014/main" id="{1979A2F7-0003-0C2B-8CCF-6DF2F0D4DC56}"/>
              </a:ext>
            </a:extLst>
          </p:cNvPr>
          <p:cNvPicPr>
            <a:picLocks noGrp="1" noChangeAspect="1"/>
          </p:cNvPicPr>
          <p:nvPr>
            <p:ph type="pic" sz="quarter" idx="13"/>
          </p:nvPr>
        </p:nvPicPr>
        <p:blipFill>
          <a:blip r:embed="rId2"/>
          <a:srcRect l="-185" t="-24431" r="185" b="53507"/>
          <a:stretch/>
        </p:blipFill>
        <p:spPr>
          <a:xfrm>
            <a:off x="0" y="-2028824"/>
            <a:ext cx="12126933" cy="7443787"/>
          </a:xfrm>
        </p:spPr>
      </p:pic>
      <p:pic>
        <p:nvPicPr>
          <p:cNvPr id="6" name="Afbeelding 5">
            <a:extLst>
              <a:ext uri="{FF2B5EF4-FFF2-40B4-BE49-F238E27FC236}">
                <a16:creationId xmlns:a16="http://schemas.microsoft.com/office/drawing/2014/main" id="{439AA24D-83E0-2FAE-6A9E-FAA658563C39}"/>
              </a:ext>
            </a:extLst>
          </p:cNvPr>
          <p:cNvPicPr>
            <a:picLocks noChangeAspect="1"/>
          </p:cNvPicPr>
          <p:nvPr/>
        </p:nvPicPr>
        <p:blipFill>
          <a:blip r:embed="rId3"/>
          <a:stretch>
            <a:fillRect/>
          </a:stretch>
        </p:blipFill>
        <p:spPr>
          <a:xfrm>
            <a:off x="9958386" y="1072044"/>
            <a:ext cx="6820024" cy="7609511"/>
          </a:xfrm>
          <a:prstGeom prst="rect">
            <a:avLst/>
          </a:prstGeom>
        </p:spPr>
      </p:pic>
      <p:sp>
        <p:nvSpPr>
          <p:cNvPr id="9" name="Rechthoek 8">
            <a:extLst>
              <a:ext uri="{FF2B5EF4-FFF2-40B4-BE49-F238E27FC236}">
                <a16:creationId xmlns:a16="http://schemas.microsoft.com/office/drawing/2014/main" id="{5A37B180-FD16-9008-0C55-DEE3223BCC88}"/>
              </a:ext>
            </a:extLst>
          </p:cNvPr>
          <p:cNvSpPr/>
          <p:nvPr/>
        </p:nvSpPr>
        <p:spPr>
          <a:xfrm>
            <a:off x="10258425" y="5800725"/>
            <a:ext cx="6029325" cy="51928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BE">
              <a:solidFill>
                <a:schemeClr val="tx1"/>
              </a:solidFill>
            </a:endParaRPr>
          </a:p>
        </p:txBody>
      </p:sp>
      <p:sp>
        <p:nvSpPr>
          <p:cNvPr id="10" name="Tekstvak 9">
            <a:extLst>
              <a:ext uri="{FF2B5EF4-FFF2-40B4-BE49-F238E27FC236}">
                <a16:creationId xmlns:a16="http://schemas.microsoft.com/office/drawing/2014/main" id="{FABDBEAD-924B-BF9A-959C-8915919C240B}"/>
              </a:ext>
            </a:extLst>
          </p:cNvPr>
          <p:cNvSpPr txBox="1"/>
          <p:nvPr/>
        </p:nvSpPr>
        <p:spPr>
          <a:xfrm>
            <a:off x="11920662" y="9067317"/>
            <a:ext cx="5829298" cy="293607"/>
          </a:xfrm>
          <a:prstGeom prst="rect">
            <a:avLst/>
          </a:prstGeom>
          <a:noFill/>
        </p:spPr>
        <p:txBody>
          <a:bodyPr wrap="square" rtlCol="0">
            <a:spAutoFit/>
          </a:bodyPr>
          <a:lstStyle/>
          <a:p>
            <a:pPr algn="l">
              <a:lnSpc>
                <a:spcPct val="120000"/>
              </a:lnSpc>
            </a:pPr>
            <a:r>
              <a:rPr lang="en-US" sz="1200" dirty="0"/>
              <a:t>Source: https://doi.org/10.1080/26895269.2022.2100644</a:t>
            </a:r>
            <a:endParaRPr lang="nl-BE" sz="2000" dirty="0"/>
          </a:p>
        </p:txBody>
      </p:sp>
    </p:spTree>
    <p:extLst>
      <p:ext uri="{BB962C8B-B14F-4D97-AF65-F5344CB8AC3E}">
        <p14:creationId xmlns:p14="http://schemas.microsoft.com/office/powerpoint/2010/main" val="29202362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0A74A80-D87D-7D63-EA1D-9A738603137F}"/>
              </a:ext>
            </a:extLst>
          </p:cNvPr>
          <p:cNvSpPr>
            <a:spLocks noGrp="1"/>
          </p:cNvSpPr>
          <p:nvPr>
            <p:ph type="ctrTitle"/>
          </p:nvPr>
        </p:nvSpPr>
        <p:spPr/>
        <p:txBody>
          <a:bodyPr/>
          <a:lstStyle/>
          <a:p>
            <a:r>
              <a:rPr lang="nl-BE" dirty="0"/>
              <a:t>II. Gender-</a:t>
            </a:r>
            <a:r>
              <a:rPr lang="nl-BE" dirty="0" err="1"/>
              <a:t>affirming</a:t>
            </a:r>
            <a:r>
              <a:rPr lang="nl-BE" dirty="0"/>
              <a:t> </a:t>
            </a:r>
            <a:r>
              <a:rPr lang="nl-BE" dirty="0" err="1"/>
              <a:t>hormone</a:t>
            </a:r>
            <a:r>
              <a:rPr lang="nl-BE" dirty="0"/>
              <a:t> </a:t>
            </a:r>
            <a:r>
              <a:rPr lang="nl-BE" dirty="0" err="1"/>
              <a:t>therapy</a:t>
            </a:r>
            <a:endParaRPr lang="nl-BE" dirty="0"/>
          </a:p>
        </p:txBody>
      </p:sp>
      <p:sp>
        <p:nvSpPr>
          <p:cNvPr id="3" name="Tijdelijke aanduiding voor dianummer 2">
            <a:extLst>
              <a:ext uri="{FF2B5EF4-FFF2-40B4-BE49-F238E27FC236}">
                <a16:creationId xmlns:a16="http://schemas.microsoft.com/office/drawing/2014/main" id="{569E6A7F-4326-3B6F-A32C-7B2A78A622F5}"/>
              </a:ext>
            </a:extLst>
          </p:cNvPr>
          <p:cNvSpPr>
            <a:spLocks noGrp="1"/>
          </p:cNvSpPr>
          <p:nvPr>
            <p:ph type="sldNum" sz="quarter" idx="4"/>
          </p:nvPr>
        </p:nvSpPr>
        <p:spPr/>
        <p:txBody>
          <a:bodyPr/>
          <a:lstStyle/>
          <a:p>
            <a:fld id="{7AE184E0-0BD4-4705-A12B-9B71DDE63301}" type="slidenum">
              <a:rPr lang="nl-BE" noProof="0" smtClean="0"/>
              <a:pPr/>
              <a:t>7</a:t>
            </a:fld>
            <a:endParaRPr lang="nl-BE" noProof="0" dirty="0"/>
          </a:p>
        </p:txBody>
      </p:sp>
    </p:spTree>
    <p:extLst>
      <p:ext uri="{BB962C8B-B14F-4D97-AF65-F5344CB8AC3E}">
        <p14:creationId xmlns:p14="http://schemas.microsoft.com/office/powerpoint/2010/main" val="16252212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39BA6433-35D2-BAAD-1808-218ACFD987ED}"/>
              </a:ext>
            </a:extLst>
          </p:cNvPr>
          <p:cNvSpPr>
            <a:spLocks noGrp="1"/>
          </p:cNvSpPr>
          <p:nvPr>
            <p:ph type="title"/>
          </p:nvPr>
        </p:nvSpPr>
        <p:spPr>
          <a:xfrm>
            <a:off x="830118" y="252000"/>
            <a:ext cx="15705282" cy="863693"/>
          </a:xfrm>
        </p:spPr>
        <p:txBody>
          <a:bodyPr/>
          <a:lstStyle/>
          <a:p>
            <a:r>
              <a:rPr lang="en-US" dirty="0"/>
              <a:t>Feminizing therapy</a:t>
            </a:r>
          </a:p>
        </p:txBody>
      </p:sp>
      <p:pic>
        <p:nvPicPr>
          <p:cNvPr id="6" name="Tijdelijke aanduiding voor inhoud 5" descr="Afbeelding met tekst, schermopname, diagram, skelet&#10;&#10;Automatisch gegenereerde beschrijving">
            <a:extLst>
              <a:ext uri="{FF2B5EF4-FFF2-40B4-BE49-F238E27FC236}">
                <a16:creationId xmlns:a16="http://schemas.microsoft.com/office/drawing/2014/main" id="{7AFD37E3-213A-D61C-A809-7487E646B9A9}"/>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886483" y="1528800"/>
            <a:ext cx="9565707" cy="6696000"/>
          </a:xfrm>
          <a:noFill/>
        </p:spPr>
      </p:pic>
      <p:sp>
        <p:nvSpPr>
          <p:cNvPr id="4" name="Tijdelijke aanduiding voor dianummer 3">
            <a:extLst>
              <a:ext uri="{FF2B5EF4-FFF2-40B4-BE49-F238E27FC236}">
                <a16:creationId xmlns:a16="http://schemas.microsoft.com/office/drawing/2014/main" id="{D0B6323F-C462-CC2F-8BDF-35056DCC97DA}"/>
              </a:ext>
            </a:extLst>
          </p:cNvPr>
          <p:cNvSpPr>
            <a:spLocks noGrp="1"/>
          </p:cNvSpPr>
          <p:nvPr>
            <p:ph type="sldNum" sz="quarter" idx="12"/>
          </p:nvPr>
        </p:nvSpPr>
        <p:spPr>
          <a:xfrm>
            <a:off x="15590520" y="8948703"/>
            <a:ext cx="921880" cy="519289"/>
          </a:xfrm>
        </p:spPr>
        <p:txBody>
          <a:bodyPr anchor="ctr">
            <a:normAutofit/>
          </a:bodyPr>
          <a:lstStyle/>
          <a:p>
            <a:pPr>
              <a:spcAft>
                <a:spcPts val="600"/>
              </a:spcAft>
            </a:pPr>
            <a:fld id="{7AE184E0-0BD4-4705-A12B-9B71DDE63301}" type="slidenum">
              <a:rPr lang="nl-BE" noProof="0" smtClean="0"/>
              <a:pPr>
                <a:spcAft>
                  <a:spcPts val="600"/>
                </a:spcAft>
              </a:pPr>
              <a:t>8</a:t>
            </a:fld>
            <a:endParaRPr lang="nl-BE" noProof="0"/>
          </a:p>
        </p:txBody>
      </p:sp>
      <p:sp>
        <p:nvSpPr>
          <p:cNvPr id="2" name="Tekstvak 1">
            <a:extLst>
              <a:ext uri="{FF2B5EF4-FFF2-40B4-BE49-F238E27FC236}">
                <a16:creationId xmlns:a16="http://schemas.microsoft.com/office/drawing/2014/main" id="{DDC66CCD-CE4E-2C51-716B-1CB72767B4E2}"/>
              </a:ext>
            </a:extLst>
          </p:cNvPr>
          <p:cNvSpPr txBox="1"/>
          <p:nvPr/>
        </p:nvSpPr>
        <p:spPr>
          <a:xfrm>
            <a:off x="6401882" y="8462063"/>
            <a:ext cx="4561754" cy="973280"/>
          </a:xfrm>
          <a:prstGeom prst="rect">
            <a:avLst/>
          </a:prstGeom>
          <a:noFill/>
        </p:spPr>
        <p:txBody>
          <a:bodyPr wrap="square" rtlCol="0">
            <a:spAutoFit/>
          </a:bodyPr>
          <a:lstStyle/>
          <a:p>
            <a:pPr algn="ctr">
              <a:lnSpc>
                <a:spcPct val="120000"/>
              </a:lnSpc>
            </a:pPr>
            <a:r>
              <a:rPr lang="nl-BE" sz="2500" dirty="0"/>
              <a:t>TRANSGENDER WOMAN</a:t>
            </a:r>
          </a:p>
          <a:p>
            <a:pPr algn="ctr">
              <a:lnSpc>
                <a:spcPct val="120000"/>
              </a:lnSpc>
            </a:pPr>
            <a:r>
              <a:rPr lang="nl-BE" sz="2500" dirty="0"/>
              <a:t>ASSIGNED-MALE-AT-BIRTH</a:t>
            </a:r>
          </a:p>
        </p:txBody>
      </p:sp>
    </p:spTree>
    <p:extLst>
      <p:ext uri="{BB962C8B-B14F-4D97-AF65-F5344CB8AC3E}">
        <p14:creationId xmlns:p14="http://schemas.microsoft.com/office/powerpoint/2010/main" val="33904010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2B4E5E4-3C6C-1459-7770-913B6A7B9629}"/>
              </a:ext>
            </a:extLst>
          </p:cNvPr>
          <p:cNvSpPr>
            <a:spLocks noGrp="1"/>
          </p:cNvSpPr>
          <p:nvPr>
            <p:ph type="title"/>
          </p:nvPr>
        </p:nvSpPr>
        <p:spPr/>
        <p:txBody>
          <a:bodyPr/>
          <a:lstStyle/>
          <a:p>
            <a:r>
              <a:rPr lang="nl-BE" dirty="0" err="1"/>
              <a:t>Feminizing</a:t>
            </a:r>
            <a:r>
              <a:rPr lang="nl-BE" dirty="0"/>
              <a:t> </a:t>
            </a:r>
            <a:r>
              <a:rPr lang="nl-BE" dirty="0" err="1"/>
              <a:t>hormone</a:t>
            </a:r>
            <a:r>
              <a:rPr lang="nl-BE" dirty="0"/>
              <a:t> </a:t>
            </a:r>
            <a:r>
              <a:rPr lang="nl-BE" dirty="0" err="1"/>
              <a:t>therapy</a:t>
            </a:r>
            <a:endParaRPr lang="nl-BE" dirty="0"/>
          </a:p>
        </p:txBody>
      </p:sp>
      <p:sp>
        <p:nvSpPr>
          <p:cNvPr id="3" name="Tijdelijke aanduiding voor inhoud 2">
            <a:extLst>
              <a:ext uri="{FF2B5EF4-FFF2-40B4-BE49-F238E27FC236}">
                <a16:creationId xmlns:a16="http://schemas.microsoft.com/office/drawing/2014/main" id="{5427318D-985D-5481-C6F0-654D4B0D4974}"/>
              </a:ext>
            </a:extLst>
          </p:cNvPr>
          <p:cNvSpPr>
            <a:spLocks noGrp="1"/>
          </p:cNvSpPr>
          <p:nvPr>
            <p:ph idx="1"/>
          </p:nvPr>
        </p:nvSpPr>
        <p:spPr/>
        <p:txBody>
          <a:bodyPr>
            <a:normAutofit lnSpcReduction="10000"/>
          </a:bodyPr>
          <a:lstStyle/>
          <a:p>
            <a:pPr marL="1000125" indent="-914400">
              <a:buAutoNum type="arabicPeriod"/>
            </a:pPr>
            <a:r>
              <a:rPr lang="nl-BE" sz="4000" i="1" u="sng" dirty="0"/>
              <a:t>Estradiol</a:t>
            </a:r>
          </a:p>
          <a:p>
            <a:pPr>
              <a:buFont typeface="Wingdings" panose="05000000000000000000" pitchFamily="2" charset="2"/>
              <a:buChar char="Ø"/>
            </a:pPr>
            <a:r>
              <a:rPr lang="nl-BE" sz="3600" dirty="0"/>
              <a:t>Estradiol </a:t>
            </a:r>
            <a:r>
              <a:rPr lang="nl-BE" sz="3600" dirty="0" err="1"/>
              <a:t>valerate</a:t>
            </a:r>
            <a:r>
              <a:rPr lang="nl-BE" sz="3600" dirty="0"/>
              <a:t>, estradiol </a:t>
            </a:r>
            <a:r>
              <a:rPr lang="nl-BE" sz="3600" dirty="0" err="1"/>
              <a:t>hemihydrate</a:t>
            </a:r>
            <a:endParaRPr lang="nl-BE" sz="3600" dirty="0"/>
          </a:p>
          <a:p>
            <a:pPr>
              <a:buFont typeface="Wingdings" panose="05000000000000000000" pitchFamily="2" charset="2"/>
              <a:buChar char="Ø"/>
            </a:pPr>
            <a:r>
              <a:rPr lang="nl-BE" sz="3600" dirty="0"/>
              <a:t>Patches (</a:t>
            </a:r>
            <a:r>
              <a:rPr lang="nl-BE" sz="3600" dirty="0" err="1"/>
              <a:t>Dermestril</a:t>
            </a:r>
            <a:r>
              <a:rPr lang="nl-BE" sz="3600" dirty="0"/>
              <a:t>®), gel (</a:t>
            </a:r>
            <a:r>
              <a:rPr lang="nl-BE" sz="3600" dirty="0" err="1"/>
              <a:t>Oestrogel</a:t>
            </a:r>
            <a:r>
              <a:rPr lang="nl-BE" sz="3600" dirty="0"/>
              <a:t>®), tablets (</a:t>
            </a:r>
            <a:r>
              <a:rPr lang="nl-BE" sz="3600" dirty="0" err="1"/>
              <a:t>Progynova</a:t>
            </a:r>
            <a:r>
              <a:rPr lang="nl-BE" sz="3600" dirty="0"/>
              <a:t>®), sprays (</a:t>
            </a:r>
            <a:r>
              <a:rPr lang="nl-BE" sz="3600" dirty="0" err="1"/>
              <a:t>Lenzetto</a:t>
            </a:r>
            <a:r>
              <a:rPr lang="nl-BE" sz="3600" dirty="0"/>
              <a:t>®)</a:t>
            </a:r>
          </a:p>
          <a:p>
            <a:pPr>
              <a:buFont typeface="Wingdings" panose="05000000000000000000" pitchFamily="2" charset="2"/>
              <a:buChar char="Ø"/>
            </a:pPr>
            <a:r>
              <a:rPr lang="nl-BE" sz="3600" dirty="0"/>
              <a:t>Target </a:t>
            </a:r>
            <a:r>
              <a:rPr lang="nl-BE" sz="3600" dirty="0" err="1"/>
              <a:t>values</a:t>
            </a:r>
            <a:r>
              <a:rPr lang="nl-BE" sz="3600" dirty="0"/>
              <a:t> </a:t>
            </a:r>
            <a:r>
              <a:rPr lang="nl-BE" sz="3600" dirty="0" err="1"/>
              <a:t>contested</a:t>
            </a:r>
            <a:endParaRPr lang="nl-BE" sz="3600" dirty="0"/>
          </a:p>
          <a:p>
            <a:pPr>
              <a:buFont typeface="Wingdings" panose="05000000000000000000" pitchFamily="2" charset="2"/>
              <a:buChar char="Ø"/>
            </a:pPr>
            <a:endParaRPr lang="nl-BE" sz="3600" dirty="0"/>
          </a:p>
          <a:p>
            <a:pPr marL="85725" indent="0">
              <a:buNone/>
            </a:pPr>
            <a:r>
              <a:rPr lang="nl-BE" sz="4000" i="1" dirty="0"/>
              <a:t>2. </a:t>
            </a:r>
            <a:r>
              <a:rPr lang="nl-BE" sz="4000" i="1" u="sng" dirty="0"/>
              <a:t>Anti-</a:t>
            </a:r>
            <a:r>
              <a:rPr lang="nl-BE" sz="4000" i="1" u="sng" dirty="0" err="1"/>
              <a:t>androgens</a:t>
            </a:r>
            <a:endParaRPr lang="nl-BE" sz="4000" i="1" u="sng" dirty="0"/>
          </a:p>
          <a:p>
            <a:pPr>
              <a:buFont typeface="Wingdings" panose="05000000000000000000" pitchFamily="2" charset="2"/>
              <a:buChar char="Ø"/>
            </a:pPr>
            <a:r>
              <a:rPr lang="nl-BE" sz="3600" dirty="0" err="1"/>
              <a:t>Cyproterone</a:t>
            </a:r>
            <a:r>
              <a:rPr lang="nl-BE" sz="3600" dirty="0"/>
              <a:t> </a:t>
            </a:r>
            <a:r>
              <a:rPr lang="nl-BE" sz="3600" dirty="0" err="1"/>
              <a:t>acetate</a:t>
            </a:r>
            <a:r>
              <a:rPr lang="nl-BE" sz="3600" dirty="0"/>
              <a:t> (</a:t>
            </a:r>
            <a:r>
              <a:rPr lang="nl-BE" sz="3600" dirty="0" err="1"/>
              <a:t>Androcur</a:t>
            </a:r>
            <a:r>
              <a:rPr lang="nl-BE" sz="3600" dirty="0"/>
              <a:t>®), </a:t>
            </a:r>
            <a:r>
              <a:rPr lang="nl-BE" sz="3600" dirty="0" err="1"/>
              <a:t>spironolocatone</a:t>
            </a:r>
            <a:r>
              <a:rPr lang="nl-BE" sz="3600" dirty="0"/>
              <a:t>, bicalutamide (</a:t>
            </a:r>
            <a:r>
              <a:rPr lang="nl-BE" sz="3600" dirty="0" err="1"/>
              <a:t>Casodex</a:t>
            </a:r>
            <a:r>
              <a:rPr lang="nl-BE" sz="3600" dirty="0"/>
              <a:t>®), </a:t>
            </a:r>
            <a:r>
              <a:rPr lang="nl-BE" sz="3600" dirty="0" err="1"/>
              <a:t>GnRH</a:t>
            </a:r>
            <a:r>
              <a:rPr lang="nl-BE" sz="3600" dirty="0"/>
              <a:t>-agonist (</a:t>
            </a:r>
            <a:r>
              <a:rPr lang="nl-BE" sz="3600" dirty="0" err="1"/>
              <a:t>Decapeptyl</a:t>
            </a:r>
            <a:r>
              <a:rPr lang="nl-BE" sz="3600" dirty="0"/>
              <a:t>®)</a:t>
            </a:r>
          </a:p>
          <a:p>
            <a:pPr>
              <a:buFont typeface="Wingdings" panose="05000000000000000000" pitchFamily="2" charset="2"/>
              <a:buChar char="Ø"/>
            </a:pPr>
            <a:r>
              <a:rPr lang="nl-BE" sz="3600" dirty="0"/>
              <a:t>Target &lt;50ng/dL </a:t>
            </a:r>
            <a:r>
              <a:rPr lang="nl-BE" sz="3600" dirty="0" err="1"/>
              <a:t>total</a:t>
            </a:r>
            <a:r>
              <a:rPr lang="nl-BE" sz="3600" dirty="0"/>
              <a:t> </a:t>
            </a:r>
            <a:r>
              <a:rPr lang="nl-BE" sz="3600" dirty="0" err="1"/>
              <a:t>testosterone</a:t>
            </a:r>
            <a:endParaRPr lang="nl-BE" sz="3600" dirty="0"/>
          </a:p>
        </p:txBody>
      </p:sp>
      <p:sp>
        <p:nvSpPr>
          <p:cNvPr id="4" name="Tijdelijke aanduiding voor dianummer 3">
            <a:extLst>
              <a:ext uri="{FF2B5EF4-FFF2-40B4-BE49-F238E27FC236}">
                <a16:creationId xmlns:a16="http://schemas.microsoft.com/office/drawing/2014/main" id="{8065D34B-C5D3-8449-C21D-BA29EE8B62FE}"/>
              </a:ext>
            </a:extLst>
          </p:cNvPr>
          <p:cNvSpPr>
            <a:spLocks noGrp="1"/>
          </p:cNvSpPr>
          <p:nvPr>
            <p:ph type="sldNum" sz="quarter" idx="12"/>
          </p:nvPr>
        </p:nvSpPr>
        <p:spPr/>
        <p:txBody>
          <a:bodyPr/>
          <a:lstStyle/>
          <a:p>
            <a:fld id="{7AE184E0-0BD4-4705-A12B-9B71DDE63301}" type="slidenum">
              <a:rPr lang="nl-BE" noProof="0" smtClean="0"/>
              <a:t>9</a:t>
            </a:fld>
            <a:endParaRPr lang="nl-BE" noProof="0" dirty="0"/>
          </a:p>
        </p:txBody>
      </p:sp>
    </p:spTree>
    <p:extLst>
      <p:ext uri="{BB962C8B-B14F-4D97-AF65-F5344CB8AC3E}">
        <p14:creationId xmlns:p14="http://schemas.microsoft.com/office/powerpoint/2010/main" val="10445713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908F76-6365-43E4-AA64-286C4F75402F}"/>
              </a:ext>
            </a:extLst>
          </p:cNvPr>
          <p:cNvSpPr>
            <a:spLocks noGrp="1"/>
          </p:cNvSpPr>
          <p:nvPr>
            <p:ph type="title"/>
          </p:nvPr>
        </p:nvSpPr>
        <p:spPr/>
        <p:txBody>
          <a:bodyPr/>
          <a:lstStyle/>
          <a:p>
            <a:r>
              <a:rPr lang="nl-BE" dirty="0" err="1"/>
              <a:t>Gnrh-agonists</a:t>
            </a:r>
            <a:endParaRPr lang="nl-BE" dirty="0"/>
          </a:p>
        </p:txBody>
      </p:sp>
      <p:sp>
        <p:nvSpPr>
          <p:cNvPr id="4" name="Slide Number Placeholder 3">
            <a:extLst>
              <a:ext uri="{FF2B5EF4-FFF2-40B4-BE49-F238E27FC236}">
                <a16:creationId xmlns:a16="http://schemas.microsoft.com/office/drawing/2014/main" id="{02A742AD-2B8F-44B9-8D84-65A5F4EB255A}"/>
              </a:ext>
            </a:extLst>
          </p:cNvPr>
          <p:cNvSpPr>
            <a:spLocks noGrp="1"/>
          </p:cNvSpPr>
          <p:nvPr>
            <p:ph type="sldNum" sz="quarter" idx="12"/>
          </p:nvPr>
        </p:nvSpPr>
        <p:spPr/>
        <p:txBody>
          <a:bodyPr/>
          <a:lstStyle/>
          <a:p>
            <a:fld id="{7AE184E0-0BD4-4705-A12B-9B71DDE63301}" type="slidenum">
              <a:rPr lang="nl-BE" noProof="0" smtClean="0"/>
              <a:t>10</a:t>
            </a:fld>
            <a:endParaRPr lang="nl-BE" noProof="0" dirty="0"/>
          </a:p>
        </p:txBody>
      </p:sp>
      <p:sp>
        <p:nvSpPr>
          <p:cNvPr id="7" name="Content Placeholder 6">
            <a:extLst>
              <a:ext uri="{FF2B5EF4-FFF2-40B4-BE49-F238E27FC236}">
                <a16:creationId xmlns:a16="http://schemas.microsoft.com/office/drawing/2014/main" id="{A2C7615A-7ECD-41D4-A353-43E0DFE7C35D}"/>
              </a:ext>
            </a:extLst>
          </p:cNvPr>
          <p:cNvSpPr>
            <a:spLocks noGrp="1"/>
          </p:cNvSpPr>
          <p:nvPr>
            <p:ph idx="1"/>
          </p:nvPr>
        </p:nvSpPr>
        <p:spPr>
          <a:xfrm>
            <a:off x="835825" y="1194364"/>
            <a:ext cx="6955625" cy="6696000"/>
          </a:xfrm>
        </p:spPr>
        <p:txBody>
          <a:bodyPr>
            <a:normAutofit/>
          </a:bodyPr>
          <a:lstStyle/>
          <a:p>
            <a:pPr marL="85725" indent="0">
              <a:buNone/>
            </a:pPr>
            <a:r>
              <a:rPr lang="nl-BE" dirty="0" err="1"/>
              <a:t>Completely</a:t>
            </a:r>
            <a:r>
              <a:rPr lang="nl-BE" dirty="0"/>
              <a:t> </a:t>
            </a:r>
            <a:r>
              <a:rPr lang="nl-BE" dirty="0" err="1"/>
              <a:t>reimbursed</a:t>
            </a:r>
            <a:r>
              <a:rPr lang="nl-BE" dirty="0"/>
              <a:t> in BE!</a:t>
            </a:r>
          </a:p>
        </p:txBody>
      </p:sp>
      <p:pic>
        <p:nvPicPr>
          <p:cNvPr id="9" name="Picture 8">
            <a:extLst>
              <a:ext uri="{FF2B5EF4-FFF2-40B4-BE49-F238E27FC236}">
                <a16:creationId xmlns:a16="http://schemas.microsoft.com/office/drawing/2014/main" id="{7EF6FF68-06D0-4F01-BB5F-65BB5138D1FC}"/>
              </a:ext>
            </a:extLst>
          </p:cNvPr>
          <p:cNvPicPr>
            <a:picLocks noChangeAspect="1"/>
          </p:cNvPicPr>
          <p:nvPr/>
        </p:nvPicPr>
        <p:blipFill>
          <a:blip r:embed="rId3"/>
          <a:stretch>
            <a:fillRect/>
          </a:stretch>
        </p:blipFill>
        <p:spPr>
          <a:xfrm>
            <a:off x="7620000" y="1115693"/>
            <a:ext cx="8915400" cy="7019925"/>
          </a:xfrm>
          <a:prstGeom prst="rect">
            <a:avLst/>
          </a:prstGeom>
        </p:spPr>
      </p:pic>
      <p:sp>
        <p:nvSpPr>
          <p:cNvPr id="10" name="Oval 9">
            <a:extLst>
              <a:ext uri="{FF2B5EF4-FFF2-40B4-BE49-F238E27FC236}">
                <a16:creationId xmlns:a16="http://schemas.microsoft.com/office/drawing/2014/main" id="{B5A3B796-1EE7-45D0-ABB7-7BE4914BC4B2}"/>
              </a:ext>
            </a:extLst>
          </p:cNvPr>
          <p:cNvSpPr/>
          <p:nvPr/>
        </p:nvSpPr>
        <p:spPr>
          <a:xfrm>
            <a:off x="15182850" y="5029200"/>
            <a:ext cx="1181100" cy="60960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BE">
              <a:solidFill>
                <a:schemeClr val="tx1"/>
              </a:solidFill>
            </a:endParaRPr>
          </a:p>
        </p:txBody>
      </p:sp>
    </p:spTree>
    <p:extLst>
      <p:ext uri="{BB962C8B-B14F-4D97-AF65-F5344CB8AC3E}">
        <p14:creationId xmlns:p14="http://schemas.microsoft.com/office/powerpoint/2010/main" val="22292646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6D7EFB08-1F6C-B4F0-AC9A-FB28178951C7}"/>
              </a:ext>
            </a:extLst>
          </p:cNvPr>
          <p:cNvSpPr>
            <a:spLocks noGrp="1"/>
          </p:cNvSpPr>
          <p:nvPr>
            <p:ph type="title"/>
          </p:nvPr>
        </p:nvSpPr>
        <p:spPr>
          <a:xfrm>
            <a:off x="830118" y="252000"/>
            <a:ext cx="15705282" cy="863693"/>
          </a:xfrm>
        </p:spPr>
        <p:txBody>
          <a:bodyPr/>
          <a:lstStyle/>
          <a:p>
            <a:r>
              <a:rPr lang="en-US" dirty="0"/>
              <a:t>Masculinizing therapy</a:t>
            </a:r>
          </a:p>
        </p:txBody>
      </p:sp>
      <p:pic>
        <p:nvPicPr>
          <p:cNvPr id="4" name="Tijdelijke aanduiding voor afbeelding 3" descr="Afbeelding met tekst, schermopname, skelet, ontwerp&#10;&#10;Automatisch gegenereerde beschrijving">
            <a:extLst>
              <a:ext uri="{FF2B5EF4-FFF2-40B4-BE49-F238E27FC236}">
                <a16:creationId xmlns:a16="http://schemas.microsoft.com/office/drawing/2014/main" id="{691239F8-37FA-E756-DF24-39D9DBD4A91E}"/>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899905" y="1528800"/>
            <a:ext cx="9565707" cy="6696000"/>
          </a:xfrm>
          <a:noFill/>
        </p:spPr>
      </p:pic>
      <p:sp>
        <p:nvSpPr>
          <p:cNvPr id="11" name="Slide Number Placeholder 3">
            <a:extLst>
              <a:ext uri="{FF2B5EF4-FFF2-40B4-BE49-F238E27FC236}">
                <a16:creationId xmlns:a16="http://schemas.microsoft.com/office/drawing/2014/main" id="{C9D39006-9F27-46EA-2E79-8EBA629AF3E5}"/>
              </a:ext>
            </a:extLst>
          </p:cNvPr>
          <p:cNvSpPr>
            <a:spLocks noGrp="1"/>
          </p:cNvSpPr>
          <p:nvPr>
            <p:ph type="sldNum" sz="quarter" idx="12"/>
          </p:nvPr>
        </p:nvSpPr>
        <p:spPr>
          <a:xfrm>
            <a:off x="15590520" y="8948703"/>
            <a:ext cx="921880" cy="519289"/>
          </a:xfrm>
        </p:spPr>
        <p:txBody>
          <a:bodyPr/>
          <a:lstStyle/>
          <a:p>
            <a:pPr>
              <a:spcAft>
                <a:spcPts val="600"/>
              </a:spcAft>
            </a:pPr>
            <a:fld id="{7AE184E0-0BD4-4705-A12B-9B71DDE63301}" type="slidenum">
              <a:rPr lang="nl-BE" noProof="0" smtClean="0"/>
              <a:pPr>
                <a:spcAft>
                  <a:spcPts val="600"/>
                </a:spcAft>
              </a:pPr>
              <a:t>11</a:t>
            </a:fld>
            <a:endParaRPr lang="nl-BE" noProof="0"/>
          </a:p>
        </p:txBody>
      </p:sp>
      <p:sp>
        <p:nvSpPr>
          <p:cNvPr id="2" name="Tekstvak 1">
            <a:extLst>
              <a:ext uri="{FF2B5EF4-FFF2-40B4-BE49-F238E27FC236}">
                <a16:creationId xmlns:a16="http://schemas.microsoft.com/office/drawing/2014/main" id="{94F637CC-6252-67B9-DB9C-5FA2D0CEACE5}"/>
              </a:ext>
            </a:extLst>
          </p:cNvPr>
          <p:cNvSpPr txBox="1"/>
          <p:nvPr/>
        </p:nvSpPr>
        <p:spPr>
          <a:xfrm>
            <a:off x="6138428" y="8459046"/>
            <a:ext cx="5061817" cy="973280"/>
          </a:xfrm>
          <a:prstGeom prst="rect">
            <a:avLst/>
          </a:prstGeom>
          <a:noFill/>
        </p:spPr>
        <p:txBody>
          <a:bodyPr wrap="square" rtlCol="0">
            <a:spAutoFit/>
          </a:bodyPr>
          <a:lstStyle/>
          <a:p>
            <a:pPr algn="ctr">
              <a:lnSpc>
                <a:spcPct val="120000"/>
              </a:lnSpc>
            </a:pPr>
            <a:r>
              <a:rPr lang="nl-BE" sz="2500" dirty="0"/>
              <a:t>TRANSGENDER MAN</a:t>
            </a:r>
          </a:p>
          <a:p>
            <a:pPr algn="ctr">
              <a:lnSpc>
                <a:spcPct val="120000"/>
              </a:lnSpc>
            </a:pPr>
            <a:r>
              <a:rPr lang="nl-BE" sz="2500" dirty="0"/>
              <a:t>ASSIGNED-FEMALE-AT-BIRTH</a:t>
            </a:r>
          </a:p>
        </p:txBody>
      </p:sp>
    </p:spTree>
    <p:extLst>
      <p:ext uri="{BB962C8B-B14F-4D97-AF65-F5344CB8AC3E}">
        <p14:creationId xmlns:p14="http://schemas.microsoft.com/office/powerpoint/2010/main" val="29136000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4C7D227-8920-2DED-E86E-ACA82A76822D}"/>
              </a:ext>
            </a:extLst>
          </p:cNvPr>
          <p:cNvSpPr>
            <a:spLocks noGrp="1"/>
          </p:cNvSpPr>
          <p:nvPr>
            <p:ph type="title"/>
          </p:nvPr>
        </p:nvSpPr>
        <p:spPr/>
        <p:txBody>
          <a:bodyPr/>
          <a:lstStyle/>
          <a:p>
            <a:r>
              <a:rPr lang="nl-BE" dirty="0"/>
              <a:t>Testosterone </a:t>
            </a:r>
            <a:r>
              <a:rPr lang="nl-BE" dirty="0" err="1"/>
              <a:t>undecanoate</a:t>
            </a:r>
            <a:endParaRPr lang="nl-BE" dirty="0"/>
          </a:p>
        </p:txBody>
      </p:sp>
      <p:sp>
        <p:nvSpPr>
          <p:cNvPr id="4" name="Tijdelijke aanduiding voor dianummer 3">
            <a:extLst>
              <a:ext uri="{FF2B5EF4-FFF2-40B4-BE49-F238E27FC236}">
                <a16:creationId xmlns:a16="http://schemas.microsoft.com/office/drawing/2014/main" id="{A988B4FD-A055-AE7E-3F82-D675047FA1D3}"/>
              </a:ext>
            </a:extLst>
          </p:cNvPr>
          <p:cNvSpPr>
            <a:spLocks noGrp="1"/>
          </p:cNvSpPr>
          <p:nvPr>
            <p:ph type="sldNum" sz="quarter" idx="4"/>
          </p:nvPr>
        </p:nvSpPr>
        <p:spPr/>
        <p:txBody>
          <a:bodyPr/>
          <a:lstStyle/>
          <a:p>
            <a:fld id="{7AE184E0-0BD4-4705-A12B-9B71DDE63301}" type="slidenum">
              <a:rPr lang="nl-BE" noProof="0" smtClean="0"/>
              <a:pPr/>
              <a:t>12</a:t>
            </a:fld>
            <a:endParaRPr lang="nl-BE" noProof="0" dirty="0"/>
          </a:p>
        </p:txBody>
      </p:sp>
      <p:sp>
        <p:nvSpPr>
          <p:cNvPr id="5" name="Tijdelijke aanduiding voor inhoud 4">
            <a:extLst>
              <a:ext uri="{FF2B5EF4-FFF2-40B4-BE49-F238E27FC236}">
                <a16:creationId xmlns:a16="http://schemas.microsoft.com/office/drawing/2014/main" id="{E84F15C8-9BAA-C72B-3203-9F5C240B664B}"/>
              </a:ext>
            </a:extLst>
          </p:cNvPr>
          <p:cNvSpPr>
            <a:spLocks noGrp="1"/>
          </p:cNvSpPr>
          <p:nvPr>
            <p:ph idx="1"/>
          </p:nvPr>
        </p:nvSpPr>
        <p:spPr>
          <a:xfrm>
            <a:off x="835824" y="1371917"/>
            <a:ext cx="9465464" cy="6754225"/>
          </a:xfrm>
        </p:spPr>
        <p:txBody>
          <a:bodyPr>
            <a:normAutofit/>
          </a:bodyPr>
          <a:lstStyle/>
          <a:p>
            <a:r>
              <a:rPr lang="nl-BE" sz="4000" dirty="0"/>
              <a:t>1g/4mL IM </a:t>
            </a:r>
            <a:r>
              <a:rPr lang="nl-BE" sz="4000" dirty="0" err="1"/>
              <a:t>injections</a:t>
            </a:r>
            <a:r>
              <a:rPr lang="nl-BE" sz="4000" dirty="0"/>
              <a:t> q12w</a:t>
            </a:r>
          </a:p>
          <a:p>
            <a:r>
              <a:rPr lang="nl-BE" sz="4000" dirty="0" err="1"/>
              <a:t>Loading</a:t>
            </a:r>
            <a:r>
              <a:rPr lang="nl-BE" sz="4000" dirty="0"/>
              <a:t> </a:t>
            </a:r>
            <a:r>
              <a:rPr lang="nl-BE" sz="4000" dirty="0" err="1"/>
              <a:t>dose</a:t>
            </a:r>
            <a:r>
              <a:rPr lang="nl-BE" sz="4000" dirty="0"/>
              <a:t> at 6w</a:t>
            </a:r>
          </a:p>
          <a:p>
            <a:r>
              <a:rPr lang="nl-BE" sz="4000" dirty="0" err="1"/>
              <a:t>Injections</a:t>
            </a:r>
            <a:r>
              <a:rPr lang="nl-BE" sz="4000" dirty="0"/>
              <a:t> in </a:t>
            </a:r>
            <a:r>
              <a:rPr lang="nl-BE" sz="4000" dirty="0" err="1"/>
              <a:t>gluteal</a:t>
            </a:r>
            <a:r>
              <a:rPr lang="nl-BE" sz="4000" dirty="0"/>
              <a:t> </a:t>
            </a:r>
            <a:r>
              <a:rPr lang="nl-BE" sz="4000" dirty="0" err="1"/>
              <a:t>region</a:t>
            </a:r>
            <a:r>
              <a:rPr lang="nl-BE" sz="4000" dirty="0"/>
              <a:t>: assistance </a:t>
            </a:r>
            <a:r>
              <a:rPr lang="nl-BE" sz="4000" dirty="0" err="1"/>
              <a:t>required</a:t>
            </a:r>
            <a:endParaRPr lang="nl-BE" sz="4000" dirty="0"/>
          </a:p>
          <a:p>
            <a:r>
              <a:rPr lang="nl-BE" sz="4000" dirty="0"/>
              <a:t>Pk: </a:t>
            </a:r>
            <a:r>
              <a:rPr lang="nl-BE" sz="4000" dirty="0" err="1"/>
              <a:t>avoid</a:t>
            </a:r>
            <a:r>
              <a:rPr lang="nl-BE" sz="4000" dirty="0"/>
              <a:t> </a:t>
            </a:r>
            <a:r>
              <a:rPr lang="nl-BE" sz="4000" dirty="0" err="1"/>
              <a:t>peaks</a:t>
            </a:r>
            <a:endParaRPr lang="nl-BE" sz="4000" dirty="0"/>
          </a:p>
          <a:p>
            <a:r>
              <a:rPr lang="nl-BE" sz="4000" dirty="0" err="1"/>
              <a:t>Fewer</a:t>
            </a:r>
            <a:r>
              <a:rPr lang="nl-BE" sz="4000" dirty="0"/>
              <a:t> adverse </a:t>
            </a:r>
            <a:r>
              <a:rPr lang="nl-BE" sz="4000" dirty="0" err="1"/>
              <a:t>effects</a:t>
            </a:r>
            <a:r>
              <a:rPr lang="nl-BE" sz="4000" dirty="0"/>
              <a:t>, in </a:t>
            </a:r>
            <a:r>
              <a:rPr lang="nl-BE" sz="4000" dirty="0" err="1"/>
              <a:t>particular</a:t>
            </a:r>
            <a:r>
              <a:rPr lang="nl-BE" sz="4000" dirty="0"/>
              <a:t> </a:t>
            </a:r>
            <a:r>
              <a:rPr lang="nl-BE" sz="4000" dirty="0" err="1"/>
              <a:t>mood</a:t>
            </a:r>
            <a:r>
              <a:rPr lang="nl-BE" sz="4000" dirty="0"/>
              <a:t> swings, </a:t>
            </a:r>
            <a:r>
              <a:rPr lang="nl-BE" sz="4000" dirty="0" err="1"/>
              <a:t>Hct</a:t>
            </a:r>
            <a:r>
              <a:rPr lang="nl-BE" sz="4000" dirty="0"/>
              <a:t>↑</a:t>
            </a:r>
          </a:p>
          <a:p>
            <a:r>
              <a:rPr lang="nl-BE" sz="4000" dirty="0" err="1"/>
              <a:t>Not</a:t>
            </a:r>
            <a:r>
              <a:rPr lang="nl-BE" sz="4000" dirty="0"/>
              <a:t> </a:t>
            </a:r>
            <a:r>
              <a:rPr lang="nl-BE" sz="4000" dirty="0" err="1"/>
              <a:t>reimbursed</a:t>
            </a:r>
            <a:r>
              <a:rPr lang="nl-BE" sz="4000" dirty="0"/>
              <a:t> in BE (€73.80-116.20)</a:t>
            </a:r>
          </a:p>
        </p:txBody>
      </p:sp>
      <p:pic>
        <p:nvPicPr>
          <p:cNvPr id="3074" name="Picture 2" descr="Nebido 1000mg/4ml Sol Inj 1 Fl | Apotheek Sollie">
            <a:extLst>
              <a:ext uri="{FF2B5EF4-FFF2-40B4-BE49-F238E27FC236}">
                <a16:creationId xmlns:a16="http://schemas.microsoft.com/office/drawing/2014/main" id="{760318ED-7F90-FDCE-09D3-E0176CE00311}"/>
              </a:ext>
            </a:extLst>
          </p:cNvPr>
          <p:cNvPicPr>
            <a:picLocks noGrp="1" noChangeAspect="1" noChangeArrowheads="1"/>
          </p:cNvPicPr>
          <p:nvPr>
            <p:ph type="pic" sz="quarter" idx="13"/>
          </p:nvPr>
        </p:nvPicPr>
        <p:blipFill>
          <a:blip r:embed="rId2">
            <a:extLst>
              <a:ext uri="{28A0092B-C50C-407E-A947-70E740481C1C}">
                <a14:useLocalDpi xmlns:a14="http://schemas.microsoft.com/office/drawing/2010/main" val="0"/>
              </a:ext>
            </a:extLst>
          </a:blip>
          <a:srcRect l="1515" r="1515"/>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39294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4C7D227-8920-2DED-E86E-ACA82A76822D}"/>
              </a:ext>
            </a:extLst>
          </p:cNvPr>
          <p:cNvSpPr>
            <a:spLocks noGrp="1"/>
          </p:cNvSpPr>
          <p:nvPr>
            <p:ph type="title"/>
          </p:nvPr>
        </p:nvSpPr>
        <p:spPr/>
        <p:txBody>
          <a:bodyPr/>
          <a:lstStyle/>
          <a:p>
            <a:r>
              <a:rPr lang="nl-BE" dirty="0"/>
              <a:t>Testosterone esters</a:t>
            </a:r>
          </a:p>
        </p:txBody>
      </p:sp>
      <p:sp>
        <p:nvSpPr>
          <p:cNvPr id="4" name="Tijdelijke aanduiding voor dianummer 3">
            <a:extLst>
              <a:ext uri="{FF2B5EF4-FFF2-40B4-BE49-F238E27FC236}">
                <a16:creationId xmlns:a16="http://schemas.microsoft.com/office/drawing/2014/main" id="{A988B4FD-A055-AE7E-3F82-D675047FA1D3}"/>
              </a:ext>
            </a:extLst>
          </p:cNvPr>
          <p:cNvSpPr>
            <a:spLocks noGrp="1"/>
          </p:cNvSpPr>
          <p:nvPr>
            <p:ph type="sldNum" sz="quarter" idx="4"/>
          </p:nvPr>
        </p:nvSpPr>
        <p:spPr/>
        <p:txBody>
          <a:bodyPr/>
          <a:lstStyle/>
          <a:p>
            <a:fld id="{7AE184E0-0BD4-4705-A12B-9B71DDE63301}" type="slidenum">
              <a:rPr lang="nl-BE" noProof="0" smtClean="0"/>
              <a:pPr/>
              <a:t>13</a:t>
            </a:fld>
            <a:endParaRPr lang="nl-BE" noProof="0" dirty="0"/>
          </a:p>
        </p:txBody>
      </p:sp>
      <p:sp>
        <p:nvSpPr>
          <p:cNvPr id="5" name="Tijdelijke aanduiding voor inhoud 4">
            <a:extLst>
              <a:ext uri="{FF2B5EF4-FFF2-40B4-BE49-F238E27FC236}">
                <a16:creationId xmlns:a16="http://schemas.microsoft.com/office/drawing/2014/main" id="{E84F15C8-9BAA-C72B-3203-9F5C240B664B}"/>
              </a:ext>
            </a:extLst>
          </p:cNvPr>
          <p:cNvSpPr>
            <a:spLocks noGrp="1"/>
          </p:cNvSpPr>
          <p:nvPr>
            <p:ph idx="1"/>
          </p:nvPr>
        </p:nvSpPr>
        <p:spPr>
          <a:xfrm>
            <a:off x="835824" y="1371918"/>
            <a:ext cx="9268613" cy="6754224"/>
          </a:xfrm>
        </p:spPr>
        <p:txBody>
          <a:bodyPr>
            <a:normAutofit/>
          </a:bodyPr>
          <a:lstStyle/>
          <a:p>
            <a:r>
              <a:rPr lang="nl-BE" sz="4000" dirty="0"/>
              <a:t>250mg IM </a:t>
            </a:r>
            <a:r>
              <a:rPr lang="nl-BE" sz="4000" dirty="0" err="1"/>
              <a:t>injections</a:t>
            </a:r>
            <a:r>
              <a:rPr lang="nl-BE" sz="4000" dirty="0"/>
              <a:t> q2-3w</a:t>
            </a:r>
          </a:p>
          <a:p>
            <a:r>
              <a:rPr lang="nl-BE" sz="4000" dirty="0" err="1"/>
              <a:t>Contains</a:t>
            </a:r>
            <a:r>
              <a:rPr lang="nl-BE" sz="4000" dirty="0"/>
              <a:t> </a:t>
            </a:r>
            <a:r>
              <a:rPr lang="nl-BE" sz="4000" dirty="0" err="1"/>
              <a:t>peanut</a:t>
            </a:r>
            <a:r>
              <a:rPr lang="nl-BE" sz="4000" dirty="0"/>
              <a:t> </a:t>
            </a:r>
            <a:r>
              <a:rPr lang="nl-BE" sz="4000" dirty="0" err="1"/>
              <a:t>oil</a:t>
            </a:r>
            <a:endParaRPr lang="nl-BE" sz="4000" dirty="0"/>
          </a:p>
          <a:p>
            <a:r>
              <a:rPr lang="nl-BE" sz="4000" dirty="0" err="1"/>
              <a:t>Self-injections</a:t>
            </a:r>
            <a:r>
              <a:rPr lang="nl-BE" sz="4000" dirty="0"/>
              <a:t> </a:t>
            </a:r>
            <a:r>
              <a:rPr lang="nl-BE" sz="4000" dirty="0" err="1"/>
              <a:t>possible</a:t>
            </a:r>
            <a:endParaRPr lang="nl-BE" sz="4000" dirty="0"/>
          </a:p>
          <a:p>
            <a:r>
              <a:rPr lang="nl-BE" sz="4000" dirty="0"/>
              <a:t>Pk: </a:t>
            </a:r>
            <a:r>
              <a:rPr lang="nl-BE" sz="4000" dirty="0" err="1"/>
              <a:t>saw-tooth</a:t>
            </a:r>
            <a:r>
              <a:rPr lang="nl-BE" sz="4000" dirty="0"/>
              <a:t> </a:t>
            </a:r>
            <a:r>
              <a:rPr lang="nl-BE" sz="4000" dirty="0" err="1"/>
              <a:t>pattern</a:t>
            </a:r>
            <a:endParaRPr lang="nl-BE" sz="4000" dirty="0"/>
          </a:p>
          <a:p>
            <a:r>
              <a:rPr lang="nl-BE" sz="4000" dirty="0" err="1"/>
              <a:t>Reimbursed</a:t>
            </a:r>
            <a:r>
              <a:rPr lang="nl-BE" sz="4000" dirty="0"/>
              <a:t> in BE (€2.02) </a:t>
            </a:r>
            <a:r>
              <a:rPr lang="nl-BE" sz="4000" dirty="0" err="1"/>
              <a:t>if</a:t>
            </a:r>
            <a:r>
              <a:rPr lang="nl-BE" sz="4000" dirty="0"/>
              <a:t> </a:t>
            </a:r>
            <a:r>
              <a:rPr lang="nl-BE" sz="4000" dirty="0" err="1"/>
              <a:t>prescribed</a:t>
            </a:r>
            <a:r>
              <a:rPr lang="nl-BE" sz="4000" dirty="0"/>
              <a:t> </a:t>
            </a:r>
            <a:r>
              <a:rPr lang="nl-BE" sz="4000" dirty="0" err="1"/>
              <a:t>by</a:t>
            </a:r>
            <a:r>
              <a:rPr lang="nl-BE" sz="4000" dirty="0"/>
              <a:t> </a:t>
            </a:r>
            <a:r>
              <a:rPr lang="nl-BE" sz="4000" dirty="0" err="1"/>
              <a:t>pediatrician</a:t>
            </a:r>
            <a:r>
              <a:rPr lang="nl-BE" sz="4000" dirty="0"/>
              <a:t>, </a:t>
            </a:r>
            <a:r>
              <a:rPr lang="nl-BE" sz="4000" dirty="0" err="1"/>
              <a:t>urologist</a:t>
            </a:r>
            <a:r>
              <a:rPr lang="nl-BE" sz="4000" dirty="0"/>
              <a:t> or </a:t>
            </a:r>
            <a:r>
              <a:rPr lang="nl-BE" sz="4000" dirty="0" err="1"/>
              <a:t>endocrinologist</a:t>
            </a:r>
            <a:endParaRPr lang="nl-BE" sz="4000" dirty="0"/>
          </a:p>
        </p:txBody>
      </p:sp>
      <p:pic>
        <p:nvPicPr>
          <p:cNvPr id="4098" name="Picture 2" descr="Sustanon 250mg/ml opl 1ml ampul kopen? Medicijnen.nl - Medicijnen.nl">
            <a:extLst>
              <a:ext uri="{FF2B5EF4-FFF2-40B4-BE49-F238E27FC236}">
                <a16:creationId xmlns:a16="http://schemas.microsoft.com/office/drawing/2014/main" id="{8AF812D1-CE9B-2632-EC84-843F196A759B}"/>
              </a:ext>
            </a:extLst>
          </p:cNvPr>
          <p:cNvPicPr>
            <a:picLocks noGrp="1" noChangeAspect="1" noChangeArrowheads="1"/>
          </p:cNvPicPr>
          <p:nvPr>
            <p:ph type="pic" sz="quarter" idx="13"/>
          </p:nvPr>
        </p:nvPicPr>
        <p:blipFill>
          <a:blip r:embed="rId2">
            <a:extLst>
              <a:ext uri="{28A0092B-C50C-407E-A947-70E740481C1C}">
                <a14:useLocalDpi xmlns:a14="http://schemas.microsoft.com/office/drawing/2010/main" val="0"/>
              </a:ext>
            </a:extLst>
          </a:blip>
          <a:srcRect l="1515" r="1515"/>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69720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5" name="Title 1">
            <a:extLst>
              <a:ext uri="{FF2B5EF4-FFF2-40B4-BE49-F238E27FC236}">
                <a16:creationId xmlns:a16="http://schemas.microsoft.com/office/drawing/2014/main" id="{973E9D14-ECB0-D4F5-7393-FC30955BED18}"/>
              </a:ext>
            </a:extLst>
          </p:cNvPr>
          <p:cNvSpPr>
            <a:spLocks noGrp="1"/>
          </p:cNvSpPr>
          <p:nvPr>
            <p:ph type="title"/>
          </p:nvPr>
        </p:nvSpPr>
        <p:spPr>
          <a:xfrm>
            <a:off x="830118" y="252000"/>
            <a:ext cx="15705282" cy="863693"/>
          </a:xfrm>
        </p:spPr>
        <p:txBody>
          <a:bodyPr/>
          <a:lstStyle/>
          <a:p>
            <a:r>
              <a:rPr lang="en-US" dirty="0"/>
              <a:t>Pharmacokinetics (I)</a:t>
            </a:r>
          </a:p>
        </p:txBody>
      </p:sp>
      <p:pic>
        <p:nvPicPr>
          <p:cNvPr id="1028" name="Picture 4" descr="Androgen Treatment in Adolescent Males With Hypogonadism - Rodolfo A. Rey,  Romina P. Grinspon, 2020">
            <a:extLst>
              <a:ext uri="{FF2B5EF4-FFF2-40B4-BE49-F238E27FC236}">
                <a16:creationId xmlns:a16="http://schemas.microsoft.com/office/drawing/2014/main" id="{248BE140-1956-8972-661F-F45D506A329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3936676" y="1194364"/>
            <a:ext cx="9497872" cy="6696000"/>
          </a:xfrm>
          <a:prstGeom prst="rect">
            <a:avLst/>
          </a:prstGeom>
          <a:solidFill>
            <a:srgbClr val="FFFFFF"/>
          </a:solidFill>
        </p:spPr>
      </p:pic>
      <p:sp>
        <p:nvSpPr>
          <p:cNvPr id="3" name="Tijdelijke aanduiding voor dianummer 2">
            <a:extLst>
              <a:ext uri="{FF2B5EF4-FFF2-40B4-BE49-F238E27FC236}">
                <a16:creationId xmlns:a16="http://schemas.microsoft.com/office/drawing/2014/main" id="{ACE6E6DE-5F23-AFF9-FA6E-509DB439BB30}"/>
              </a:ext>
            </a:extLst>
          </p:cNvPr>
          <p:cNvSpPr>
            <a:spLocks noGrp="1"/>
          </p:cNvSpPr>
          <p:nvPr>
            <p:ph type="sldNum" sz="quarter" idx="12"/>
          </p:nvPr>
        </p:nvSpPr>
        <p:spPr>
          <a:xfrm>
            <a:off x="15590520" y="8948703"/>
            <a:ext cx="921880" cy="519289"/>
          </a:xfrm>
        </p:spPr>
        <p:txBody>
          <a:bodyPr anchor="ctr">
            <a:normAutofit/>
          </a:bodyPr>
          <a:lstStyle/>
          <a:p>
            <a:pPr>
              <a:spcAft>
                <a:spcPts val="600"/>
              </a:spcAft>
            </a:pPr>
            <a:fld id="{7AE184E0-0BD4-4705-A12B-9B71DDE63301}" type="slidenum">
              <a:rPr lang="nl-BE" noProof="0" smtClean="0"/>
              <a:pPr>
                <a:spcAft>
                  <a:spcPts val="600"/>
                </a:spcAft>
              </a:pPr>
              <a:t>14</a:t>
            </a:fld>
            <a:endParaRPr lang="nl-BE" noProof="0"/>
          </a:p>
        </p:txBody>
      </p:sp>
      <p:cxnSp>
        <p:nvCxnSpPr>
          <p:cNvPr id="4" name="Rechte verbindingslijn met pijl 3">
            <a:extLst>
              <a:ext uri="{FF2B5EF4-FFF2-40B4-BE49-F238E27FC236}">
                <a16:creationId xmlns:a16="http://schemas.microsoft.com/office/drawing/2014/main" id="{73BFD74C-AAAF-C66F-09F3-DB4285411D39}"/>
              </a:ext>
            </a:extLst>
          </p:cNvPr>
          <p:cNvCxnSpPr/>
          <p:nvPr/>
        </p:nvCxnSpPr>
        <p:spPr>
          <a:xfrm>
            <a:off x="12187238" y="5629275"/>
            <a:ext cx="4325162" cy="242888"/>
          </a:xfrm>
          <a:prstGeom prst="straightConnector1">
            <a:avLst/>
          </a:prstGeom>
          <a:ln w="57150">
            <a:solidFill>
              <a:srgbClr val="FF0000"/>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sp>
        <p:nvSpPr>
          <p:cNvPr id="5" name="Tekstvak 4">
            <a:extLst>
              <a:ext uri="{FF2B5EF4-FFF2-40B4-BE49-F238E27FC236}">
                <a16:creationId xmlns:a16="http://schemas.microsoft.com/office/drawing/2014/main" id="{F89A891A-5C14-5DBB-E6C7-CDA6BC7CA19D}"/>
              </a:ext>
            </a:extLst>
          </p:cNvPr>
          <p:cNvSpPr txBox="1"/>
          <p:nvPr/>
        </p:nvSpPr>
        <p:spPr>
          <a:xfrm>
            <a:off x="16538257" y="5423546"/>
            <a:ext cx="460057" cy="897233"/>
          </a:xfrm>
          <a:prstGeom prst="rect">
            <a:avLst/>
          </a:prstGeom>
          <a:noFill/>
        </p:spPr>
        <p:txBody>
          <a:bodyPr wrap="square" rtlCol="0">
            <a:spAutoFit/>
          </a:bodyPr>
          <a:lstStyle/>
          <a:p>
            <a:pPr algn="l">
              <a:lnSpc>
                <a:spcPct val="120000"/>
              </a:lnSpc>
            </a:pPr>
            <a:r>
              <a:rPr lang="nl-BE" sz="4800" dirty="0"/>
              <a:t>?</a:t>
            </a:r>
          </a:p>
        </p:txBody>
      </p:sp>
    </p:spTree>
    <p:extLst>
      <p:ext uri="{BB962C8B-B14F-4D97-AF65-F5344CB8AC3E}">
        <p14:creationId xmlns:p14="http://schemas.microsoft.com/office/powerpoint/2010/main" val="1048365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A7960CB-4465-4FF1-A1B0-91CD65D50E84}"/>
              </a:ext>
            </a:extLst>
          </p:cNvPr>
          <p:cNvSpPr>
            <a:spLocks noGrp="1"/>
          </p:cNvSpPr>
          <p:nvPr>
            <p:ph type="title"/>
          </p:nvPr>
        </p:nvSpPr>
        <p:spPr>
          <a:xfrm>
            <a:off x="830118" y="252000"/>
            <a:ext cx="15705282" cy="863693"/>
          </a:xfrm>
        </p:spPr>
        <p:txBody>
          <a:bodyPr anchor="t">
            <a:normAutofit/>
          </a:bodyPr>
          <a:lstStyle/>
          <a:p>
            <a:r>
              <a:rPr lang="nl-BE" dirty="0"/>
              <a:t>Testosterone gel</a:t>
            </a:r>
          </a:p>
        </p:txBody>
      </p:sp>
      <p:pic>
        <p:nvPicPr>
          <p:cNvPr id="5126" name="Picture 6" descr="androgel-in-doseerpomp - Transvisie">
            <a:extLst>
              <a:ext uri="{FF2B5EF4-FFF2-40B4-BE49-F238E27FC236}">
                <a16:creationId xmlns:a16="http://schemas.microsoft.com/office/drawing/2014/main" id="{7BFCA691-3D47-00F1-989E-29FE94BA6B2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621815" y="1371918"/>
            <a:ext cx="3265245" cy="6498000"/>
          </a:xfrm>
          <a:prstGeom prst="rect">
            <a:avLst/>
          </a:prstGeom>
          <a:solidFill>
            <a:srgbClr val="FFFFFF"/>
          </a:solidFill>
        </p:spPr>
      </p:pic>
      <p:sp>
        <p:nvSpPr>
          <p:cNvPr id="4" name="Tijdelijke aanduiding voor dianummer 3">
            <a:extLst>
              <a:ext uri="{FF2B5EF4-FFF2-40B4-BE49-F238E27FC236}">
                <a16:creationId xmlns:a16="http://schemas.microsoft.com/office/drawing/2014/main" id="{0A99FE91-5832-4365-F23B-223EB3D58319}"/>
              </a:ext>
            </a:extLst>
          </p:cNvPr>
          <p:cNvSpPr>
            <a:spLocks noGrp="1"/>
          </p:cNvSpPr>
          <p:nvPr>
            <p:ph type="sldNum" sz="quarter" idx="4"/>
          </p:nvPr>
        </p:nvSpPr>
        <p:spPr>
          <a:xfrm>
            <a:off x="15590520" y="8948703"/>
            <a:ext cx="921880" cy="519289"/>
          </a:xfrm>
        </p:spPr>
        <p:txBody>
          <a:bodyPr anchor="ctr">
            <a:normAutofit/>
          </a:bodyPr>
          <a:lstStyle/>
          <a:p>
            <a:pPr>
              <a:spcAft>
                <a:spcPts val="600"/>
              </a:spcAft>
            </a:pPr>
            <a:fld id="{7AE184E0-0BD4-4705-A12B-9B71DDE63301}" type="slidenum">
              <a:rPr lang="nl-BE" noProof="0" smtClean="0"/>
              <a:pPr>
                <a:spcAft>
                  <a:spcPts val="600"/>
                </a:spcAft>
              </a:pPr>
              <a:t>15</a:t>
            </a:fld>
            <a:endParaRPr lang="nl-BE" noProof="0"/>
          </a:p>
        </p:txBody>
      </p:sp>
      <p:sp>
        <p:nvSpPr>
          <p:cNvPr id="5" name="Tijdelijke aanduiding voor inhoud 4">
            <a:extLst>
              <a:ext uri="{FF2B5EF4-FFF2-40B4-BE49-F238E27FC236}">
                <a16:creationId xmlns:a16="http://schemas.microsoft.com/office/drawing/2014/main" id="{3A1CA0C1-DFC9-9479-A3BF-F8E3595817C5}"/>
              </a:ext>
            </a:extLst>
          </p:cNvPr>
          <p:cNvSpPr>
            <a:spLocks noGrp="1"/>
          </p:cNvSpPr>
          <p:nvPr>
            <p:ph idx="1"/>
          </p:nvPr>
        </p:nvSpPr>
        <p:spPr>
          <a:xfrm>
            <a:off x="835825" y="1371918"/>
            <a:ext cx="8442000" cy="6518446"/>
          </a:xfrm>
        </p:spPr>
        <p:txBody>
          <a:bodyPr>
            <a:normAutofit/>
          </a:bodyPr>
          <a:lstStyle/>
          <a:p>
            <a:pPr>
              <a:spcAft>
                <a:spcPts val="600"/>
              </a:spcAft>
            </a:pPr>
            <a:r>
              <a:rPr lang="nl-BE" sz="4000" dirty="0" err="1"/>
              <a:t>Androgel</a:t>
            </a:r>
            <a:r>
              <a:rPr lang="nl-BE" sz="4000" dirty="0"/>
              <a:t>®, </a:t>
            </a:r>
            <a:r>
              <a:rPr lang="nl-BE" sz="4000" dirty="0" err="1"/>
              <a:t>Testarzon</a:t>
            </a:r>
            <a:r>
              <a:rPr lang="nl-BE" sz="4000" dirty="0"/>
              <a:t>®</a:t>
            </a:r>
          </a:p>
          <a:p>
            <a:pPr>
              <a:spcAft>
                <a:spcPts val="600"/>
              </a:spcAft>
            </a:pPr>
            <a:r>
              <a:rPr lang="nl-BE" sz="4000" dirty="0"/>
              <a:t>Daily </a:t>
            </a:r>
            <a:r>
              <a:rPr lang="nl-BE" sz="4000" dirty="0" err="1"/>
              <a:t>use</a:t>
            </a:r>
            <a:r>
              <a:rPr lang="nl-BE" sz="4000" dirty="0"/>
              <a:t>: 2-3puffs</a:t>
            </a:r>
          </a:p>
          <a:p>
            <a:pPr>
              <a:spcAft>
                <a:spcPts val="600"/>
              </a:spcAft>
            </a:pPr>
            <a:r>
              <a:rPr lang="nl-BE" sz="4000" dirty="0"/>
              <a:t>Most </a:t>
            </a:r>
            <a:r>
              <a:rPr lang="nl-BE" sz="4000" dirty="0" err="1"/>
              <a:t>expensive</a:t>
            </a:r>
            <a:r>
              <a:rPr lang="nl-BE" sz="4000" dirty="0"/>
              <a:t> option (±€50/</a:t>
            </a:r>
            <a:r>
              <a:rPr lang="nl-BE" sz="4000" dirty="0" err="1"/>
              <a:t>month</a:t>
            </a:r>
            <a:r>
              <a:rPr lang="nl-BE" sz="4000" dirty="0"/>
              <a:t>)</a:t>
            </a:r>
          </a:p>
          <a:p>
            <a:pPr>
              <a:spcAft>
                <a:spcPts val="600"/>
              </a:spcAft>
            </a:pPr>
            <a:r>
              <a:rPr lang="nl-BE" sz="4000" dirty="0"/>
              <a:t>Flexibility</a:t>
            </a:r>
          </a:p>
          <a:p>
            <a:pPr>
              <a:spcAft>
                <a:spcPts val="600"/>
              </a:spcAft>
            </a:pPr>
            <a:r>
              <a:rPr lang="nl-BE" sz="4000" dirty="0"/>
              <a:t>Patches: </a:t>
            </a:r>
            <a:r>
              <a:rPr lang="nl-BE" sz="4000" dirty="0" err="1"/>
              <a:t>not</a:t>
            </a:r>
            <a:r>
              <a:rPr lang="nl-BE" sz="4000" dirty="0"/>
              <a:t> in BE</a:t>
            </a:r>
          </a:p>
        </p:txBody>
      </p:sp>
    </p:spTree>
    <p:extLst>
      <p:ext uri="{BB962C8B-B14F-4D97-AF65-F5344CB8AC3E}">
        <p14:creationId xmlns:p14="http://schemas.microsoft.com/office/powerpoint/2010/main" val="36040155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7165B463-6AA5-9E46-583A-DFF922E495D1}"/>
              </a:ext>
            </a:extLst>
          </p:cNvPr>
          <p:cNvSpPr>
            <a:spLocks noGrp="1"/>
          </p:cNvSpPr>
          <p:nvPr>
            <p:ph type="title"/>
          </p:nvPr>
        </p:nvSpPr>
        <p:spPr>
          <a:xfrm>
            <a:off x="830118" y="252000"/>
            <a:ext cx="15705282" cy="863693"/>
          </a:xfrm>
        </p:spPr>
        <p:txBody>
          <a:bodyPr/>
          <a:lstStyle/>
          <a:p>
            <a:r>
              <a:rPr lang="en-US" dirty="0" err="1"/>
              <a:t>Gaht</a:t>
            </a:r>
            <a:r>
              <a:rPr lang="en-US" dirty="0"/>
              <a:t> and </a:t>
            </a:r>
            <a:r>
              <a:rPr lang="en-US" dirty="0" err="1"/>
              <a:t>cvd</a:t>
            </a:r>
            <a:r>
              <a:rPr lang="en-US" dirty="0"/>
              <a:t> risk</a:t>
            </a:r>
          </a:p>
        </p:txBody>
      </p:sp>
      <p:pic>
        <p:nvPicPr>
          <p:cNvPr id="4" name="Afbeelding 3">
            <a:extLst>
              <a:ext uri="{FF2B5EF4-FFF2-40B4-BE49-F238E27FC236}">
                <a16:creationId xmlns:a16="http://schemas.microsoft.com/office/drawing/2014/main" id="{9C32148E-F7EC-329E-2825-C1051D802070}"/>
              </a:ext>
            </a:extLst>
          </p:cNvPr>
          <p:cNvPicPr>
            <a:picLocks noChangeAspect="1"/>
          </p:cNvPicPr>
          <p:nvPr/>
        </p:nvPicPr>
        <p:blipFill>
          <a:blip r:embed="rId2"/>
          <a:stretch>
            <a:fillRect/>
          </a:stretch>
        </p:blipFill>
        <p:spPr>
          <a:xfrm>
            <a:off x="3669882" y="1194364"/>
            <a:ext cx="10031461" cy="6696000"/>
          </a:xfrm>
          <a:prstGeom prst="rect">
            <a:avLst/>
          </a:prstGeom>
          <a:noFill/>
        </p:spPr>
      </p:pic>
      <p:sp>
        <p:nvSpPr>
          <p:cNvPr id="11" name="Slide Number Placeholder 3">
            <a:extLst>
              <a:ext uri="{FF2B5EF4-FFF2-40B4-BE49-F238E27FC236}">
                <a16:creationId xmlns:a16="http://schemas.microsoft.com/office/drawing/2014/main" id="{A7999298-BAAF-0E42-852A-4B9569671F39}"/>
              </a:ext>
            </a:extLst>
          </p:cNvPr>
          <p:cNvSpPr>
            <a:spLocks noGrp="1"/>
          </p:cNvSpPr>
          <p:nvPr>
            <p:ph type="sldNum" sz="quarter" idx="12"/>
          </p:nvPr>
        </p:nvSpPr>
        <p:spPr>
          <a:xfrm>
            <a:off x="15590520" y="8948703"/>
            <a:ext cx="921880" cy="519289"/>
          </a:xfrm>
        </p:spPr>
        <p:txBody>
          <a:bodyPr/>
          <a:lstStyle/>
          <a:p>
            <a:pPr>
              <a:spcAft>
                <a:spcPts val="600"/>
              </a:spcAft>
            </a:pPr>
            <a:fld id="{7AE184E0-0BD4-4705-A12B-9B71DDE63301}" type="slidenum">
              <a:rPr lang="nl-BE" noProof="0" smtClean="0"/>
              <a:pPr>
                <a:spcAft>
                  <a:spcPts val="600"/>
                </a:spcAft>
              </a:pPr>
              <a:t>16</a:t>
            </a:fld>
            <a:endParaRPr lang="nl-BE" noProof="0"/>
          </a:p>
        </p:txBody>
      </p:sp>
      <p:sp>
        <p:nvSpPr>
          <p:cNvPr id="6" name="Tekstvak 5">
            <a:extLst>
              <a:ext uri="{FF2B5EF4-FFF2-40B4-BE49-F238E27FC236}">
                <a16:creationId xmlns:a16="http://schemas.microsoft.com/office/drawing/2014/main" id="{98140CAF-F44E-C49B-AF5F-1A1D76D83522}"/>
              </a:ext>
            </a:extLst>
          </p:cNvPr>
          <p:cNvSpPr txBox="1"/>
          <p:nvPr/>
        </p:nvSpPr>
        <p:spPr>
          <a:xfrm>
            <a:off x="9525000" y="8948703"/>
            <a:ext cx="7376160" cy="360612"/>
          </a:xfrm>
          <a:prstGeom prst="rect">
            <a:avLst/>
          </a:prstGeom>
          <a:noFill/>
        </p:spPr>
        <p:txBody>
          <a:bodyPr wrap="square" rtlCol="0">
            <a:spAutoFit/>
          </a:bodyPr>
          <a:lstStyle/>
          <a:p>
            <a:pPr algn="l">
              <a:lnSpc>
                <a:spcPct val="120000"/>
              </a:lnSpc>
            </a:pPr>
            <a:r>
              <a:rPr lang="nl-BE" sz="1600" dirty="0">
                <a:latin typeface="+mj-lt"/>
              </a:rPr>
              <a:t>Source: van </a:t>
            </a:r>
            <a:r>
              <a:rPr lang="nl-BE" sz="1600" dirty="0" err="1">
                <a:latin typeface="+mj-lt"/>
              </a:rPr>
              <a:t>Zijverden</a:t>
            </a:r>
            <a:r>
              <a:rPr lang="nl-BE" sz="1600" dirty="0">
                <a:latin typeface="+mj-lt"/>
              </a:rPr>
              <a:t> (2024). </a:t>
            </a:r>
            <a:r>
              <a:rPr lang="nl-BE" sz="1600" b="0" i="0" u="none" strike="noStrike" dirty="0">
                <a:effectLst/>
                <a:latin typeface="+mj-lt"/>
                <a:hlinkClick r:id="rId3">
                  <a:extLst>
                    <a:ext uri="{A12FA001-AC4F-418D-AE19-62706E023703}">
                      <ahyp:hlinkClr xmlns:ahyp="http://schemas.microsoft.com/office/drawing/2018/hyperlinkcolor" val="tx"/>
                    </a:ext>
                  </a:extLst>
                </a:hlinkClick>
              </a:rPr>
              <a:t>https://doi.org/10.1093/ejendo/lvad170</a:t>
            </a:r>
            <a:endParaRPr lang="nl-BE" sz="1600" dirty="0">
              <a:latin typeface="+mj-lt"/>
            </a:endParaRPr>
          </a:p>
        </p:txBody>
      </p:sp>
      <p:sp>
        <p:nvSpPr>
          <p:cNvPr id="7" name="Tekstvak 6">
            <a:extLst>
              <a:ext uri="{FF2B5EF4-FFF2-40B4-BE49-F238E27FC236}">
                <a16:creationId xmlns:a16="http://schemas.microsoft.com/office/drawing/2014/main" id="{A57D95CE-3221-4776-5E69-7C39D00593FF}"/>
              </a:ext>
            </a:extLst>
          </p:cNvPr>
          <p:cNvSpPr txBox="1"/>
          <p:nvPr/>
        </p:nvSpPr>
        <p:spPr>
          <a:xfrm>
            <a:off x="9174480" y="7790578"/>
            <a:ext cx="3078480" cy="628955"/>
          </a:xfrm>
          <a:prstGeom prst="rect">
            <a:avLst/>
          </a:prstGeom>
          <a:noFill/>
          <a:ln w="57150">
            <a:solidFill>
              <a:srgbClr val="FF0000"/>
            </a:solidFill>
          </a:ln>
        </p:spPr>
        <p:txBody>
          <a:bodyPr wrap="square" rtlCol="0">
            <a:spAutoFit/>
          </a:bodyPr>
          <a:lstStyle/>
          <a:p>
            <a:pPr algn="l">
              <a:lnSpc>
                <a:spcPct val="120000"/>
              </a:lnSpc>
            </a:pPr>
            <a:r>
              <a:rPr lang="nl-BE" sz="3200" dirty="0"/>
              <a:t>MACE +40%↑</a:t>
            </a:r>
          </a:p>
        </p:txBody>
      </p:sp>
    </p:spTree>
    <p:extLst>
      <p:ext uri="{BB962C8B-B14F-4D97-AF65-F5344CB8AC3E}">
        <p14:creationId xmlns:p14="http://schemas.microsoft.com/office/powerpoint/2010/main" val="42553277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0B2D2-7FBB-41C1-97B1-42520FF27430}"/>
              </a:ext>
            </a:extLst>
          </p:cNvPr>
          <p:cNvSpPr>
            <a:spLocks noGrp="1"/>
          </p:cNvSpPr>
          <p:nvPr>
            <p:ph type="title"/>
          </p:nvPr>
        </p:nvSpPr>
        <p:spPr/>
        <p:txBody>
          <a:bodyPr/>
          <a:lstStyle/>
          <a:p>
            <a:r>
              <a:rPr lang="nl-BE" dirty="0"/>
              <a:t>Testosterone </a:t>
            </a:r>
            <a:r>
              <a:rPr lang="nl-BE" dirty="0" err="1"/>
              <a:t>and</a:t>
            </a:r>
            <a:r>
              <a:rPr lang="nl-BE" dirty="0"/>
              <a:t> </a:t>
            </a:r>
            <a:r>
              <a:rPr lang="nl-BE" dirty="0" err="1"/>
              <a:t>fractures</a:t>
            </a:r>
            <a:endParaRPr lang="nl-BE" dirty="0"/>
          </a:p>
        </p:txBody>
      </p:sp>
      <p:sp>
        <p:nvSpPr>
          <p:cNvPr id="3" name="Slide Number Placeholder 2">
            <a:extLst>
              <a:ext uri="{FF2B5EF4-FFF2-40B4-BE49-F238E27FC236}">
                <a16:creationId xmlns:a16="http://schemas.microsoft.com/office/drawing/2014/main" id="{B6094192-E1D3-46D6-8F61-03EEC2D66D02}"/>
              </a:ext>
            </a:extLst>
          </p:cNvPr>
          <p:cNvSpPr>
            <a:spLocks noGrp="1"/>
          </p:cNvSpPr>
          <p:nvPr>
            <p:ph type="sldNum" sz="quarter" idx="12"/>
          </p:nvPr>
        </p:nvSpPr>
        <p:spPr/>
        <p:txBody>
          <a:bodyPr/>
          <a:lstStyle/>
          <a:p>
            <a:fld id="{7AE184E0-0BD4-4705-A12B-9B71DDE63301}" type="slidenum">
              <a:rPr lang="nl-BE" noProof="0" smtClean="0"/>
              <a:t>17</a:t>
            </a:fld>
            <a:endParaRPr lang="nl-BE" noProof="0" dirty="0"/>
          </a:p>
        </p:txBody>
      </p:sp>
      <p:pic>
        <p:nvPicPr>
          <p:cNvPr id="6" name="Picture 5">
            <a:extLst>
              <a:ext uri="{FF2B5EF4-FFF2-40B4-BE49-F238E27FC236}">
                <a16:creationId xmlns:a16="http://schemas.microsoft.com/office/drawing/2014/main" id="{8288CE5A-FDC9-4AC1-9177-BF49D86339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88652" y="1249704"/>
            <a:ext cx="10961370" cy="7698999"/>
          </a:xfrm>
          <a:prstGeom prst="rect">
            <a:avLst/>
          </a:prstGeom>
        </p:spPr>
      </p:pic>
      <p:sp>
        <p:nvSpPr>
          <p:cNvPr id="7" name="TextBox 6">
            <a:extLst>
              <a:ext uri="{FF2B5EF4-FFF2-40B4-BE49-F238E27FC236}">
                <a16:creationId xmlns:a16="http://schemas.microsoft.com/office/drawing/2014/main" id="{1E89AEC3-6953-4A6E-A6C2-F5DEBF9F5B25}"/>
              </a:ext>
            </a:extLst>
          </p:cNvPr>
          <p:cNvSpPr txBox="1"/>
          <p:nvPr/>
        </p:nvSpPr>
        <p:spPr>
          <a:xfrm>
            <a:off x="11639550" y="9208347"/>
            <a:ext cx="4606150" cy="969496"/>
          </a:xfrm>
          <a:prstGeom prst="rect">
            <a:avLst/>
          </a:prstGeom>
          <a:noFill/>
        </p:spPr>
        <p:txBody>
          <a:bodyPr wrap="square" rtlCol="0">
            <a:spAutoFit/>
          </a:bodyPr>
          <a:lstStyle/>
          <a:p>
            <a:pPr algn="l"/>
            <a:r>
              <a:rPr lang="nl-BE" sz="1600" dirty="0">
                <a:latin typeface="+mj-lt"/>
              </a:rPr>
              <a:t>Source: </a:t>
            </a:r>
            <a:r>
              <a:rPr lang="nl-BE" sz="1600" b="1" i="0" dirty="0">
                <a:solidFill>
                  <a:srgbClr val="4D4D4D"/>
                </a:solidFill>
                <a:effectLst/>
                <a:latin typeface="+mj-lt"/>
              </a:rPr>
              <a:t>DOI: 10.1056/NEJMoa2308836</a:t>
            </a:r>
          </a:p>
          <a:p>
            <a:br>
              <a:rPr lang="nl-BE" sz="1600" dirty="0"/>
            </a:br>
            <a:endParaRPr lang="nl-BE" sz="2500" dirty="0"/>
          </a:p>
        </p:txBody>
      </p:sp>
    </p:spTree>
    <p:extLst>
      <p:ext uri="{BB962C8B-B14F-4D97-AF65-F5344CB8AC3E}">
        <p14:creationId xmlns:p14="http://schemas.microsoft.com/office/powerpoint/2010/main" val="9108253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3FD0EEDB-1CCC-6FE1-278C-4DBEA01AFDA8}"/>
              </a:ext>
            </a:extLst>
          </p:cNvPr>
          <p:cNvSpPr>
            <a:spLocks noGrp="1"/>
          </p:cNvSpPr>
          <p:nvPr>
            <p:ph type="title"/>
          </p:nvPr>
        </p:nvSpPr>
        <p:spPr>
          <a:xfrm>
            <a:off x="830118" y="252000"/>
            <a:ext cx="15705282" cy="863693"/>
          </a:xfrm>
        </p:spPr>
        <p:txBody>
          <a:bodyPr/>
          <a:lstStyle/>
          <a:p>
            <a:r>
              <a:rPr lang="en-US" dirty="0"/>
              <a:t>GAHT AND AUTO-IMMUNE DISEASES</a:t>
            </a:r>
          </a:p>
        </p:txBody>
      </p:sp>
      <p:pic>
        <p:nvPicPr>
          <p:cNvPr id="6" name="Afbeelding 5" descr="Afbeelding met tekst, schermopname, Lettertype&#10;&#10;Door AI gegenereerde inhoud is mogelijk onjuist.">
            <a:extLst>
              <a:ext uri="{FF2B5EF4-FFF2-40B4-BE49-F238E27FC236}">
                <a16:creationId xmlns:a16="http://schemas.microsoft.com/office/drawing/2014/main" id="{36F90271-BD11-B562-619D-BF5B3625B0ED}"/>
              </a:ext>
            </a:extLst>
          </p:cNvPr>
          <p:cNvPicPr>
            <a:picLocks noChangeAspect="1"/>
          </p:cNvPicPr>
          <p:nvPr/>
        </p:nvPicPr>
        <p:blipFill>
          <a:blip r:embed="rId3"/>
          <a:stretch>
            <a:fillRect/>
          </a:stretch>
        </p:blipFill>
        <p:spPr>
          <a:xfrm>
            <a:off x="0" y="1115693"/>
            <a:ext cx="9686925" cy="3971639"/>
          </a:xfrm>
          <a:prstGeom prst="rect">
            <a:avLst/>
          </a:prstGeom>
          <a:noFill/>
        </p:spPr>
      </p:pic>
      <p:sp>
        <p:nvSpPr>
          <p:cNvPr id="3" name="Tijdelijke aanduiding voor dianummer 2">
            <a:extLst>
              <a:ext uri="{FF2B5EF4-FFF2-40B4-BE49-F238E27FC236}">
                <a16:creationId xmlns:a16="http://schemas.microsoft.com/office/drawing/2014/main" id="{85E52920-5131-CCBE-BD95-DB9FE0C805D1}"/>
              </a:ext>
            </a:extLst>
          </p:cNvPr>
          <p:cNvSpPr>
            <a:spLocks noGrp="1"/>
          </p:cNvSpPr>
          <p:nvPr>
            <p:ph type="sldNum" sz="quarter" idx="12"/>
          </p:nvPr>
        </p:nvSpPr>
        <p:spPr>
          <a:xfrm>
            <a:off x="15590520" y="8948703"/>
            <a:ext cx="921880" cy="519289"/>
          </a:xfrm>
        </p:spPr>
        <p:txBody>
          <a:bodyPr anchor="ctr">
            <a:normAutofit/>
          </a:bodyPr>
          <a:lstStyle/>
          <a:p>
            <a:pPr>
              <a:spcAft>
                <a:spcPts val="600"/>
              </a:spcAft>
            </a:pPr>
            <a:fld id="{7AE184E0-0BD4-4705-A12B-9B71DDE63301}" type="slidenum">
              <a:rPr lang="nl-BE" noProof="0" smtClean="0"/>
              <a:pPr>
                <a:spcAft>
                  <a:spcPts val="600"/>
                </a:spcAft>
              </a:pPr>
              <a:t>18</a:t>
            </a:fld>
            <a:endParaRPr lang="nl-BE" noProof="0"/>
          </a:p>
        </p:txBody>
      </p:sp>
      <p:pic>
        <p:nvPicPr>
          <p:cNvPr id="8" name="Afbeelding 7">
            <a:extLst>
              <a:ext uri="{FF2B5EF4-FFF2-40B4-BE49-F238E27FC236}">
                <a16:creationId xmlns:a16="http://schemas.microsoft.com/office/drawing/2014/main" id="{BC9A9E2A-7635-D7A4-E9C6-00952052A4E5}"/>
              </a:ext>
            </a:extLst>
          </p:cNvPr>
          <p:cNvPicPr>
            <a:picLocks noChangeAspect="1"/>
          </p:cNvPicPr>
          <p:nvPr/>
        </p:nvPicPr>
        <p:blipFill>
          <a:blip r:embed="rId4"/>
          <a:srcRect t="2102"/>
          <a:stretch/>
        </p:blipFill>
        <p:spPr>
          <a:xfrm>
            <a:off x="8289596" y="3594419"/>
            <a:ext cx="8070009" cy="5043488"/>
          </a:xfrm>
          <a:prstGeom prst="rect">
            <a:avLst/>
          </a:prstGeom>
        </p:spPr>
      </p:pic>
      <p:sp>
        <p:nvSpPr>
          <p:cNvPr id="9" name="Tekstvak 8">
            <a:extLst>
              <a:ext uri="{FF2B5EF4-FFF2-40B4-BE49-F238E27FC236}">
                <a16:creationId xmlns:a16="http://schemas.microsoft.com/office/drawing/2014/main" id="{6B7F7E76-6BF3-8F86-5E64-B789B85E998B}"/>
              </a:ext>
            </a:extLst>
          </p:cNvPr>
          <p:cNvSpPr txBox="1"/>
          <p:nvPr/>
        </p:nvSpPr>
        <p:spPr>
          <a:xfrm>
            <a:off x="8402681" y="8637907"/>
            <a:ext cx="7843838" cy="519566"/>
          </a:xfrm>
          <a:prstGeom prst="rect">
            <a:avLst/>
          </a:prstGeom>
          <a:noFill/>
          <a:ln>
            <a:noFill/>
          </a:ln>
        </p:spPr>
        <p:txBody>
          <a:bodyPr wrap="square" rtlCol="0">
            <a:spAutoFit/>
          </a:bodyPr>
          <a:lstStyle/>
          <a:p>
            <a:pPr algn="l">
              <a:lnSpc>
                <a:spcPct val="120000"/>
              </a:lnSpc>
            </a:pPr>
            <a:r>
              <a:rPr lang="nl-BE" sz="1200" dirty="0">
                <a:solidFill>
                  <a:srgbClr val="222222"/>
                </a:solidFill>
                <a:latin typeface="-apple-system"/>
              </a:rPr>
              <a:t>SOURCE: </a:t>
            </a:r>
            <a:r>
              <a:rPr lang="nl-BE" sz="1200" b="0" i="0" dirty="0" err="1">
                <a:solidFill>
                  <a:srgbClr val="222222"/>
                </a:solidFill>
                <a:effectLst/>
                <a:latin typeface="-apple-system"/>
              </a:rPr>
              <a:t>Lakshmikanth</a:t>
            </a:r>
            <a:r>
              <a:rPr lang="nl-BE" sz="1200" b="0" i="0" dirty="0">
                <a:solidFill>
                  <a:srgbClr val="222222"/>
                </a:solidFill>
                <a:effectLst/>
                <a:latin typeface="-apple-system"/>
              </a:rPr>
              <a:t>, T., </a:t>
            </a:r>
            <a:r>
              <a:rPr lang="nl-BE" sz="1200" b="0" i="0" dirty="0" err="1">
                <a:solidFill>
                  <a:srgbClr val="222222"/>
                </a:solidFill>
                <a:effectLst/>
                <a:latin typeface="-apple-system"/>
              </a:rPr>
              <a:t>Consiglio</a:t>
            </a:r>
            <a:r>
              <a:rPr lang="nl-BE" sz="1200" b="0" i="0" dirty="0">
                <a:solidFill>
                  <a:srgbClr val="222222"/>
                </a:solidFill>
                <a:effectLst/>
                <a:latin typeface="-apple-system"/>
              </a:rPr>
              <a:t>, C., </a:t>
            </a:r>
            <a:r>
              <a:rPr lang="nl-BE" sz="1200" b="0" i="0" dirty="0" err="1">
                <a:solidFill>
                  <a:srgbClr val="222222"/>
                </a:solidFill>
                <a:effectLst/>
                <a:latin typeface="-apple-system"/>
              </a:rPr>
              <a:t>Sardh</a:t>
            </a:r>
            <a:r>
              <a:rPr lang="nl-BE" sz="1200" b="0" i="0" dirty="0">
                <a:solidFill>
                  <a:srgbClr val="222222"/>
                </a:solidFill>
                <a:effectLst/>
                <a:latin typeface="-apple-system"/>
              </a:rPr>
              <a:t>, F. </a:t>
            </a:r>
            <a:r>
              <a:rPr lang="nl-BE" sz="1200" b="0" i="1" dirty="0">
                <a:solidFill>
                  <a:srgbClr val="222222"/>
                </a:solidFill>
                <a:effectLst/>
                <a:latin typeface="-apple-system"/>
              </a:rPr>
              <a:t>et al.</a:t>
            </a:r>
            <a:r>
              <a:rPr lang="nl-BE" sz="1200" b="0" i="0" dirty="0">
                <a:solidFill>
                  <a:srgbClr val="222222"/>
                </a:solidFill>
                <a:effectLst/>
                <a:latin typeface="-apple-system"/>
              </a:rPr>
              <a:t> Immune system </a:t>
            </a:r>
            <a:r>
              <a:rPr lang="nl-BE" sz="1200" b="0" i="0" dirty="0" err="1">
                <a:solidFill>
                  <a:srgbClr val="222222"/>
                </a:solidFill>
                <a:effectLst/>
                <a:latin typeface="-apple-system"/>
              </a:rPr>
              <a:t>adaptation</a:t>
            </a:r>
            <a:r>
              <a:rPr lang="nl-BE" sz="1200" b="0" i="0" dirty="0">
                <a:solidFill>
                  <a:srgbClr val="222222"/>
                </a:solidFill>
                <a:effectLst/>
                <a:latin typeface="-apple-system"/>
              </a:rPr>
              <a:t> </a:t>
            </a:r>
            <a:r>
              <a:rPr lang="nl-BE" sz="1200" b="0" i="0" dirty="0" err="1">
                <a:solidFill>
                  <a:srgbClr val="222222"/>
                </a:solidFill>
                <a:effectLst/>
                <a:latin typeface="-apple-system"/>
              </a:rPr>
              <a:t>during</a:t>
            </a:r>
            <a:r>
              <a:rPr lang="nl-BE" sz="1200" b="0" i="0" dirty="0">
                <a:solidFill>
                  <a:srgbClr val="222222"/>
                </a:solidFill>
                <a:effectLst/>
                <a:latin typeface="-apple-system"/>
              </a:rPr>
              <a:t> gender-</a:t>
            </a:r>
            <a:r>
              <a:rPr lang="nl-BE" sz="1200" b="0" i="0" dirty="0" err="1">
                <a:solidFill>
                  <a:srgbClr val="222222"/>
                </a:solidFill>
                <a:effectLst/>
                <a:latin typeface="-apple-system"/>
              </a:rPr>
              <a:t>affirming</a:t>
            </a:r>
            <a:r>
              <a:rPr lang="nl-BE" sz="1200" b="0" i="0" dirty="0">
                <a:solidFill>
                  <a:srgbClr val="222222"/>
                </a:solidFill>
                <a:effectLst/>
                <a:latin typeface="-apple-system"/>
              </a:rPr>
              <a:t> </a:t>
            </a:r>
            <a:r>
              <a:rPr lang="nl-BE" sz="1200" b="0" i="0" dirty="0" err="1">
                <a:solidFill>
                  <a:srgbClr val="222222"/>
                </a:solidFill>
                <a:effectLst/>
                <a:latin typeface="-apple-system"/>
              </a:rPr>
              <a:t>testosterone</a:t>
            </a:r>
            <a:r>
              <a:rPr lang="nl-BE" sz="1200" b="0" i="0" dirty="0">
                <a:solidFill>
                  <a:srgbClr val="222222"/>
                </a:solidFill>
                <a:effectLst/>
                <a:latin typeface="-apple-system"/>
              </a:rPr>
              <a:t> treatment. </a:t>
            </a:r>
            <a:r>
              <a:rPr lang="nl-BE" sz="1200" b="0" i="1" dirty="0">
                <a:solidFill>
                  <a:srgbClr val="222222"/>
                </a:solidFill>
                <a:effectLst/>
                <a:latin typeface="-apple-system"/>
              </a:rPr>
              <a:t>Nature</a:t>
            </a:r>
            <a:r>
              <a:rPr lang="nl-BE" sz="1200" b="0" i="0" dirty="0">
                <a:solidFill>
                  <a:srgbClr val="222222"/>
                </a:solidFill>
                <a:effectLst/>
                <a:latin typeface="-apple-system"/>
              </a:rPr>
              <a:t> </a:t>
            </a:r>
            <a:r>
              <a:rPr lang="nl-BE" sz="1200" b="1" i="0" dirty="0">
                <a:solidFill>
                  <a:srgbClr val="222222"/>
                </a:solidFill>
                <a:effectLst/>
                <a:latin typeface="-apple-system"/>
              </a:rPr>
              <a:t>633</a:t>
            </a:r>
            <a:r>
              <a:rPr lang="nl-BE" sz="1200" b="0" i="0" dirty="0">
                <a:solidFill>
                  <a:srgbClr val="222222"/>
                </a:solidFill>
                <a:effectLst/>
                <a:latin typeface="-apple-system"/>
              </a:rPr>
              <a:t>, 155–164 (2024). https://doi.org/10.1038/s41586-024-07789-z</a:t>
            </a:r>
            <a:endParaRPr lang="nl-BE" sz="2000" dirty="0"/>
          </a:p>
        </p:txBody>
      </p:sp>
    </p:spTree>
    <p:extLst>
      <p:ext uri="{BB962C8B-B14F-4D97-AF65-F5344CB8AC3E}">
        <p14:creationId xmlns:p14="http://schemas.microsoft.com/office/powerpoint/2010/main" val="4965888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ACFB365-3386-4A79-EBD4-616FC7C3B76E}"/>
              </a:ext>
            </a:extLst>
          </p:cNvPr>
          <p:cNvSpPr>
            <a:spLocks noGrp="1"/>
          </p:cNvSpPr>
          <p:nvPr>
            <p:ph type="ctrTitle"/>
          </p:nvPr>
        </p:nvSpPr>
        <p:spPr/>
        <p:txBody>
          <a:bodyPr/>
          <a:lstStyle/>
          <a:p>
            <a:r>
              <a:rPr lang="nl-BE" dirty="0"/>
              <a:t>II. FERTILITY</a:t>
            </a:r>
          </a:p>
        </p:txBody>
      </p:sp>
      <p:sp>
        <p:nvSpPr>
          <p:cNvPr id="3" name="Tijdelijke aanduiding voor dianummer 2">
            <a:extLst>
              <a:ext uri="{FF2B5EF4-FFF2-40B4-BE49-F238E27FC236}">
                <a16:creationId xmlns:a16="http://schemas.microsoft.com/office/drawing/2014/main" id="{C1120DB4-85A2-F9BB-DBB6-1692B514E53F}"/>
              </a:ext>
            </a:extLst>
          </p:cNvPr>
          <p:cNvSpPr>
            <a:spLocks noGrp="1"/>
          </p:cNvSpPr>
          <p:nvPr>
            <p:ph type="sldNum" sz="quarter" idx="4"/>
          </p:nvPr>
        </p:nvSpPr>
        <p:spPr/>
        <p:txBody>
          <a:bodyPr/>
          <a:lstStyle/>
          <a:p>
            <a:fld id="{7AE184E0-0BD4-4705-A12B-9B71DDE63301}" type="slidenum">
              <a:rPr lang="nl-BE" noProof="0" smtClean="0"/>
              <a:pPr/>
              <a:t>19</a:t>
            </a:fld>
            <a:endParaRPr lang="nl-BE" noProof="0" dirty="0"/>
          </a:p>
        </p:txBody>
      </p:sp>
    </p:spTree>
    <p:extLst>
      <p:ext uri="{BB962C8B-B14F-4D97-AF65-F5344CB8AC3E}">
        <p14:creationId xmlns:p14="http://schemas.microsoft.com/office/powerpoint/2010/main" val="25012549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2B4E5E4-3C6C-1459-7770-913B6A7B9629}"/>
              </a:ext>
            </a:extLst>
          </p:cNvPr>
          <p:cNvSpPr>
            <a:spLocks noGrp="1"/>
          </p:cNvSpPr>
          <p:nvPr>
            <p:ph type="title"/>
          </p:nvPr>
        </p:nvSpPr>
        <p:spPr/>
        <p:txBody>
          <a:bodyPr/>
          <a:lstStyle/>
          <a:p>
            <a:r>
              <a:rPr lang="nl-BE" dirty="0" err="1"/>
              <a:t>Feminzing</a:t>
            </a:r>
            <a:r>
              <a:rPr lang="nl-BE" dirty="0"/>
              <a:t> </a:t>
            </a:r>
            <a:r>
              <a:rPr lang="nl-BE" dirty="0" err="1"/>
              <a:t>gaht</a:t>
            </a:r>
            <a:endParaRPr lang="nl-BE" dirty="0"/>
          </a:p>
        </p:txBody>
      </p:sp>
      <p:sp>
        <p:nvSpPr>
          <p:cNvPr id="3" name="Tijdelijke aanduiding voor inhoud 2">
            <a:extLst>
              <a:ext uri="{FF2B5EF4-FFF2-40B4-BE49-F238E27FC236}">
                <a16:creationId xmlns:a16="http://schemas.microsoft.com/office/drawing/2014/main" id="{5427318D-985D-5481-C6F0-654D4B0D4974}"/>
              </a:ext>
            </a:extLst>
          </p:cNvPr>
          <p:cNvSpPr>
            <a:spLocks noGrp="1"/>
          </p:cNvSpPr>
          <p:nvPr>
            <p:ph idx="1"/>
          </p:nvPr>
        </p:nvSpPr>
        <p:spPr/>
        <p:txBody>
          <a:bodyPr/>
          <a:lstStyle/>
          <a:p>
            <a:endParaRPr lang="nl-BE" dirty="0"/>
          </a:p>
          <a:p>
            <a:endParaRPr lang="nl-BE" dirty="0"/>
          </a:p>
        </p:txBody>
      </p:sp>
      <p:sp>
        <p:nvSpPr>
          <p:cNvPr id="4" name="Tijdelijke aanduiding voor dianummer 3">
            <a:extLst>
              <a:ext uri="{FF2B5EF4-FFF2-40B4-BE49-F238E27FC236}">
                <a16:creationId xmlns:a16="http://schemas.microsoft.com/office/drawing/2014/main" id="{8065D34B-C5D3-8449-C21D-BA29EE8B62FE}"/>
              </a:ext>
            </a:extLst>
          </p:cNvPr>
          <p:cNvSpPr>
            <a:spLocks noGrp="1"/>
          </p:cNvSpPr>
          <p:nvPr>
            <p:ph type="sldNum" sz="quarter" idx="12"/>
          </p:nvPr>
        </p:nvSpPr>
        <p:spPr/>
        <p:txBody>
          <a:bodyPr/>
          <a:lstStyle/>
          <a:p>
            <a:fld id="{7AE184E0-0BD4-4705-A12B-9B71DDE63301}" type="slidenum">
              <a:rPr lang="nl-BE" noProof="0" smtClean="0"/>
              <a:t>20</a:t>
            </a:fld>
            <a:endParaRPr lang="nl-BE" noProof="0" dirty="0"/>
          </a:p>
        </p:txBody>
      </p:sp>
      <p:pic>
        <p:nvPicPr>
          <p:cNvPr id="7" name="Afbeelding 6">
            <a:extLst>
              <a:ext uri="{FF2B5EF4-FFF2-40B4-BE49-F238E27FC236}">
                <a16:creationId xmlns:a16="http://schemas.microsoft.com/office/drawing/2014/main" id="{A8DE4510-227C-D987-7F06-748588A11530}"/>
              </a:ext>
            </a:extLst>
          </p:cNvPr>
          <p:cNvPicPr>
            <a:picLocks noChangeAspect="1"/>
          </p:cNvPicPr>
          <p:nvPr/>
        </p:nvPicPr>
        <p:blipFill>
          <a:blip r:embed="rId3"/>
          <a:stretch>
            <a:fillRect/>
          </a:stretch>
        </p:blipFill>
        <p:spPr>
          <a:xfrm>
            <a:off x="3256280" y="1619396"/>
            <a:ext cx="11215172" cy="5345284"/>
          </a:xfrm>
          <a:prstGeom prst="rect">
            <a:avLst/>
          </a:prstGeom>
        </p:spPr>
      </p:pic>
      <p:sp>
        <p:nvSpPr>
          <p:cNvPr id="9" name="Tekstvak 8">
            <a:extLst>
              <a:ext uri="{FF2B5EF4-FFF2-40B4-BE49-F238E27FC236}">
                <a16:creationId xmlns:a16="http://schemas.microsoft.com/office/drawing/2014/main" id="{569E6612-EEB5-0848-93D1-31E8F09ED713}"/>
              </a:ext>
            </a:extLst>
          </p:cNvPr>
          <p:cNvSpPr txBox="1"/>
          <p:nvPr/>
        </p:nvSpPr>
        <p:spPr>
          <a:xfrm>
            <a:off x="9459595" y="9028041"/>
            <a:ext cx="7879080" cy="360612"/>
          </a:xfrm>
          <a:prstGeom prst="rect">
            <a:avLst/>
          </a:prstGeom>
          <a:noFill/>
        </p:spPr>
        <p:txBody>
          <a:bodyPr wrap="square" rtlCol="0">
            <a:spAutoFit/>
          </a:bodyPr>
          <a:lstStyle/>
          <a:p>
            <a:pPr algn="l">
              <a:lnSpc>
                <a:spcPct val="120000"/>
              </a:lnSpc>
            </a:pPr>
            <a:r>
              <a:rPr lang="nl-BE" sz="1600" dirty="0">
                <a:latin typeface="+mj-lt"/>
              </a:rPr>
              <a:t>Source: </a:t>
            </a:r>
            <a:r>
              <a:rPr lang="nl-BE" sz="1600" dirty="0" err="1">
                <a:latin typeface="+mj-lt"/>
              </a:rPr>
              <a:t>Rodriguez</a:t>
            </a:r>
            <a:r>
              <a:rPr lang="nl-BE" sz="1600" dirty="0">
                <a:latin typeface="+mj-lt"/>
              </a:rPr>
              <a:t>-Wallberg (2021). </a:t>
            </a:r>
            <a:r>
              <a:rPr lang="nl-BE" sz="1600" i="0" u="none" strike="noStrike" dirty="0">
                <a:effectLst/>
                <a:latin typeface="+mj-lt"/>
                <a:hlinkClick r:id="rId4">
                  <a:extLst>
                    <a:ext uri="{A12FA001-AC4F-418D-AE19-62706E023703}">
                      <ahyp:hlinkClr xmlns:ahyp="http://schemas.microsoft.com/office/drawing/2018/hyperlinkcolor" val="tx"/>
                    </a:ext>
                  </a:extLst>
                </a:hlinkClick>
              </a:rPr>
              <a:t>https://doi.org/10.1111/andr.12999</a:t>
            </a:r>
            <a:endParaRPr lang="nl-BE" sz="1600" dirty="0">
              <a:latin typeface="+mj-lt"/>
            </a:endParaRPr>
          </a:p>
        </p:txBody>
      </p:sp>
      <p:sp>
        <p:nvSpPr>
          <p:cNvPr id="10" name="Tekstvak 9">
            <a:extLst>
              <a:ext uri="{FF2B5EF4-FFF2-40B4-BE49-F238E27FC236}">
                <a16:creationId xmlns:a16="http://schemas.microsoft.com/office/drawing/2014/main" id="{93BC6B8A-8A85-6D34-55A1-A4939B0CB532}"/>
              </a:ext>
            </a:extLst>
          </p:cNvPr>
          <p:cNvSpPr txBox="1"/>
          <p:nvPr/>
        </p:nvSpPr>
        <p:spPr>
          <a:xfrm>
            <a:off x="4283075" y="7199648"/>
            <a:ext cx="10353040" cy="1219886"/>
          </a:xfrm>
          <a:prstGeom prst="rect">
            <a:avLst/>
          </a:prstGeom>
          <a:noFill/>
        </p:spPr>
        <p:txBody>
          <a:bodyPr wrap="square" rtlCol="0">
            <a:spAutoFit/>
          </a:bodyPr>
          <a:lstStyle/>
          <a:p>
            <a:pPr algn="l">
              <a:lnSpc>
                <a:spcPct val="120000"/>
              </a:lnSpc>
            </a:pPr>
            <a:r>
              <a:rPr lang="nl-BE" sz="3200" dirty="0"/>
              <a:t>Stop GAHT, </a:t>
            </a:r>
            <a:r>
              <a:rPr lang="nl-BE" sz="3200" dirty="0" err="1"/>
              <a:t>fertility</a:t>
            </a:r>
            <a:r>
              <a:rPr lang="nl-BE" sz="3200" dirty="0"/>
              <a:t> </a:t>
            </a:r>
            <a:r>
              <a:rPr lang="nl-BE" sz="3200" dirty="0" err="1"/>
              <a:t>restored</a:t>
            </a:r>
            <a:r>
              <a:rPr lang="nl-BE" sz="3200" dirty="0"/>
              <a:t> </a:t>
            </a:r>
            <a:r>
              <a:rPr lang="nl-BE" sz="3200" dirty="0" err="1"/>
              <a:t>after</a:t>
            </a:r>
            <a:r>
              <a:rPr lang="nl-BE" sz="3200" dirty="0"/>
              <a:t> &gt;3m</a:t>
            </a:r>
          </a:p>
          <a:p>
            <a:pPr algn="l">
              <a:lnSpc>
                <a:spcPct val="120000"/>
              </a:lnSpc>
            </a:pPr>
            <a:r>
              <a:rPr lang="nl-BE" sz="3200" dirty="0" err="1">
                <a:latin typeface="+mj-lt"/>
              </a:rPr>
              <a:t>Hormone-naïve</a:t>
            </a:r>
            <a:r>
              <a:rPr lang="nl-BE" sz="3200" dirty="0">
                <a:latin typeface="+mj-lt"/>
              </a:rPr>
              <a:t> </a:t>
            </a:r>
            <a:r>
              <a:rPr lang="nl-BE" sz="3200" dirty="0" err="1">
                <a:latin typeface="+mj-lt"/>
              </a:rPr>
              <a:t>poor</a:t>
            </a:r>
            <a:r>
              <a:rPr lang="nl-BE" sz="3200" dirty="0">
                <a:latin typeface="+mj-lt"/>
              </a:rPr>
              <a:t> </a:t>
            </a:r>
            <a:r>
              <a:rPr lang="nl-BE" sz="3200" dirty="0" err="1">
                <a:latin typeface="+mj-lt"/>
              </a:rPr>
              <a:t>quality</a:t>
            </a:r>
            <a:r>
              <a:rPr lang="nl-BE" sz="3200" dirty="0">
                <a:latin typeface="+mj-lt"/>
              </a:rPr>
              <a:t>? -&gt; lifestyle, </a:t>
            </a:r>
            <a:r>
              <a:rPr lang="nl-BE" sz="3200" dirty="0" err="1">
                <a:latin typeface="+mj-lt"/>
              </a:rPr>
              <a:t>tucking</a:t>
            </a:r>
            <a:endParaRPr lang="nl-BE" sz="6000" dirty="0">
              <a:latin typeface="+mj-lt"/>
            </a:endParaRPr>
          </a:p>
        </p:txBody>
      </p:sp>
    </p:spTree>
    <p:extLst>
      <p:ext uri="{BB962C8B-B14F-4D97-AF65-F5344CB8AC3E}">
        <p14:creationId xmlns:p14="http://schemas.microsoft.com/office/powerpoint/2010/main" val="37339619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1796377-BC25-98F4-CB9F-DBBA64C94ABF}"/>
              </a:ext>
            </a:extLst>
          </p:cNvPr>
          <p:cNvSpPr>
            <a:spLocks noGrp="1"/>
          </p:cNvSpPr>
          <p:nvPr>
            <p:ph type="title"/>
          </p:nvPr>
        </p:nvSpPr>
        <p:spPr/>
        <p:txBody>
          <a:bodyPr/>
          <a:lstStyle/>
          <a:p>
            <a:endParaRPr lang="nl-BE"/>
          </a:p>
        </p:txBody>
      </p:sp>
      <p:sp>
        <p:nvSpPr>
          <p:cNvPr id="3" name="Tijdelijke aanduiding voor inhoud 2">
            <a:extLst>
              <a:ext uri="{FF2B5EF4-FFF2-40B4-BE49-F238E27FC236}">
                <a16:creationId xmlns:a16="http://schemas.microsoft.com/office/drawing/2014/main" id="{81A3E005-9B3F-8CD3-400D-82F7CC000B9D}"/>
              </a:ext>
            </a:extLst>
          </p:cNvPr>
          <p:cNvSpPr>
            <a:spLocks noGrp="1"/>
          </p:cNvSpPr>
          <p:nvPr>
            <p:ph idx="1"/>
          </p:nvPr>
        </p:nvSpPr>
        <p:spPr/>
        <p:txBody>
          <a:bodyPr/>
          <a:lstStyle/>
          <a:p>
            <a:endParaRPr lang="nl-BE" dirty="0"/>
          </a:p>
        </p:txBody>
      </p:sp>
      <p:sp>
        <p:nvSpPr>
          <p:cNvPr id="4" name="Tijdelijke aanduiding voor dianummer 3">
            <a:extLst>
              <a:ext uri="{FF2B5EF4-FFF2-40B4-BE49-F238E27FC236}">
                <a16:creationId xmlns:a16="http://schemas.microsoft.com/office/drawing/2014/main" id="{924002C3-46A9-6BEC-BEB3-F12C6678BF27}"/>
              </a:ext>
            </a:extLst>
          </p:cNvPr>
          <p:cNvSpPr>
            <a:spLocks noGrp="1"/>
          </p:cNvSpPr>
          <p:nvPr>
            <p:ph type="sldNum" sz="quarter" idx="12"/>
          </p:nvPr>
        </p:nvSpPr>
        <p:spPr/>
        <p:txBody>
          <a:bodyPr/>
          <a:lstStyle/>
          <a:p>
            <a:fld id="{7AE184E0-0BD4-4705-A12B-9B71DDE63301}" type="slidenum">
              <a:rPr lang="nl-BE" noProof="0" smtClean="0"/>
              <a:t>21</a:t>
            </a:fld>
            <a:endParaRPr lang="nl-BE" noProof="0" dirty="0"/>
          </a:p>
        </p:txBody>
      </p:sp>
      <p:sp>
        <p:nvSpPr>
          <p:cNvPr id="5" name="Tekstvak 4">
            <a:extLst>
              <a:ext uri="{FF2B5EF4-FFF2-40B4-BE49-F238E27FC236}">
                <a16:creationId xmlns:a16="http://schemas.microsoft.com/office/drawing/2014/main" id="{DB967280-1122-A40C-D005-60E98AD2D69E}"/>
              </a:ext>
            </a:extLst>
          </p:cNvPr>
          <p:cNvSpPr txBox="1"/>
          <p:nvPr/>
        </p:nvSpPr>
        <p:spPr>
          <a:xfrm>
            <a:off x="8489632" y="8282237"/>
            <a:ext cx="7943850" cy="553998"/>
          </a:xfrm>
          <a:prstGeom prst="rect">
            <a:avLst/>
          </a:prstGeom>
          <a:noFill/>
        </p:spPr>
        <p:txBody>
          <a:bodyPr wrap="square" rtlCol="0">
            <a:spAutoFit/>
          </a:bodyPr>
          <a:lstStyle/>
          <a:p>
            <a:pPr algn="l"/>
            <a:r>
              <a:rPr lang="nl-BE" sz="1000" b="0" i="0" u="none" strike="noStrike" dirty="0">
                <a:effectLst/>
                <a:hlinkClick r:id="rId2">
                  <a:extLst>
                    <a:ext uri="{A12FA001-AC4F-418D-AE19-62706E023703}">
                      <ahyp:hlinkClr xmlns:ahyp="http://schemas.microsoft.com/office/drawing/2018/hyperlinkcolor" val="tx"/>
                    </a:ext>
                  </a:extLst>
                </a:hlinkClick>
              </a:rPr>
              <a:t>Source: </a:t>
            </a:r>
            <a:r>
              <a:rPr lang="nl-BE" sz="1000" b="0" i="0" dirty="0" err="1">
                <a:effectLst/>
              </a:rPr>
              <a:t>Ceolin</a:t>
            </a:r>
            <a:r>
              <a:rPr lang="nl-BE" sz="1000" b="0" i="0" dirty="0">
                <a:effectLst/>
              </a:rPr>
              <a:t>, C., Scala, A., </a:t>
            </a:r>
            <a:r>
              <a:rPr lang="nl-BE" sz="1000" b="0" i="0" dirty="0" err="1">
                <a:effectLst/>
              </a:rPr>
              <a:t>Scagnet</a:t>
            </a:r>
            <a:r>
              <a:rPr lang="nl-BE" sz="1000" b="0" i="0" dirty="0">
                <a:effectLst/>
              </a:rPr>
              <a:t>, B., </a:t>
            </a:r>
            <a:r>
              <a:rPr lang="nl-BE" sz="1000" b="0" i="0" dirty="0" err="1">
                <a:effectLst/>
              </a:rPr>
              <a:t>Citron</a:t>
            </a:r>
            <a:r>
              <a:rPr lang="nl-BE" sz="1000" b="0" i="0" dirty="0">
                <a:effectLst/>
              </a:rPr>
              <a:t>, A., </a:t>
            </a:r>
            <a:r>
              <a:rPr lang="nl-BE" sz="1000" b="0" i="0" dirty="0" err="1">
                <a:effectLst/>
              </a:rPr>
              <a:t>Vilona</a:t>
            </a:r>
            <a:r>
              <a:rPr lang="nl-BE" sz="1000" b="0" i="0" dirty="0">
                <a:effectLst/>
              </a:rPr>
              <a:t>, F., De Rui, M., </a:t>
            </a:r>
            <a:r>
              <a:rPr lang="nl-BE" sz="1000" b="0" i="0" dirty="0" err="1">
                <a:effectLst/>
              </a:rPr>
              <a:t>Miscioscia</a:t>
            </a:r>
            <a:r>
              <a:rPr lang="nl-BE" sz="1000" b="0" i="0" dirty="0">
                <a:effectLst/>
              </a:rPr>
              <a:t>, M., </a:t>
            </a:r>
            <a:r>
              <a:rPr lang="nl-BE" sz="1000" b="0" i="0" dirty="0" err="1">
                <a:effectLst/>
              </a:rPr>
              <a:t>Camozzi</a:t>
            </a:r>
            <a:r>
              <a:rPr lang="nl-BE" sz="1000" b="0" i="0" dirty="0">
                <a:effectLst/>
              </a:rPr>
              <a:t>, V., </a:t>
            </a:r>
            <a:r>
              <a:rPr lang="nl-BE" sz="1000" b="0" i="0" dirty="0" err="1">
                <a:effectLst/>
              </a:rPr>
              <a:t>Ferlin</a:t>
            </a:r>
            <a:r>
              <a:rPr lang="nl-BE" sz="1000" b="0" i="0" dirty="0">
                <a:effectLst/>
              </a:rPr>
              <a:t>, A., </a:t>
            </a:r>
            <a:r>
              <a:rPr lang="nl-BE" sz="1000" b="0" i="0" dirty="0" err="1">
                <a:effectLst/>
              </a:rPr>
              <a:t>Sergi</a:t>
            </a:r>
            <a:r>
              <a:rPr lang="nl-BE" sz="1000" b="0" i="0" dirty="0">
                <a:effectLst/>
              </a:rPr>
              <a:t>, G., </a:t>
            </a:r>
            <a:r>
              <a:rPr lang="nl-BE" sz="1000" b="0" i="0" dirty="0" err="1">
                <a:effectLst/>
              </a:rPr>
              <a:t>Garolla</a:t>
            </a:r>
            <a:r>
              <a:rPr lang="nl-BE" sz="1000" b="0" i="0" dirty="0">
                <a:effectLst/>
              </a:rPr>
              <a:t>, A., &amp; GIIG </a:t>
            </a:r>
            <a:r>
              <a:rPr lang="nl-BE" sz="1000" b="0" i="0" dirty="0" err="1">
                <a:effectLst/>
              </a:rPr>
              <a:t>group</a:t>
            </a:r>
            <a:r>
              <a:rPr lang="nl-BE" sz="1000" b="0" i="0" dirty="0">
                <a:effectLst/>
              </a:rPr>
              <a:t> (2024). Body </a:t>
            </a:r>
            <a:r>
              <a:rPr lang="nl-BE" sz="1000" b="0" i="0" dirty="0" err="1">
                <a:effectLst/>
              </a:rPr>
              <a:t>composition</a:t>
            </a:r>
            <a:r>
              <a:rPr lang="nl-BE" sz="1000" b="0" i="0" dirty="0">
                <a:effectLst/>
              </a:rPr>
              <a:t> </a:t>
            </a:r>
            <a:r>
              <a:rPr lang="nl-BE" sz="1000" b="0" i="0" dirty="0" err="1">
                <a:effectLst/>
              </a:rPr>
              <a:t>and</a:t>
            </a:r>
            <a:r>
              <a:rPr lang="nl-BE" sz="1000" b="0" i="0" dirty="0">
                <a:effectLst/>
              </a:rPr>
              <a:t> </a:t>
            </a:r>
            <a:r>
              <a:rPr lang="nl-BE" sz="1000" b="0" i="0" dirty="0" err="1">
                <a:effectLst/>
              </a:rPr>
              <a:t>perceived</a:t>
            </a:r>
            <a:r>
              <a:rPr lang="nl-BE" sz="1000" b="0" i="0" dirty="0">
                <a:effectLst/>
              </a:rPr>
              <a:t> stress levels in transgender </a:t>
            </a:r>
            <a:r>
              <a:rPr lang="nl-BE" sz="1000" b="0" i="0" dirty="0" err="1">
                <a:effectLst/>
              </a:rPr>
              <a:t>individuals</a:t>
            </a:r>
            <a:r>
              <a:rPr lang="nl-BE" sz="1000" b="0" i="0" dirty="0">
                <a:effectLst/>
              </a:rPr>
              <a:t> </a:t>
            </a:r>
            <a:r>
              <a:rPr lang="nl-BE" sz="1000" b="0" i="0" dirty="0" err="1">
                <a:effectLst/>
              </a:rPr>
              <a:t>after</a:t>
            </a:r>
            <a:r>
              <a:rPr lang="nl-BE" sz="1000" b="0" i="0" dirty="0">
                <a:effectLst/>
              </a:rPr>
              <a:t> </a:t>
            </a:r>
            <a:r>
              <a:rPr lang="nl-BE" sz="1000" b="0" i="0" dirty="0" err="1">
                <a:effectLst/>
              </a:rPr>
              <a:t>one</a:t>
            </a:r>
            <a:r>
              <a:rPr lang="nl-BE" sz="1000" b="0" i="0" dirty="0">
                <a:effectLst/>
              </a:rPr>
              <a:t> </a:t>
            </a:r>
            <a:r>
              <a:rPr lang="nl-BE" sz="1000" b="0" i="0" dirty="0" err="1">
                <a:effectLst/>
              </a:rPr>
              <a:t>year</a:t>
            </a:r>
            <a:r>
              <a:rPr lang="nl-BE" sz="1000" b="0" i="0" dirty="0">
                <a:effectLst/>
              </a:rPr>
              <a:t> of gender </a:t>
            </a:r>
            <a:r>
              <a:rPr lang="nl-BE" sz="1000" b="0" i="0" dirty="0" err="1">
                <a:effectLst/>
              </a:rPr>
              <a:t>affirming</a:t>
            </a:r>
            <a:r>
              <a:rPr lang="nl-BE" sz="1000" b="0" i="0" dirty="0">
                <a:effectLst/>
              </a:rPr>
              <a:t> </a:t>
            </a:r>
            <a:r>
              <a:rPr lang="nl-BE" sz="1000" b="0" i="0" dirty="0" err="1">
                <a:effectLst/>
              </a:rPr>
              <a:t>hormone</a:t>
            </a:r>
            <a:r>
              <a:rPr lang="nl-BE" sz="1000" b="0" i="0" dirty="0">
                <a:effectLst/>
              </a:rPr>
              <a:t> </a:t>
            </a:r>
            <a:r>
              <a:rPr lang="nl-BE" sz="1000" b="0" i="0" dirty="0" err="1">
                <a:effectLst/>
              </a:rPr>
              <a:t>therapy</a:t>
            </a:r>
            <a:r>
              <a:rPr lang="nl-BE" sz="1000" b="0" i="0" dirty="0">
                <a:effectLst/>
              </a:rPr>
              <a:t>. </a:t>
            </a:r>
            <a:r>
              <a:rPr lang="nl-BE" sz="1000" b="0" i="1" dirty="0">
                <a:effectLst/>
              </a:rPr>
              <a:t>Frontiers in </a:t>
            </a:r>
            <a:r>
              <a:rPr lang="nl-BE" sz="1000" b="0" i="1" dirty="0" err="1">
                <a:effectLst/>
              </a:rPr>
              <a:t>endocrinology</a:t>
            </a:r>
            <a:r>
              <a:rPr lang="nl-BE" sz="1000" b="0" i="0" dirty="0">
                <a:effectLst/>
              </a:rPr>
              <a:t>, </a:t>
            </a:r>
            <a:r>
              <a:rPr lang="nl-BE" sz="1000" b="0" i="1" dirty="0">
                <a:effectLst/>
              </a:rPr>
              <a:t>15</a:t>
            </a:r>
            <a:r>
              <a:rPr lang="nl-BE" sz="1000" b="0" i="0" dirty="0">
                <a:effectLst/>
              </a:rPr>
              <a:t>, 1496160. https://doi.org/10.3389/fendo.2024.1496160</a:t>
            </a:r>
          </a:p>
        </p:txBody>
      </p:sp>
      <p:pic>
        <p:nvPicPr>
          <p:cNvPr id="1026" name="Picture 2">
            <a:extLst>
              <a:ext uri="{FF2B5EF4-FFF2-40B4-BE49-F238E27FC236}">
                <a16:creationId xmlns:a16="http://schemas.microsoft.com/office/drawing/2014/main" id="{D9CD88BC-5A1B-3680-79A5-6AC4E32D756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11349" y="534664"/>
            <a:ext cx="13515975" cy="7355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42700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FA131D5-A513-7141-A877-0FCA99E29CEB}"/>
              </a:ext>
            </a:extLst>
          </p:cNvPr>
          <p:cNvSpPr>
            <a:spLocks noGrp="1"/>
          </p:cNvSpPr>
          <p:nvPr>
            <p:ph type="title"/>
          </p:nvPr>
        </p:nvSpPr>
        <p:spPr/>
        <p:txBody>
          <a:bodyPr/>
          <a:lstStyle/>
          <a:p>
            <a:r>
              <a:rPr lang="nl-BE" dirty="0" err="1"/>
              <a:t>masculinizing</a:t>
            </a:r>
            <a:r>
              <a:rPr lang="nl-BE" dirty="0"/>
              <a:t> GAHT</a:t>
            </a:r>
          </a:p>
        </p:txBody>
      </p:sp>
      <p:sp>
        <p:nvSpPr>
          <p:cNvPr id="3" name="Tijdelijke aanduiding voor inhoud 2">
            <a:extLst>
              <a:ext uri="{FF2B5EF4-FFF2-40B4-BE49-F238E27FC236}">
                <a16:creationId xmlns:a16="http://schemas.microsoft.com/office/drawing/2014/main" id="{12F48183-B651-65FE-A7A0-3AE9120B13C8}"/>
              </a:ext>
            </a:extLst>
          </p:cNvPr>
          <p:cNvSpPr>
            <a:spLocks noGrp="1"/>
          </p:cNvSpPr>
          <p:nvPr>
            <p:ph idx="1"/>
          </p:nvPr>
        </p:nvSpPr>
        <p:spPr/>
        <p:txBody>
          <a:bodyPr/>
          <a:lstStyle/>
          <a:p>
            <a:pPr>
              <a:buFontTx/>
              <a:buChar char="-"/>
            </a:pPr>
            <a:r>
              <a:rPr lang="nl-BE" dirty="0"/>
              <a:t>No </a:t>
            </a:r>
            <a:r>
              <a:rPr lang="nl-BE"/>
              <a:t>detrimental</a:t>
            </a:r>
            <a:r>
              <a:rPr lang="nl-BE" dirty="0"/>
              <a:t> </a:t>
            </a:r>
            <a:r>
              <a:rPr lang="nl-BE" dirty="0" err="1"/>
              <a:t>effects</a:t>
            </a:r>
            <a:r>
              <a:rPr lang="nl-BE" dirty="0"/>
              <a:t> on live </a:t>
            </a:r>
            <a:r>
              <a:rPr lang="nl-BE" dirty="0" err="1"/>
              <a:t>birth</a:t>
            </a:r>
            <a:r>
              <a:rPr lang="nl-BE" dirty="0"/>
              <a:t> </a:t>
            </a:r>
            <a:r>
              <a:rPr lang="nl-BE" dirty="0" err="1"/>
              <a:t>rate</a:t>
            </a:r>
            <a:r>
              <a:rPr lang="nl-BE" dirty="0"/>
              <a:t>, </a:t>
            </a:r>
            <a:r>
              <a:rPr lang="nl-BE" dirty="0" err="1"/>
              <a:t>conception</a:t>
            </a:r>
            <a:r>
              <a:rPr lang="nl-BE" dirty="0"/>
              <a:t> chance, </a:t>
            </a:r>
            <a:r>
              <a:rPr lang="nl-BE" dirty="0" err="1"/>
              <a:t>oocyte</a:t>
            </a:r>
            <a:r>
              <a:rPr lang="nl-BE" dirty="0"/>
              <a:t> </a:t>
            </a:r>
            <a:r>
              <a:rPr lang="nl-BE" dirty="0" err="1"/>
              <a:t>harvest</a:t>
            </a:r>
            <a:r>
              <a:rPr lang="nl-BE" dirty="0"/>
              <a:t> … </a:t>
            </a:r>
            <a:r>
              <a:rPr lang="nl-BE" dirty="0" err="1"/>
              <a:t>irrespective</a:t>
            </a:r>
            <a:r>
              <a:rPr lang="nl-BE" dirty="0"/>
              <a:t> of T type, </a:t>
            </a:r>
            <a:r>
              <a:rPr lang="nl-BE" dirty="0" err="1"/>
              <a:t>dose</a:t>
            </a:r>
            <a:r>
              <a:rPr lang="nl-BE" dirty="0"/>
              <a:t> or </a:t>
            </a:r>
            <a:r>
              <a:rPr lang="nl-BE" dirty="0" err="1"/>
              <a:t>duration</a:t>
            </a:r>
            <a:endParaRPr lang="nl-BE" dirty="0"/>
          </a:p>
          <a:p>
            <a:pPr>
              <a:buFontTx/>
              <a:buChar char="-"/>
            </a:pPr>
            <a:r>
              <a:rPr lang="nl-BE" dirty="0" err="1"/>
              <a:t>Neonatal</a:t>
            </a:r>
            <a:r>
              <a:rPr lang="nl-BE" dirty="0"/>
              <a:t> </a:t>
            </a:r>
            <a:r>
              <a:rPr lang="nl-BE" dirty="0" err="1"/>
              <a:t>outcomes</a:t>
            </a:r>
            <a:r>
              <a:rPr lang="nl-BE" dirty="0"/>
              <a:t>? </a:t>
            </a:r>
            <a:r>
              <a:rPr lang="nl-BE" dirty="0" err="1"/>
              <a:t>Developmental</a:t>
            </a:r>
            <a:r>
              <a:rPr lang="nl-BE" dirty="0"/>
              <a:t> </a:t>
            </a:r>
            <a:r>
              <a:rPr lang="nl-BE" dirty="0" err="1"/>
              <a:t>milestones</a:t>
            </a:r>
            <a:r>
              <a:rPr lang="nl-BE" dirty="0"/>
              <a:t>?</a:t>
            </a:r>
          </a:p>
          <a:p>
            <a:pPr marL="85725" indent="0">
              <a:buNone/>
            </a:pPr>
            <a:endParaRPr lang="nl-BE" dirty="0"/>
          </a:p>
          <a:p>
            <a:pPr marL="85725" indent="0">
              <a:buNone/>
            </a:pPr>
            <a:endParaRPr lang="nl-BE" dirty="0"/>
          </a:p>
        </p:txBody>
      </p:sp>
      <p:sp>
        <p:nvSpPr>
          <p:cNvPr id="4" name="Tijdelijke aanduiding voor dianummer 3">
            <a:extLst>
              <a:ext uri="{FF2B5EF4-FFF2-40B4-BE49-F238E27FC236}">
                <a16:creationId xmlns:a16="http://schemas.microsoft.com/office/drawing/2014/main" id="{EFC19B52-D24B-41CC-03A7-6F1406A6C220}"/>
              </a:ext>
            </a:extLst>
          </p:cNvPr>
          <p:cNvSpPr>
            <a:spLocks noGrp="1"/>
          </p:cNvSpPr>
          <p:nvPr>
            <p:ph type="sldNum" sz="quarter" idx="12"/>
          </p:nvPr>
        </p:nvSpPr>
        <p:spPr/>
        <p:txBody>
          <a:bodyPr/>
          <a:lstStyle/>
          <a:p>
            <a:fld id="{7AE184E0-0BD4-4705-A12B-9B71DDE63301}" type="slidenum">
              <a:rPr lang="nl-BE" noProof="0" smtClean="0"/>
              <a:t>22</a:t>
            </a:fld>
            <a:endParaRPr lang="nl-BE" noProof="0" dirty="0"/>
          </a:p>
        </p:txBody>
      </p:sp>
      <p:sp>
        <p:nvSpPr>
          <p:cNvPr id="5" name="Tekstvak 4">
            <a:extLst>
              <a:ext uri="{FF2B5EF4-FFF2-40B4-BE49-F238E27FC236}">
                <a16:creationId xmlns:a16="http://schemas.microsoft.com/office/drawing/2014/main" id="{456D6653-8620-D301-8234-F50DA02AF052}"/>
              </a:ext>
            </a:extLst>
          </p:cNvPr>
          <p:cNvSpPr txBox="1"/>
          <p:nvPr/>
        </p:nvSpPr>
        <p:spPr>
          <a:xfrm>
            <a:off x="9326880" y="8883217"/>
            <a:ext cx="11033760" cy="584775"/>
          </a:xfrm>
          <a:prstGeom prst="rect">
            <a:avLst/>
          </a:prstGeom>
          <a:noFill/>
        </p:spPr>
        <p:txBody>
          <a:bodyPr wrap="square" rtlCol="0">
            <a:spAutoFit/>
          </a:bodyPr>
          <a:lstStyle/>
          <a:p>
            <a:pPr marL="85725"/>
            <a:r>
              <a:rPr lang="nl-BE" sz="1600" b="0" i="0" dirty="0">
                <a:effectLst/>
                <a:latin typeface="+mj-lt"/>
              </a:rPr>
              <a:t> DOI: </a:t>
            </a:r>
            <a:r>
              <a:rPr lang="nl-BE" sz="1600" b="0" i="0" u="none" strike="noStrike" dirty="0">
                <a:effectLst/>
                <a:latin typeface="+mj-lt"/>
                <a:hlinkClick r:id="rId2">
                  <a:extLst>
                    <a:ext uri="{A12FA001-AC4F-418D-AE19-62706E023703}">
                      <ahyp:hlinkClr xmlns:ahyp="http://schemas.microsoft.com/office/drawing/2018/hyperlinkcolor" val="tx"/>
                    </a:ext>
                  </a:extLst>
                </a:hlinkClick>
              </a:rPr>
              <a:t>10.1001/jama.2023.7688</a:t>
            </a:r>
            <a:r>
              <a:rPr lang="nl-BE" sz="1600" b="0" i="0" u="none" strike="noStrike" dirty="0">
                <a:effectLst/>
                <a:latin typeface="+mj-lt"/>
              </a:rPr>
              <a:t>, </a:t>
            </a:r>
            <a:r>
              <a:rPr lang="nl-BE" sz="1600" b="0" i="0" dirty="0">
                <a:effectLst/>
                <a:latin typeface="+mj-lt"/>
              </a:rPr>
              <a:t>DOI: </a:t>
            </a:r>
            <a:r>
              <a:rPr lang="nl-BE" sz="1600" b="0" i="0" u="none" strike="noStrike" dirty="0">
                <a:effectLst/>
                <a:latin typeface="+mj-lt"/>
                <a:hlinkClick r:id="rId3">
                  <a:extLst>
                    <a:ext uri="{A12FA001-AC4F-418D-AE19-62706E023703}">
                      <ahyp:hlinkClr xmlns:ahyp="http://schemas.microsoft.com/office/drawing/2018/hyperlinkcolor" val="tx"/>
                    </a:ext>
                  </a:extLst>
                </a:hlinkClick>
              </a:rPr>
              <a:t>10.1016/j.xfre.2023.10.006</a:t>
            </a:r>
            <a:endParaRPr lang="nl-BE" sz="1600" b="0" i="0" dirty="0">
              <a:effectLst/>
              <a:latin typeface="+mj-lt"/>
            </a:endParaRPr>
          </a:p>
          <a:p>
            <a:pPr marL="85725" indent="0">
              <a:buNone/>
            </a:pPr>
            <a:endParaRPr lang="nl-BE" sz="1600" b="0" i="0" dirty="0">
              <a:effectLst/>
              <a:latin typeface="+mj-lt"/>
            </a:endParaRPr>
          </a:p>
        </p:txBody>
      </p:sp>
    </p:spTree>
    <p:extLst>
      <p:ext uri="{BB962C8B-B14F-4D97-AF65-F5344CB8AC3E}">
        <p14:creationId xmlns:p14="http://schemas.microsoft.com/office/powerpoint/2010/main" val="2634257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466D6B4D-37A8-3D55-CD2C-FA2188A7C8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1008" y="141764"/>
            <a:ext cx="9215596" cy="9215596"/>
          </a:xfrm>
          <a:prstGeom prst="rect">
            <a:avLst/>
          </a:prstGeom>
          <a:noFill/>
          <a:extLst>
            <a:ext uri="{909E8E84-426E-40DD-AFC4-6F175D3DCCD1}">
              <a14:hiddenFill xmlns:a14="http://schemas.microsoft.com/office/drawing/2010/main">
                <a:solidFill>
                  <a:srgbClr val="FFFFFF"/>
                </a:solidFill>
              </a14:hiddenFill>
            </a:ext>
          </a:extLst>
        </p:spPr>
      </p:pic>
      <p:sp>
        <p:nvSpPr>
          <p:cNvPr id="6" name="Tekstvak 5">
            <a:extLst>
              <a:ext uri="{FF2B5EF4-FFF2-40B4-BE49-F238E27FC236}">
                <a16:creationId xmlns:a16="http://schemas.microsoft.com/office/drawing/2014/main" id="{8D0A6136-0C31-C54A-6B5F-1C94C7D6124B}"/>
              </a:ext>
            </a:extLst>
          </p:cNvPr>
          <p:cNvSpPr txBox="1"/>
          <p:nvPr/>
        </p:nvSpPr>
        <p:spPr>
          <a:xfrm>
            <a:off x="216632" y="9237662"/>
            <a:ext cx="7665720" cy="807080"/>
          </a:xfrm>
          <a:prstGeom prst="rect">
            <a:avLst/>
          </a:prstGeom>
          <a:noFill/>
        </p:spPr>
        <p:txBody>
          <a:bodyPr wrap="square" rtlCol="0">
            <a:spAutoFit/>
          </a:bodyPr>
          <a:lstStyle/>
          <a:p>
            <a:pPr algn="l">
              <a:lnSpc>
                <a:spcPct val="120000"/>
              </a:lnSpc>
            </a:pPr>
            <a:r>
              <a:rPr lang="nl-BE" sz="1600" u="sng" dirty="0">
                <a:latin typeface="ElsevierSans"/>
                <a:hlinkClick r:id="rId4" tooltip="Persistent link using digital object identifier">
                  <a:extLst>
                    <a:ext uri="{A12FA001-AC4F-418D-AE19-62706E023703}">
                      <ahyp:hlinkClr xmlns:ahyp="http://schemas.microsoft.com/office/drawing/2018/hyperlinkcolor" val="tx"/>
                    </a:ext>
                  </a:extLst>
                </a:hlinkClick>
              </a:rPr>
              <a:t>Source: </a:t>
            </a:r>
            <a:r>
              <a:rPr lang="nl-BE" sz="1600" u="sng" dirty="0" err="1">
                <a:latin typeface="ElsevierSans"/>
                <a:hlinkClick r:id="rId4" tooltip="Persistent link using digital object identifier">
                  <a:extLst>
                    <a:ext uri="{A12FA001-AC4F-418D-AE19-62706E023703}">
                      <ahyp:hlinkClr xmlns:ahyp="http://schemas.microsoft.com/office/drawing/2018/hyperlinkcolor" val="tx"/>
                    </a:ext>
                  </a:extLst>
                </a:hlinkClick>
              </a:rPr>
              <a:t>Asseler</a:t>
            </a:r>
            <a:r>
              <a:rPr lang="nl-BE" sz="1600" u="sng" dirty="0">
                <a:latin typeface="ElsevierSans"/>
                <a:hlinkClick r:id="rId4" tooltip="Persistent link using digital object identifier">
                  <a:extLst>
                    <a:ext uri="{A12FA001-AC4F-418D-AE19-62706E023703}">
                      <ahyp:hlinkClr xmlns:ahyp="http://schemas.microsoft.com/office/drawing/2018/hyperlinkcolor" val="tx"/>
                    </a:ext>
                  </a:extLst>
                </a:hlinkClick>
              </a:rPr>
              <a:t> (2024). </a:t>
            </a:r>
            <a:r>
              <a:rPr lang="nl-BE" sz="1600" b="0" i="0" u="sng" strike="noStrike" dirty="0">
                <a:effectLst/>
                <a:latin typeface="ElsevierSans"/>
                <a:hlinkClick r:id="rId4" tooltip="Persistent link using digital object identifier">
                  <a:extLst>
                    <a:ext uri="{A12FA001-AC4F-418D-AE19-62706E023703}">
                      <ahyp:hlinkClr xmlns:ahyp="http://schemas.microsoft.com/office/drawing/2018/hyperlinkcolor" val="tx"/>
                    </a:ext>
                  </a:extLst>
                </a:hlinkClick>
              </a:rPr>
              <a:t>https://doi.org/10.1016/j.xcrm.2024.101440</a:t>
            </a:r>
            <a:br>
              <a:rPr lang="nl-BE" sz="1600" u="sng" dirty="0"/>
            </a:br>
            <a:endParaRPr lang="nl-BE" sz="2500" u="sng" dirty="0"/>
          </a:p>
        </p:txBody>
      </p:sp>
      <p:sp>
        <p:nvSpPr>
          <p:cNvPr id="2" name="Tekstvak 1">
            <a:extLst>
              <a:ext uri="{FF2B5EF4-FFF2-40B4-BE49-F238E27FC236}">
                <a16:creationId xmlns:a16="http://schemas.microsoft.com/office/drawing/2014/main" id="{589D17D3-D85A-510E-BDE1-AB84B30BB426}"/>
              </a:ext>
            </a:extLst>
          </p:cNvPr>
          <p:cNvSpPr txBox="1"/>
          <p:nvPr/>
        </p:nvSpPr>
        <p:spPr>
          <a:xfrm>
            <a:off x="12467906" y="3078480"/>
            <a:ext cx="4219893" cy="3761735"/>
          </a:xfrm>
          <a:prstGeom prst="rect">
            <a:avLst/>
          </a:prstGeom>
          <a:noFill/>
        </p:spPr>
        <p:txBody>
          <a:bodyPr wrap="square" rtlCol="0">
            <a:spAutoFit/>
          </a:bodyPr>
          <a:lstStyle/>
          <a:p>
            <a:pPr algn="ctr">
              <a:lnSpc>
                <a:spcPct val="120000"/>
              </a:lnSpc>
            </a:pPr>
            <a:r>
              <a:rPr lang="nl-BE" sz="4400" dirty="0"/>
              <a:t>Contraceptive counseling!</a:t>
            </a:r>
          </a:p>
          <a:p>
            <a:pPr algn="ctr">
              <a:lnSpc>
                <a:spcPct val="120000"/>
              </a:lnSpc>
            </a:pPr>
            <a:endParaRPr lang="nl-BE" sz="4400" dirty="0"/>
          </a:p>
          <a:p>
            <a:pPr algn="ctr">
              <a:lnSpc>
                <a:spcPct val="120000"/>
              </a:lnSpc>
            </a:pPr>
            <a:r>
              <a:rPr lang="nl-BE" sz="4400" u="sng" dirty="0"/>
              <a:t>NO ethinyl-E2!</a:t>
            </a:r>
          </a:p>
          <a:p>
            <a:pPr algn="l">
              <a:lnSpc>
                <a:spcPct val="120000"/>
              </a:lnSpc>
            </a:pPr>
            <a:endParaRPr lang="nl-BE" sz="2500" dirty="0"/>
          </a:p>
        </p:txBody>
      </p:sp>
    </p:spTree>
    <p:extLst>
      <p:ext uri="{BB962C8B-B14F-4D97-AF65-F5344CB8AC3E}">
        <p14:creationId xmlns:p14="http://schemas.microsoft.com/office/powerpoint/2010/main" val="17786194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9" name="Title 1">
            <a:extLst>
              <a:ext uri="{FF2B5EF4-FFF2-40B4-BE49-F238E27FC236}">
                <a16:creationId xmlns:a16="http://schemas.microsoft.com/office/drawing/2014/main" id="{FE718966-6450-3BF1-C720-AA318EB6129F}"/>
              </a:ext>
            </a:extLst>
          </p:cNvPr>
          <p:cNvSpPr>
            <a:spLocks noGrp="1"/>
          </p:cNvSpPr>
          <p:nvPr>
            <p:ph type="title"/>
          </p:nvPr>
        </p:nvSpPr>
        <p:spPr>
          <a:xfrm>
            <a:off x="830118" y="252000"/>
            <a:ext cx="15705282" cy="863693"/>
          </a:xfrm>
        </p:spPr>
        <p:txBody>
          <a:bodyPr/>
          <a:lstStyle/>
          <a:p>
            <a:endParaRPr lang="en-US"/>
          </a:p>
        </p:txBody>
      </p:sp>
      <p:pic>
        <p:nvPicPr>
          <p:cNvPr id="3074" name="Picture 2" descr="Representation of spindle transfer (ST). (A) ST-OTO group: the spindle of OTO-IVM oocytes from transgender men is transferred into enucleated Control oocytes. (B) Visible spindle of a nuclear donor (OTO-IVM) oocyte right before enucleation. (C) Transfer of an OTO-IVM spindle in an enucleated Control oocyte, serving as the cytoplasmic recipient. (D) Reconstructed oocytes. (E) ST-control group: the spindle of Control oocytes is transferred into enucleated Control oocytes. White arrows in (B), (C), and (D) indicate the visible spindle. OTO-IVM, in vitro matured ovarian tissue oocytes.">
            <a:extLst>
              <a:ext uri="{FF2B5EF4-FFF2-40B4-BE49-F238E27FC236}">
                <a16:creationId xmlns:a16="http://schemas.microsoft.com/office/drawing/2014/main" id="{B886D429-AC88-3E81-1EFE-9C3C2E2AA57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219490" y="1194364"/>
            <a:ext cx="10932244" cy="6696000"/>
          </a:xfrm>
          <a:prstGeom prst="rect">
            <a:avLst/>
          </a:prstGeom>
          <a:solidFill>
            <a:srgbClr val="FFFFFF"/>
          </a:solidFill>
        </p:spPr>
      </p:pic>
      <p:sp>
        <p:nvSpPr>
          <p:cNvPr id="3081" name="Slide Number Placeholder 3">
            <a:extLst>
              <a:ext uri="{FF2B5EF4-FFF2-40B4-BE49-F238E27FC236}">
                <a16:creationId xmlns:a16="http://schemas.microsoft.com/office/drawing/2014/main" id="{02A00B63-E8D6-C91D-8DD7-C69944592996}"/>
              </a:ext>
            </a:extLst>
          </p:cNvPr>
          <p:cNvSpPr>
            <a:spLocks noGrp="1"/>
          </p:cNvSpPr>
          <p:nvPr>
            <p:ph type="sldNum" sz="quarter" idx="12"/>
          </p:nvPr>
        </p:nvSpPr>
        <p:spPr>
          <a:xfrm>
            <a:off x="15590520" y="8948703"/>
            <a:ext cx="921880" cy="519289"/>
          </a:xfrm>
        </p:spPr>
        <p:txBody>
          <a:bodyPr/>
          <a:lstStyle/>
          <a:p>
            <a:pPr>
              <a:spcAft>
                <a:spcPts val="600"/>
              </a:spcAft>
            </a:pPr>
            <a:fld id="{7AE184E0-0BD4-4705-A12B-9B71DDE63301}" type="slidenum">
              <a:rPr lang="nl-BE" noProof="0" smtClean="0"/>
              <a:pPr>
                <a:spcAft>
                  <a:spcPts val="600"/>
                </a:spcAft>
              </a:pPr>
              <a:t>24</a:t>
            </a:fld>
            <a:endParaRPr lang="nl-BE" noProof="0"/>
          </a:p>
        </p:txBody>
      </p:sp>
      <p:sp>
        <p:nvSpPr>
          <p:cNvPr id="3" name="Tekstvak 2">
            <a:extLst>
              <a:ext uri="{FF2B5EF4-FFF2-40B4-BE49-F238E27FC236}">
                <a16:creationId xmlns:a16="http://schemas.microsoft.com/office/drawing/2014/main" id="{F2E098C0-D433-C1E2-3540-CAF090C8D997}"/>
              </a:ext>
            </a:extLst>
          </p:cNvPr>
          <p:cNvSpPr txBox="1"/>
          <p:nvPr/>
        </p:nvSpPr>
        <p:spPr>
          <a:xfrm>
            <a:off x="7964735" y="8925771"/>
            <a:ext cx="8086725" cy="632674"/>
          </a:xfrm>
          <a:prstGeom prst="rect">
            <a:avLst/>
          </a:prstGeom>
          <a:noFill/>
        </p:spPr>
        <p:txBody>
          <a:bodyPr wrap="square" rtlCol="0">
            <a:spAutoFit/>
          </a:bodyPr>
          <a:lstStyle/>
          <a:p>
            <a:pPr algn="just">
              <a:lnSpc>
                <a:spcPct val="120000"/>
              </a:lnSpc>
            </a:pPr>
            <a:r>
              <a:rPr lang="nl-BE" sz="1000" b="0" i="0" dirty="0">
                <a:effectLst/>
                <a:latin typeface="Source Sans Pro" panose="020F0502020204030204" pitchFamily="34" charset="0"/>
              </a:rPr>
              <a:t>Source: A </a:t>
            </a:r>
            <a:r>
              <a:rPr lang="nl-BE" sz="1000" b="0" i="0" dirty="0" err="1">
                <a:effectLst/>
                <a:latin typeface="Source Sans Pro" panose="020F0502020204030204" pitchFamily="34" charset="0"/>
              </a:rPr>
              <a:t>Christodoulaki</a:t>
            </a:r>
            <a:r>
              <a:rPr lang="nl-BE" sz="1000" dirty="0">
                <a:latin typeface="Source Sans Pro" panose="020F0502020204030204" pitchFamily="34" charset="0"/>
              </a:rPr>
              <a:t>. </a:t>
            </a:r>
            <a:r>
              <a:rPr lang="nl-BE" sz="1000" b="0" i="0" dirty="0" err="1">
                <a:effectLst/>
                <a:latin typeface="Source Sans Pro" panose="020F0502020204030204" pitchFamily="34" charset="0"/>
              </a:rPr>
              <a:t>Characterization</a:t>
            </a:r>
            <a:r>
              <a:rPr lang="nl-BE" sz="1000" b="0" i="0" dirty="0">
                <a:effectLst/>
                <a:latin typeface="Source Sans Pro" panose="020F0502020204030204" pitchFamily="34" charset="0"/>
              </a:rPr>
              <a:t> of </a:t>
            </a:r>
            <a:r>
              <a:rPr lang="nl-BE" sz="1000" b="0" i="0" dirty="0" err="1">
                <a:effectLst/>
                <a:latin typeface="Source Sans Pro" panose="020F0502020204030204" pitchFamily="34" charset="0"/>
              </a:rPr>
              <a:t>ovarian</a:t>
            </a:r>
            <a:r>
              <a:rPr lang="nl-BE" sz="1000" b="0" i="0" dirty="0">
                <a:effectLst/>
                <a:latin typeface="Source Sans Pro" panose="020F0502020204030204" pitchFamily="34" charset="0"/>
              </a:rPr>
              <a:t> tissue </a:t>
            </a:r>
            <a:r>
              <a:rPr lang="nl-BE" sz="1000" b="0" i="0" dirty="0" err="1">
                <a:effectLst/>
                <a:latin typeface="Source Sans Pro" panose="020F0502020204030204" pitchFamily="34" charset="0"/>
              </a:rPr>
              <a:t>oocytes</a:t>
            </a:r>
            <a:r>
              <a:rPr lang="nl-BE" sz="1000" b="0" i="0" dirty="0">
                <a:effectLst/>
                <a:latin typeface="Source Sans Pro" panose="020F0502020204030204" pitchFamily="34" charset="0"/>
              </a:rPr>
              <a:t> </a:t>
            </a:r>
            <a:r>
              <a:rPr lang="nl-BE" sz="1000" b="0" i="0" dirty="0" err="1">
                <a:effectLst/>
                <a:latin typeface="Source Sans Pro" panose="020F0502020204030204" pitchFamily="34" charset="0"/>
              </a:rPr>
              <a:t>from</a:t>
            </a:r>
            <a:r>
              <a:rPr lang="nl-BE" sz="1000" b="0" i="0" dirty="0">
                <a:effectLst/>
                <a:latin typeface="Source Sans Pro" panose="020F0502020204030204" pitchFamily="34" charset="0"/>
              </a:rPr>
              <a:t> transgender men </a:t>
            </a:r>
            <a:r>
              <a:rPr lang="nl-BE" sz="1000" b="0" i="0" dirty="0" err="1">
                <a:effectLst/>
                <a:latin typeface="Source Sans Pro" panose="020F0502020204030204" pitchFamily="34" charset="0"/>
              </a:rPr>
              <a:t>reveals</a:t>
            </a:r>
            <a:r>
              <a:rPr lang="nl-BE" sz="1000" b="0" i="0" dirty="0">
                <a:effectLst/>
                <a:latin typeface="Source Sans Pro" panose="020F0502020204030204" pitchFamily="34" charset="0"/>
              </a:rPr>
              <a:t> </a:t>
            </a:r>
            <a:r>
              <a:rPr lang="nl-BE" sz="1000" b="0" i="0" dirty="0" err="1">
                <a:effectLst/>
                <a:latin typeface="Source Sans Pro" panose="020F0502020204030204" pitchFamily="34" charset="0"/>
              </a:rPr>
              <a:t>poor</a:t>
            </a:r>
            <a:r>
              <a:rPr lang="nl-BE" sz="1000" b="0" i="0" dirty="0">
                <a:effectLst/>
                <a:latin typeface="Source Sans Pro" panose="020F0502020204030204" pitchFamily="34" charset="0"/>
              </a:rPr>
              <a:t> calcium release </a:t>
            </a:r>
            <a:r>
              <a:rPr lang="nl-BE" sz="1000" b="0" i="0" dirty="0" err="1">
                <a:effectLst/>
                <a:latin typeface="Source Sans Pro" panose="020F0502020204030204" pitchFamily="34" charset="0"/>
              </a:rPr>
              <a:t>and</a:t>
            </a:r>
            <a:r>
              <a:rPr lang="nl-BE" sz="1000" b="0" i="0" dirty="0">
                <a:effectLst/>
                <a:latin typeface="Source Sans Pro" panose="020F0502020204030204" pitchFamily="34" charset="0"/>
              </a:rPr>
              <a:t> embryo development, </a:t>
            </a:r>
            <a:r>
              <a:rPr lang="nl-BE" sz="1000" b="0" i="0" dirty="0" err="1">
                <a:effectLst/>
                <a:latin typeface="Source Sans Pro" panose="020F0502020204030204" pitchFamily="34" charset="0"/>
              </a:rPr>
              <a:t>which</a:t>
            </a:r>
            <a:r>
              <a:rPr lang="nl-BE" sz="1000" b="0" i="0" dirty="0">
                <a:effectLst/>
                <a:latin typeface="Source Sans Pro" panose="020F0502020204030204" pitchFamily="34" charset="0"/>
              </a:rPr>
              <a:t> </a:t>
            </a:r>
            <a:r>
              <a:rPr lang="nl-BE" sz="1000" b="0" i="0" dirty="0" err="1">
                <a:effectLst/>
                <a:latin typeface="Source Sans Pro" panose="020F0502020204030204" pitchFamily="34" charset="0"/>
              </a:rPr>
              <a:t>might</a:t>
            </a:r>
            <a:r>
              <a:rPr lang="nl-BE" sz="1000" b="0" i="0" dirty="0">
                <a:effectLst/>
                <a:latin typeface="Source Sans Pro" panose="020F0502020204030204" pitchFamily="34" charset="0"/>
              </a:rPr>
              <a:t> </a:t>
            </a:r>
            <a:r>
              <a:rPr lang="nl-BE" sz="1000" b="0" i="0" dirty="0" err="1">
                <a:effectLst/>
                <a:latin typeface="Source Sans Pro" panose="020F0502020204030204" pitchFamily="34" charset="0"/>
              </a:rPr>
              <a:t>be</a:t>
            </a:r>
            <a:r>
              <a:rPr lang="nl-BE" sz="1000" b="0" i="0" dirty="0">
                <a:effectLst/>
                <a:latin typeface="Source Sans Pro" panose="020F0502020204030204" pitchFamily="34" charset="0"/>
              </a:rPr>
              <a:t> </a:t>
            </a:r>
            <a:r>
              <a:rPr lang="nl-BE" sz="1000" b="0" i="0" dirty="0" err="1">
                <a:effectLst/>
                <a:latin typeface="Source Sans Pro" panose="020F0502020204030204" pitchFamily="34" charset="0"/>
              </a:rPr>
              <a:t>overcome</a:t>
            </a:r>
            <a:r>
              <a:rPr lang="nl-BE" sz="1000" b="0" i="0" dirty="0">
                <a:effectLst/>
                <a:latin typeface="Source Sans Pro" panose="020F0502020204030204" pitchFamily="34" charset="0"/>
              </a:rPr>
              <a:t> </a:t>
            </a:r>
            <a:r>
              <a:rPr lang="nl-BE" sz="1000" b="0" i="0" dirty="0" err="1">
                <a:effectLst/>
                <a:latin typeface="Source Sans Pro" panose="020F0502020204030204" pitchFamily="34" charset="0"/>
              </a:rPr>
              <a:t>by</a:t>
            </a:r>
            <a:r>
              <a:rPr lang="nl-BE" sz="1000" b="0" i="0" dirty="0">
                <a:effectLst/>
                <a:latin typeface="Source Sans Pro" panose="020F0502020204030204" pitchFamily="34" charset="0"/>
              </a:rPr>
              <a:t> </a:t>
            </a:r>
            <a:r>
              <a:rPr lang="nl-BE" sz="1000" b="0" i="0" dirty="0" err="1">
                <a:effectLst/>
                <a:latin typeface="Source Sans Pro" panose="020F0502020204030204" pitchFamily="34" charset="0"/>
              </a:rPr>
              <a:t>spindle</a:t>
            </a:r>
            <a:r>
              <a:rPr lang="nl-BE" sz="1000" b="0" i="0" dirty="0">
                <a:effectLst/>
                <a:latin typeface="Source Sans Pro" panose="020F0502020204030204" pitchFamily="34" charset="0"/>
              </a:rPr>
              <a:t> transfer, </a:t>
            </a:r>
            <a:r>
              <a:rPr lang="nl-BE" sz="1000" b="0" i="1" dirty="0">
                <a:effectLst/>
                <a:latin typeface="Source Sans Pro" panose="020F0502020204030204" pitchFamily="34" charset="0"/>
              </a:rPr>
              <a:t>Human </a:t>
            </a:r>
            <a:r>
              <a:rPr lang="nl-BE" sz="1000" b="0" i="1" dirty="0" err="1">
                <a:effectLst/>
                <a:latin typeface="Source Sans Pro" panose="020F0502020204030204" pitchFamily="34" charset="0"/>
              </a:rPr>
              <a:t>Reproduction</a:t>
            </a:r>
            <a:r>
              <a:rPr lang="nl-BE" sz="1000" b="0" i="0" dirty="0">
                <a:effectLst/>
                <a:latin typeface="Source Sans Pro" panose="020F0502020204030204" pitchFamily="34" charset="0"/>
              </a:rPr>
              <a:t>, Volume 38, Issue 6, </a:t>
            </a:r>
            <a:r>
              <a:rPr lang="nl-BE" sz="1000" b="0" i="0" dirty="0" err="1">
                <a:effectLst/>
                <a:latin typeface="Source Sans Pro" panose="020F0502020204030204" pitchFamily="34" charset="0"/>
              </a:rPr>
              <a:t>June</a:t>
            </a:r>
            <a:r>
              <a:rPr lang="nl-BE" sz="1000" b="0" i="0" dirty="0">
                <a:effectLst/>
                <a:latin typeface="Source Sans Pro" panose="020F0502020204030204" pitchFamily="34" charset="0"/>
              </a:rPr>
              <a:t> 2023, Pages 1135–1150, </a:t>
            </a:r>
            <a:r>
              <a:rPr lang="nl-BE" sz="1000" b="0" i="0" u="none" strike="noStrike" dirty="0">
                <a:effectLst/>
                <a:latin typeface="Source Sans Pro" panose="020F0502020204030204" pitchFamily="34" charset="0"/>
                <a:hlinkClick r:id="rId4">
                  <a:extLst>
                    <a:ext uri="{A12FA001-AC4F-418D-AE19-62706E023703}">
                      <ahyp:hlinkClr xmlns:ahyp="http://schemas.microsoft.com/office/drawing/2018/hyperlinkcolor" val="tx"/>
                    </a:ext>
                  </a:extLst>
                </a:hlinkClick>
              </a:rPr>
              <a:t>https://doi.org/10.1093/humrep/dead068</a:t>
            </a:r>
            <a:endParaRPr lang="nl-BE" sz="1400" dirty="0"/>
          </a:p>
        </p:txBody>
      </p:sp>
    </p:spTree>
    <p:extLst>
      <p:ext uri="{BB962C8B-B14F-4D97-AF65-F5344CB8AC3E}">
        <p14:creationId xmlns:p14="http://schemas.microsoft.com/office/powerpoint/2010/main" val="752746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1BC7826-C584-D8E9-FDF3-2DDFE9C869AF}"/>
              </a:ext>
            </a:extLst>
          </p:cNvPr>
          <p:cNvSpPr>
            <a:spLocks noGrp="1"/>
          </p:cNvSpPr>
          <p:nvPr>
            <p:ph type="title"/>
          </p:nvPr>
        </p:nvSpPr>
        <p:spPr/>
        <p:txBody>
          <a:bodyPr/>
          <a:lstStyle/>
          <a:p>
            <a:endParaRPr lang="nl-BE"/>
          </a:p>
        </p:txBody>
      </p:sp>
      <p:pic>
        <p:nvPicPr>
          <p:cNvPr id="10" name="Tijdelijke aanduiding voor inhoud 9">
            <a:extLst>
              <a:ext uri="{FF2B5EF4-FFF2-40B4-BE49-F238E27FC236}">
                <a16:creationId xmlns:a16="http://schemas.microsoft.com/office/drawing/2014/main" id="{DE535498-26A9-FEF6-A2FF-ADAC84A23833}"/>
              </a:ext>
            </a:extLst>
          </p:cNvPr>
          <p:cNvPicPr>
            <a:picLocks noGrp="1" noChangeAspect="1"/>
          </p:cNvPicPr>
          <p:nvPr>
            <p:ph idx="1"/>
          </p:nvPr>
        </p:nvPicPr>
        <p:blipFill>
          <a:blip r:embed="rId3"/>
          <a:stretch>
            <a:fillRect/>
          </a:stretch>
        </p:blipFill>
        <p:spPr>
          <a:xfrm>
            <a:off x="8499832" y="244688"/>
            <a:ext cx="8330843" cy="7925080"/>
          </a:xfrm>
        </p:spPr>
      </p:pic>
      <p:sp>
        <p:nvSpPr>
          <p:cNvPr id="4" name="Tijdelijke aanduiding voor dianummer 3">
            <a:extLst>
              <a:ext uri="{FF2B5EF4-FFF2-40B4-BE49-F238E27FC236}">
                <a16:creationId xmlns:a16="http://schemas.microsoft.com/office/drawing/2014/main" id="{62608375-1FD6-4E02-9782-7782522A3F81}"/>
              </a:ext>
            </a:extLst>
          </p:cNvPr>
          <p:cNvSpPr>
            <a:spLocks noGrp="1"/>
          </p:cNvSpPr>
          <p:nvPr>
            <p:ph type="sldNum" sz="quarter" idx="12"/>
          </p:nvPr>
        </p:nvSpPr>
        <p:spPr/>
        <p:txBody>
          <a:bodyPr/>
          <a:lstStyle/>
          <a:p>
            <a:fld id="{7AE184E0-0BD4-4705-A12B-9B71DDE63301}" type="slidenum">
              <a:rPr lang="nl-BE" noProof="0" smtClean="0"/>
              <a:t>25</a:t>
            </a:fld>
            <a:endParaRPr lang="nl-BE" noProof="0" dirty="0"/>
          </a:p>
        </p:txBody>
      </p:sp>
      <p:sp>
        <p:nvSpPr>
          <p:cNvPr id="5" name="Tekstvak 4">
            <a:extLst>
              <a:ext uri="{FF2B5EF4-FFF2-40B4-BE49-F238E27FC236}">
                <a16:creationId xmlns:a16="http://schemas.microsoft.com/office/drawing/2014/main" id="{2E3ADC01-547C-708C-ED5C-95290AE93F29}"/>
              </a:ext>
            </a:extLst>
          </p:cNvPr>
          <p:cNvSpPr txBox="1"/>
          <p:nvPr/>
        </p:nvSpPr>
        <p:spPr>
          <a:xfrm>
            <a:off x="10015539" y="8948703"/>
            <a:ext cx="6229349" cy="444674"/>
          </a:xfrm>
          <a:prstGeom prst="rect">
            <a:avLst/>
          </a:prstGeom>
          <a:noFill/>
        </p:spPr>
        <p:txBody>
          <a:bodyPr wrap="square" rtlCol="0">
            <a:spAutoFit/>
          </a:bodyPr>
          <a:lstStyle/>
          <a:p>
            <a:pPr algn="l">
              <a:lnSpc>
                <a:spcPct val="120000"/>
              </a:lnSpc>
            </a:pPr>
            <a:r>
              <a:rPr lang="nl-BE" sz="1000" dirty="0"/>
              <a:t>Source: </a:t>
            </a:r>
            <a:r>
              <a:rPr lang="en-US" sz="1000" b="0" i="0" dirty="0">
                <a:solidFill>
                  <a:srgbClr val="1B1B1B"/>
                </a:solidFill>
                <a:effectLst/>
              </a:rPr>
              <a:t>Reisman, T., &amp; Goldstein, Z. (2018). Case Report: Induced Lactation in a Transgender Woman. </a:t>
            </a:r>
            <a:r>
              <a:rPr lang="en-US" sz="1000" b="0" i="1" dirty="0">
                <a:solidFill>
                  <a:srgbClr val="1B1B1B"/>
                </a:solidFill>
                <a:effectLst/>
              </a:rPr>
              <a:t>Transgender health</a:t>
            </a:r>
            <a:r>
              <a:rPr lang="en-US" sz="1000" b="0" i="0" dirty="0">
                <a:solidFill>
                  <a:srgbClr val="1B1B1B"/>
                </a:solidFill>
                <a:effectLst/>
              </a:rPr>
              <a:t>, </a:t>
            </a:r>
            <a:r>
              <a:rPr lang="en-US" sz="1000" b="0" i="1" dirty="0">
                <a:solidFill>
                  <a:srgbClr val="1B1B1B"/>
                </a:solidFill>
                <a:effectLst/>
              </a:rPr>
              <a:t>3</a:t>
            </a:r>
            <a:r>
              <a:rPr lang="en-US" sz="1000" b="0" i="0" dirty="0">
                <a:solidFill>
                  <a:srgbClr val="1B1B1B"/>
                </a:solidFill>
                <a:effectLst/>
              </a:rPr>
              <a:t>(1), 24–26. https://doi.org/10.1089/trgh.2017.0044</a:t>
            </a:r>
            <a:endParaRPr lang="nl-BE" sz="1000" dirty="0"/>
          </a:p>
        </p:txBody>
      </p:sp>
      <p:pic>
        <p:nvPicPr>
          <p:cNvPr id="12" name="Afbeelding 11">
            <a:extLst>
              <a:ext uri="{FF2B5EF4-FFF2-40B4-BE49-F238E27FC236}">
                <a16:creationId xmlns:a16="http://schemas.microsoft.com/office/drawing/2014/main" id="{063A35BB-378C-5B1E-D6E0-475E9130AE6A}"/>
              </a:ext>
            </a:extLst>
          </p:cNvPr>
          <p:cNvPicPr>
            <a:picLocks noChangeAspect="1"/>
          </p:cNvPicPr>
          <p:nvPr/>
        </p:nvPicPr>
        <p:blipFill>
          <a:blip r:embed="rId4"/>
          <a:stretch>
            <a:fillRect/>
          </a:stretch>
        </p:blipFill>
        <p:spPr>
          <a:xfrm>
            <a:off x="1135419" y="244688"/>
            <a:ext cx="7364413" cy="8114492"/>
          </a:xfrm>
          <a:prstGeom prst="rect">
            <a:avLst/>
          </a:prstGeom>
        </p:spPr>
      </p:pic>
    </p:spTree>
    <p:extLst>
      <p:ext uri="{BB962C8B-B14F-4D97-AF65-F5344CB8AC3E}">
        <p14:creationId xmlns:p14="http://schemas.microsoft.com/office/powerpoint/2010/main" val="14068661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3DE0CAB-4BAF-11A8-C8BB-C4C431FDF120}"/>
              </a:ext>
            </a:extLst>
          </p:cNvPr>
          <p:cNvSpPr>
            <a:spLocks noGrp="1"/>
          </p:cNvSpPr>
          <p:nvPr>
            <p:ph type="ctrTitle"/>
          </p:nvPr>
        </p:nvSpPr>
        <p:spPr/>
        <p:txBody>
          <a:bodyPr/>
          <a:lstStyle/>
          <a:p>
            <a:r>
              <a:rPr lang="nl-BE" dirty="0"/>
              <a:t>III. PELVIC HEALTH</a:t>
            </a:r>
          </a:p>
        </p:txBody>
      </p:sp>
      <p:sp>
        <p:nvSpPr>
          <p:cNvPr id="3" name="Tijdelijke aanduiding voor dianummer 2">
            <a:extLst>
              <a:ext uri="{FF2B5EF4-FFF2-40B4-BE49-F238E27FC236}">
                <a16:creationId xmlns:a16="http://schemas.microsoft.com/office/drawing/2014/main" id="{27206F89-9B10-A4DA-ED6C-F282A406462A}"/>
              </a:ext>
            </a:extLst>
          </p:cNvPr>
          <p:cNvSpPr>
            <a:spLocks noGrp="1"/>
          </p:cNvSpPr>
          <p:nvPr>
            <p:ph type="sldNum" sz="quarter" idx="4"/>
          </p:nvPr>
        </p:nvSpPr>
        <p:spPr/>
        <p:txBody>
          <a:bodyPr/>
          <a:lstStyle/>
          <a:p>
            <a:fld id="{7AE184E0-0BD4-4705-A12B-9B71DDE63301}" type="slidenum">
              <a:rPr lang="nl-BE" noProof="0" smtClean="0"/>
              <a:pPr/>
              <a:t>26</a:t>
            </a:fld>
            <a:endParaRPr lang="nl-BE" noProof="0" dirty="0"/>
          </a:p>
        </p:txBody>
      </p:sp>
    </p:spTree>
    <p:extLst>
      <p:ext uri="{BB962C8B-B14F-4D97-AF65-F5344CB8AC3E}">
        <p14:creationId xmlns:p14="http://schemas.microsoft.com/office/powerpoint/2010/main" val="39653103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1BC0E-492C-4F71-BBDA-B6E1ACED3CA3}"/>
              </a:ext>
            </a:extLst>
          </p:cNvPr>
          <p:cNvSpPr>
            <a:spLocks noGrp="1"/>
          </p:cNvSpPr>
          <p:nvPr>
            <p:ph type="title"/>
          </p:nvPr>
        </p:nvSpPr>
        <p:spPr/>
        <p:txBody>
          <a:bodyPr/>
          <a:lstStyle/>
          <a:p>
            <a:endParaRPr lang="nl-BE" dirty="0"/>
          </a:p>
        </p:txBody>
      </p:sp>
      <p:sp>
        <p:nvSpPr>
          <p:cNvPr id="3" name="Content Placeholder 2">
            <a:extLst>
              <a:ext uri="{FF2B5EF4-FFF2-40B4-BE49-F238E27FC236}">
                <a16:creationId xmlns:a16="http://schemas.microsoft.com/office/drawing/2014/main" id="{2F30B963-A928-4646-B887-80025B72F9E9}"/>
              </a:ext>
            </a:extLst>
          </p:cNvPr>
          <p:cNvSpPr>
            <a:spLocks noGrp="1"/>
          </p:cNvSpPr>
          <p:nvPr>
            <p:ph idx="1"/>
          </p:nvPr>
        </p:nvSpPr>
        <p:spPr>
          <a:xfrm>
            <a:off x="830118" y="3412331"/>
            <a:ext cx="5250650" cy="2928938"/>
          </a:xfrm>
        </p:spPr>
        <p:txBody>
          <a:bodyPr>
            <a:normAutofit fontScale="92500" lnSpcReduction="20000"/>
          </a:bodyPr>
          <a:lstStyle/>
          <a:p>
            <a:pPr marL="85725" indent="0">
              <a:buNone/>
            </a:pPr>
            <a:r>
              <a:rPr lang="nl-BE" dirty="0" err="1"/>
              <a:t>Gonadectomy</a:t>
            </a:r>
            <a:r>
              <a:rPr lang="nl-BE" dirty="0"/>
              <a:t> no </a:t>
            </a:r>
            <a:r>
              <a:rPr lang="nl-BE" dirty="0" err="1"/>
              <a:t>longer</a:t>
            </a:r>
            <a:r>
              <a:rPr lang="nl-BE" dirty="0"/>
              <a:t> </a:t>
            </a:r>
            <a:r>
              <a:rPr lang="nl-BE" dirty="0" err="1"/>
              <a:t>required</a:t>
            </a:r>
            <a:r>
              <a:rPr lang="nl-BE" dirty="0"/>
              <a:t> </a:t>
            </a:r>
            <a:r>
              <a:rPr lang="nl-BE" dirty="0" err="1"/>
              <a:t>for</a:t>
            </a:r>
            <a:r>
              <a:rPr lang="nl-BE" dirty="0"/>
              <a:t> </a:t>
            </a:r>
            <a:r>
              <a:rPr lang="nl-BE" dirty="0" err="1"/>
              <a:t>legal</a:t>
            </a:r>
            <a:r>
              <a:rPr lang="nl-BE" dirty="0"/>
              <a:t> </a:t>
            </a:r>
            <a:r>
              <a:rPr lang="nl-BE" dirty="0" err="1"/>
              <a:t>sex</a:t>
            </a:r>
            <a:r>
              <a:rPr lang="nl-BE" dirty="0"/>
              <a:t> change – BE 2018</a:t>
            </a:r>
          </a:p>
        </p:txBody>
      </p:sp>
      <p:sp>
        <p:nvSpPr>
          <p:cNvPr id="4" name="Slide Number Placeholder 3">
            <a:extLst>
              <a:ext uri="{FF2B5EF4-FFF2-40B4-BE49-F238E27FC236}">
                <a16:creationId xmlns:a16="http://schemas.microsoft.com/office/drawing/2014/main" id="{95B308BB-E859-4B34-A045-BD2556D9C45A}"/>
              </a:ext>
            </a:extLst>
          </p:cNvPr>
          <p:cNvSpPr>
            <a:spLocks noGrp="1"/>
          </p:cNvSpPr>
          <p:nvPr>
            <p:ph type="sldNum" sz="quarter" idx="12"/>
          </p:nvPr>
        </p:nvSpPr>
        <p:spPr/>
        <p:txBody>
          <a:bodyPr/>
          <a:lstStyle/>
          <a:p>
            <a:fld id="{7AE184E0-0BD4-4705-A12B-9B71DDE63301}" type="slidenum">
              <a:rPr lang="nl-BE" noProof="0" smtClean="0"/>
              <a:t>27</a:t>
            </a:fld>
            <a:endParaRPr lang="nl-BE" noProof="0" dirty="0"/>
          </a:p>
        </p:txBody>
      </p:sp>
      <p:pic>
        <p:nvPicPr>
          <p:cNvPr id="5" name="Picture 4">
            <a:extLst>
              <a:ext uri="{FF2B5EF4-FFF2-40B4-BE49-F238E27FC236}">
                <a16:creationId xmlns:a16="http://schemas.microsoft.com/office/drawing/2014/main" id="{67FE596C-20A6-4108-B6D8-0764FEF0A8FF}"/>
              </a:ext>
            </a:extLst>
          </p:cNvPr>
          <p:cNvPicPr>
            <a:picLocks noChangeAspect="1"/>
          </p:cNvPicPr>
          <p:nvPr/>
        </p:nvPicPr>
        <p:blipFill>
          <a:blip r:embed="rId3"/>
          <a:stretch>
            <a:fillRect/>
          </a:stretch>
        </p:blipFill>
        <p:spPr>
          <a:xfrm>
            <a:off x="6672263" y="2609352"/>
            <a:ext cx="10064305" cy="4998455"/>
          </a:xfrm>
          <a:prstGeom prst="rect">
            <a:avLst/>
          </a:prstGeom>
        </p:spPr>
      </p:pic>
    </p:spTree>
    <p:extLst>
      <p:ext uri="{BB962C8B-B14F-4D97-AF65-F5344CB8AC3E}">
        <p14:creationId xmlns:p14="http://schemas.microsoft.com/office/powerpoint/2010/main" val="16156125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itle 1">
            <a:extLst>
              <a:ext uri="{FF2B5EF4-FFF2-40B4-BE49-F238E27FC236}">
                <a16:creationId xmlns:a16="http://schemas.microsoft.com/office/drawing/2014/main" id="{F22AFB39-52BF-3461-C0AE-32229C100F55}"/>
              </a:ext>
            </a:extLst>
          </p:cNvPr>
          <p:cNvSpPr>
            <a:spLocks noGrp="1"/>
          </p:cNvSpPr>
          <p:nvPr>
            <p:ph type="title"/>
          </p:nvPr>
        </p:nvSpPr>
        <p:spPr>
          <a:xfrm>
            <a:off x="830118" y="252000"/>
            <a:ext cx="15705282" cy="863693"/>
          </a:xfrm>
        </p:spPr>
        <p:txBody>
          <a:bodyPr/>
          <a:lstStyle/>
          <a:p>
            <a:r>
              <a:rPr lang="en-US" dirty="0"/>
              <a:t>Bleeding and spotting after GAHT</a:t>
            </a:r>
          </a:p>
        </p:txBody>
      </p:sp>
      <p:sp>
        <p:nvSpPr>
          <p:cNvPr id="4" name="Tijdelijke aanduiding voor dianummer 3">
            <a:extLst>
              <a:ext uri="{FF2B5EF4-FFF2-40B4-BE49-F238E27FC236}">
                <a16:creationId xmlns:a16="http://schemas.microsoft.com/office/drawing/2014/main" id="{2F24F24A-E3B1-EB11-E890-D4309E1FDD44}"/>
              </a:ext>
            </a:extLst>
          </p:cNvPr>
          <p:cNvSpPr>
            <a:spLocks noGrp="1"/>
          </p:cNvSpPr>
          <p:nvPr>
            <p:ph type="sldNum" sz="quarter" idx="12"/>
          </p:nvPr>
        </p:nvSpPr>
        <p:spPr>
          <a:xfrm>
            <a:off x="15590520" y="8948703"/>
            <a:ext cx="921880" cy="519289"/>
          </a:xfrm>
        </p:spPr>
        <p:txBody>
          <a:bodyPr anchor="ctr">
            <a:normAutofit/>
          </a:bodyPr>
          <a:lstStyle/>
          <a:p>
            <a:pPr>
              <a:spcAft>
                <a:spcPts val="600"/>
              </a:spcAft>
            </a:pPr>
            <a:fld id="{7AE184E0-0BD4-4705-A12B-9B71DDE63301}" type="slidenum">
              <a:rPr lang="nl-BE" noProof="0" smtClean="0"/>
              <a:pPr>
                <a:spcAft>
                  <a:spcPts val="600"/>
                </a:spcAft>
              </a:pPr>
              <a:t>28</a:t>
            </a:fld>
            <a:endParaRPr lang="nl-BE" noProof="0"/>
          </a:p>
        </p:txBody>
      </p:sp>
      <p:pic>
        <p:nvPicPr>
          <p:cNvPr id="8" name="Afbeelding 7" descr="Afbeelding met schermopname, tekst, diagram, Rechthoek&#10;&#10;Automatisch gegenereerde beschrijving">
            <a:extLst>
              <a:ext uri="{FF2B5EF4-FFF2-40B4-BE49-F238E27FC236}">
                <a16:creationId xmlns:a16="http://schemas.microsoft.com/office/drawing/2014/main" id="{4541C4D4-0E64-2748-2EA7-07F571DE436B}"/>
              </a:ext>
            </a:extLst>
          </p:cNvPr>
          <p:cNvPicPr>
            <a:picLocks noChangeAspect="1"/>
          </p:cNvPicPr>
          <p:nvPr/>
        </p:nvPicPr>
        <p:blipFill>
          <a:blip r:embed="rId3"/>
          <a:stretch>
            <a:fillRect/>
          </a:stretch>
        </p:blipFill>
        <p:spPr>
          <a:xfrm>
            <a:off x="952038" y="2087550"/>
            <a:ext cx="15480000" cy="5069699"/>
          </a:xfrm>
          <a:prstGeom prst="rect">
            <a:avLst/>
          </a:prstGeom>
          <a:noFill/>
        </p:spPr>
      </p:pic>
      <p:sp>
        <p:nvSpPr>
          <p:cNvPr id="9" name="Tekstvak 8">
            <a:extLst>
              <a:ext uri="{FF2B5EF4-FFF2-40B4-BE49-F238E27FC236}">
                <a16:creationId xmlns:a16="http://schemas.microsoft.com/office/drawing/2014/main" id="{2AE34FFC-7ECA-88CC-ACCA-78F7E19994B3}"/>
              </a:ext>
            </a:extLst>
          </p:cNvPr>
          <p:cNvSpPr txBox="1"/>
          <p:nvPr/>
        </p:nvSpPr>
        <p:spPr>
          <a:xfrm>
            <a:off x="9696380" y="9028041"/>
            <a:ext cx="6355080" cy="360612"/>
          </a:xfrm>
          <a:prstGeom prst="rect">
            <a:avLst/>
          </a:prstGeom>
          <a:noFill/>
        </p:spPr>
        <p:txBody>
          <a:bodyPr wrap="square" rtlCol="0">
            <a:spAutoFit/>
          </a:bodyPr>
          <a:lstStyle/>
          <a:p>
            <a:pPr algn="l">
              <a:lnSpc>
                <a:spcPct val="120000"/>
              </a:lnSpc>
            </a:pPr>
            <a:r>
              <a:rPr lang="nl-BE" sz="1600" dirty="0"/>
              <a:t>Source: </a:t>
            </a:r>
            <a:r>
              <a:rPr lang="nl-BE" sz="1600" dirty="0" err="1"/>
              <a:t>Defreyne</a:t>
            </a:r>
            <a:r>
              <a:rPr lang="nl-BE" sz="1600" dirty="0"/>
              <a:t> (2020). </a:t>
            </a:r>
            <a:r>
              <a:rPr lang="nl-BE" sz="1600" b="0" i="0" dirty="0">
                <a:effectLst/>
                <a:latin typeface="Source Sans Pro Web"/>
              </a:rPr>
              <a:t> </a:t>
            </a:r>
            <a:r>
              <a:rPr lang="nl-BE" sz="1600" b="0" i="0" dirty="0" err="1">
                <a:effectLst/>
                <a:latin typeface="Source Sans Pro Web"/>
              </a:rPr>
              <a:t>doi</a:t>
            </a:r>
            <a:r>
              <a:rPr lang="nl-BE" sz="1600" b="0" i="0" dirty="0">
                <a:effectLst/>
                <a:latin typeface="Source Sans Pro Web"/>
              </a:rPr>
              <a:t>: </a:t>
            </a:r>
            <a:r>
              <a:rPr lang="nl-BE" sz="1600" b="0" i="0" u="sng" dirty="0">
                <a:effectLst/>
                <a:latin typeface="Source Sans Pro Web"/>
                <a:hlinkClick r:id="rId4">
                  <a:extLst>
                    <a:ext uri="{A12FA001-AC4F-418D-AE19-62706E023703}">
                      <ahyp:hlinkClr xmlns:ahyp="http://schemas.microsoft.com/office/drawing/2018/hyperlinkcolor" val="tx"/>
                    </a:ext>
                  </a:extLst>
                </a:hlinkClick>
              </a:rPr>
              <a:t>10.1080/26895269.2020.1719951</a:t>
            </a:r>
            <a:endParaRPr lang="nl-BE" sz="1600" dirty="0"/>
          </a:p>
        </p:txBody>
      </p:sp>
    </p:spTree>
    <p:extLst>
      <p:ext uri="{BB962C8B-B14F-4D97-AF65-F5344CB8AC3E}">
        <p14:creationId xmlns:p14="http://schemas.microsoft.com/office/powerpoint/2010/main" val="39838153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19E6253E-B09B-9461-8D71-2AA1B1460481}"/>
              </a:ext>
            </a:extLst>
          </p:cNvPr>
          <p:cNvSpPr>
            <a:spLocks noGrp="1"/>
          </p:cNvSpPr>
          <p:nvPr>
            <p:ph type="title"/>
          </p:nvPr>
        </p:nvSpPr>
        <p:spPr>
          <a:xfrm>
            <a:off x="830118" y="252000"/>
            <a:ext cx="15705282" cy="863693"/>
          </a:xfrm>
        </p:spPr>
        <p:txBody>
          <a:bodyPr/>
          <a:lstStyle/>
          <a:p>
            <a:endParaRPr lang="en-US"/>
          </a:p>
        </p:txBody>
      </p:sp>
      <p:pic>
        <p:nvPicPr>
          <p:cNvPr id="6" name="Afbeelding 5">
            <a:extLst>
              <a:ext uri="{FF2B5EF4-FFF2-40B4-BE49-F238E27FC236}">
                <a16:creationId xmlns:a16="http://schemas.microsoft.com/office/drawing/2014/main" id="{8D17468D-7ACF-120C-1CF7-CF0524917C91}"/>
              </a:ext>
            </a:extLst>
          </p:cNvPr>
          <p:cNvPicPr>
            <a:picLocks noChangeAspect="1"/>
          </p:cNvPicPr>
          <p:nvPr/>
        </p:nvPicPr>
        <p:blipFill>
          <a:blip r:embed="rId3"/>
          <a:stretch>
            <a:fillRect/>
          </a:stretch>
        </p:blipFill>
        <p:spPr>
          <a:xfrm>
            <a:off x="2168366" y="252000"/>
            <a:ext cx="13001941" cy="6696000"/>
          </a:xfrm>
          <a:prstGeom prst="rect">
            <a:avLst/>
          </a:prstGeom>
          <a:noFill/>
        </p:spPr>
      </p:pic>
      <p:sp>
        <p:nvSpPr>
          <p:cNvPr id="3" name="Tijdelijke aanduiding voor dianummer 2">
            <a:extLst>
              <a:ext uri="{FF2B5EF4-FFF2-40B4-BE49-F238E27FC236}">
                <a16:creationId xmlns:a16="http://schemas.microsoft.com/office/drawing/2014/main" id="{6A06408F-9FFC-FE09-BE85-F10B87B86ED9}"/>
              </a:ext>
            </a:extLst>
          </p:cNvPr>
          <p:cNvSpPr>
            <a:spLocks noGrp="1"/>
          </p:cNvSpPr>
          <p:nvPr>
            <p:ph type="sldNum" sz="quarter" idx="12"/>
          </p:nvPr>
        </p:nvSpPr>
        <p:spPr>
          <a:xfrm>
            <a:off x="15590520" y="8948703"/>
            <a:ext cx="921880" cy="519289"/>
          </a:xfrm>
        </p:spPr>
        <p:txBody>
          <a:bodyPr anchor="ctr">
            <a:normAutofit/>
          </a:bodyPr>
          <a:lstStyle/>
          <a:p>
            <a:pPr>
              <a:spcAft>
                <a:spcPts val="600"/>
              </a:spcAft>
            </a:pPr>
            <a:fld id="{7AE184E0-0BD4-4705-A12B-9B71DDE63301}" type="slidenum">
              <a:rPr lang="nl-BE" noProof="0" smtClean="0"/>
              <a:pPr>
                <a:spcAft>
                  <a:spcPts val="600"/>
                </a:spcAft>
              </a:pPr>
              <a:t>29</a:t>
            </a:fld>
            <a:endParaRPr lang="nl-BE" noProof="0"/>
          </a:p>
        </p:txBody>
      </p:sp>
      <p:sp>
        <p:nvSpPr>
          <p:cNvPr id="7" name="Tekstvak 6">
            <a:extLst>
              <a:ext uri="{FF2B5EF4-FFF2-40B4-BE49-F238E27FC236}">
                <a16:creationId xmlns:a16="http://schemas.microsoft.com/office/drawing/2014/main" id="{A10B2A69-3053-6498-E843-C671581A944A}"/>
              </a:ext>
            </a:extLst>
          </p:cNvPr>
          <p:cNvSpPr txBox="1"/>
          <p:nvPr/>
        </p:nvSpPr>
        <p:spPr>
          <a:xfrm>
            <a:off x="4628919" y="7397530"/>
            <a:ext cx="8625840" cy="1810817"/>
          </a:xfrm>
          <a:prstGeom prst="rect">
            <a:avLst/>
          </a:prstGeom>
          <a:noFill/>
        </p:spPr>
        <p:txBody>
          <a:bodyPr wrap="square" rtlCol="0">
            <a:spAutoFit/>
          </a:bodyPr>
          <a:lstStyle/>
          <a:p>
            <a:pPr marL="342900" indent="-342900" algn="l">
              <a:lnSpc>
                <a:spcPct val="120000"/>
              </a:lnSpc>
              <a:buFont typeface="Arial" panose="020B0604020202020204" pitchFamily="34" charset="0"/>
              <a:buChar char="–"/>
            </a:pPr>
            <a:r>
              <a:rPr lang="nl-BE" sz="3200" dirty="0" err="1"/>
              <a:t>Posology</a:t>
            </a:r>
            <a:r>
              <a:rPr lang="nl-BE" sz="3200" dirty="0"/>
              <a:t>: 5mg 1dd, 2comp 1dd </a:t>
            </a:r>
            <a:r>
              <a:rPr lang="nl-BE" sz="3200" dirty="0" err="1"/>
              <a:t>if</a:t>
            </a:r>
            <a:r>
              <a:rPr lang="nl-BE" sz="3200" dirty="0"/>
              <a:t> </a:t>
            </a:r>
            <a:r>
              <a:rPr lang="nl-BE" sz="3200" dirty="0" err="1"/>
              <a:t>bleeding</a:t>
            </a:r>
            <a:endParaRPr lang="nl-BE" sz="3200" dirty="0"/>
          </a:p>
          <a:p>
            <a:pPr marL="342900" indent="-342900" algn="l">
              <a:lnSpc>
                <a:spcPct val="120000"/>
              </a:lnSpc>
              <a:buFont typeface="Arial" panose="020B0604020202020204" pitchFamily="34" charset="0"/>
              <a:buChar char="–"/>
            </a:pPr>
            <a:r>
              <a:rPr lang="nl-BE" sz="3200" dirty="0" err="1"/>
              <a:t>Interference</a:t>
            </a:r>
            <a:r>
              <a:rPr lang="nl-BE" sz="3200" dirty="0"/>
              <a:t> </a:t>
            </a:r>
            <a:r>
              <a:rPr lang="nl-BE" sz="3200" dirty="0" err="1"/>
              <a:t>with</a:t>
            </a:r>
            <a:r>
              <a:rPr lang="nl-BE" sz="3200" dirty="0"/>
              <a:t> LC-MS/MS</a:t>
            </a:r>
          </a:p>
          <a:p>
            <a:pPr marL="342900" indent="-342900" algn="l">
              <a:lnSpc>
                <a:spcPct val="120000"/>
              </a:lnSpc>
              <a:buFont typeface="Arial" panose="020B0604020202020204" pitchFamily="34" charset="0"/>
              <a:buChar char="–"/>
            </a:pPr>
            <a:r>
              <a:rPr lang="nl-BE" sz="3200" dirty="0" err="1"/>
              <a:t>Not</a:t>
            </a:r>
            <a:r>
              <a:rPr lang="nl-BE" sz="3200" dirty="0"/>
              <a:t> a </a:t>
            </a:r>
            <a:r>
              <a:rPr lang="nl-BE" sz="3200" dirty="0" err="1"/>
              <a:t>contraceptive</a:t>
            </a:r>
            <a:endParaRPr lang="nl-BE" sz="3200" dirty="0"/>
          </a:p>
        </p:txBody>
      </p:sp>
      <p:cxnSp>
        <p:nvCxnSpPr>
          <p:cNvPr id="9" name="Rechte verbindingslijn met pijl 8">
            <a:extLst>
              <a:ext uri="{FF2B5EF4-FFF2-40B4-BE49-F238E27FC236}">
                <a16:creationId xmlns:a16="http://schemas.microsoft.com/office/drawing/2014/main" id="{D0F21953-CCA1-49C1-52F6-CD4E18DCDE32}"/>
              </a:ext>
            </a:extLst>
          </p:cNvPr>
          <p:cNvCxnSpPr/>
          <p:nvPr/>
        </p:nvCxnSpPr>
        <p:spPr>
          <a:xfrm>
            <a:off x="1691640" y="1356360"/>
            <a:ext cx="598646" cy="0"/>
          </a:xfrm>
          <a:prstGeom prst="straightConnector1">
            <a:avLst/>
          </a:prstGeom>
          <a:ln w="76200">
            <a:solidFill>
              <a:srgbClr val="FF0000"/>
            </a:solidFill>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10" name="Rechte verbindingslijn met pijl 9">
            <a:extLst>
              <a:ext uri="{FF2B5EF4-FFF2-40B4-BE49-F238E27FC236}">
                <a16:creationId xmlns:a16="http://schemas.microsoft.com/office/drawing/2014/main" id="{BF6A1212-822A-694D-68A5-8D0669EFA73A}"/>
              </a:ext>
            </a:extLst>
          </p:cNvPr>
          <p:cNvCxnSpPr/>
          <p:nvPr/>
        </p:nvCxnSpPr>
        <p:spPr>
          <a:xfrm>
            <a:off x="1691640" y="5013960"/>
            <a:ext cx="598646" cy="0"/>
          </a:xfrm>
          <a:prstGeom prst="straightConnector1">
            <a:avLst/>
          </a:prstGeom>
          <a:ln w="76200">
            <a:solidFill>
              <a:srgbClr val="FF0000"/>
            </a:solidFill>
            <a:headEnd type="none" w="lg" len="lg"/>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044039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id="{09D0D97C-21C2-E2F7-B4CA-50F90985FDCF}"/>
              </a:ext>
            </a:extLst>
          </p:cNvPr>
          <p:cNvSpPr>
            <a:spLocks noGrp="1"/>
          </p:cNvSpPr>
          <p:nvPr>
            <p:ph type="sldNum" sz="quarter" idx="12"/>
          </p:nvPr>
        </p:nvSpPr>
        <p:spPr/>
        <p:txBody>
          <a:bodyPr/>
          <a:lstStyle/>
          <a:p>
            <a:fld id="{7AE184E0-0BD4-4705-A12B-9B71DDE63301}" type="slidenum">
              <a:rPr lang="nl-BE" noProof="0" smtClean="0"/>
              <a:t>30</a:t>
            </a:fld>
            <a:endParaRPr lang="nl-BE" noProof="0" dirty="0"/>
          </a:p>
        </p:txBody>
      </p:sp>
      <p:pic>
        <p:nvPicPr>
          <p:cNvPr id="8" name="Afbeelding 7">
            <a:extLst>
              <a:ext uri="{FF2B5EF4-FFF2-40B4-BE49-F238E27FC236}">
                <a16:creationId xmlns:a16="http://schemas.microsoft.com/office/drawing/2014/main" id="{02F93084-F5FF-D19D-7C40-94770A4F07AF}"/>
              </a:ext>
            </a:extLst>
          </p:cNvPr>
          <p:cNvPicPr>
            <a:picLocks noChangeAspect="1"/>
          </p:cNvPicPr>
          <p:nvPr/>
        </p:nvPicPr>
        <p:blipFill>
          <a:blip r:embed="rId3"/>
          <a:stretch>
            <a:fillRect/>
          </a:stretch>
        </p:blipFill>
        <p:spPr>
          <a:xfrm>
            <a:off x="2797492" y="2353519"/>
            <a:ext cx="11743690" cy="5046562"/>
          </a:xfrm>
          <a:prstGeom prst="rect">
            <a:avLst/>
          </a:prstGeom>
        </p:spPr>
      </p:pic>
      <p:sp>
        <p:nvSpPr>
          <p:cNvPr id="9" name="Tekstvak 8">
            <a:extLst>
              <a:ext uri="{FF2B5EF4-FFF2-40B4-BE49-F238E27FC236}">
                <a16:creationId xmlns:a16="http://schemas.microsoft.com/office/drawing/2014/main" id="{09C97846-0DBC-762E-2217-C1719AFEBD5B}"/>
              </a:ext>
            </a:extLst>
          </p:cNvPr>
          <p:cNvSpPr txBox="1"/>
          <p:nvPr/>
        </p:nvSpPr>
        <p:spPr>
          <a:xfrm>
            <a:off x="9696380" y="9028041"/>
            <a:ext cx="6355080" cy="360612"/>
          </a:xfrm>
          <a:prstGeom prst="rect">
            <a:avLst/>
          </a:prstGeom>
          <a:noFill/>
        </p:spPr>
        <p:txBody>
          <a:bodyPr wrap="square" rtlCol="0">
            <a:spAutoFit/>
          </a:bodyPr>
          <a:lstStyle/>
          <a:p>
            <a:pPr>
              <a:lnSpc>
                <a:spcPct val="120000"/>
              </a:lnSpc>
            </a:pPr>
            <a:r>
              <a:rPr lang="nl-BE" sz="1600" dirty="0">
                <a:latin typeface="+mj-lt"/>
              </a:rPr>
              <a:t>Source: Grimstad (2021). </a:t>
            </a:r>
            <a:r>
              <a:rPr lang="nl-BE" sz="1600" b="0" i="0" dirty="0">
                <a:effectLst/>
                <a:latin typeface="+mj-lt"/>
              </a:rPr>
              <a:t> </a:t>
            </a:r>
            <a:r>
              <a:rPr lang="nl-BE" sz="1600" b="0" i="0" dirty="0" err="1">
                <a:effectLst/>
                <a:latin typeface="+mj-lt"/>
              </a:rPr>
              <a:t>doi</a:t>
            </a:r>
            <a:r>
              <a:rPr lang="nl-BE" sz="1600" b="0" i="0" dirty="0">
                <a:effectLst/>
                <a:latin typeface="+mj-lt"/>
              </a:rPr>
              <a:t>: DOI: </a:t>
            </a:r>
            <a:r>
              <a:rPr lang="nl-BE" sz="1600" b="0" i="0" u="none" strike="noStrike" dirty="0">
                <a:effectLst/>
                <a:latin typeface="+mj-lt"/>
                <a:hlinkClick r:id="rId4">
                  <a:extLst>
                    <a:ext uri="{A12FA001-AC4F-418D-AE19-62706E023703}">
                      <ahyp:hlinkClr xmlns:ahyp="http://schemas.microsoft.com/office/drawing/2018/hyperlinkcolor" val="tx"/>
                    </a:ext>
                  </a:extLst>
                </a:hlinkClick>
              </a:rPr>
              <a:t>10.1016/j.jpag.2021.04.004</a:t>
            </a:r>
            <a:endParaRPr lang="nl-BE" sz="1600" b="0" i="0" dirty="0">
              <a:effectLst/>
              <a:latin typeface="+mj-lt"/>
            </a:endParaRPr>
          </a:p>
        </p:txBody>
      </p:sp>
    </p:spTree>
    <p:extLst>
      <p:ext uri="{BB962C8B-B14F-4D97-AF65-F5344CB8AC3E}">
        <p14:creationId xmlns:p14="http://schemas.microsoft.com/office/powerpoint/2010/main" val="4648745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E098D95-5BE2-2365-D387-A2CC252FD65F}"/>
              </a:ext>
            </a:extLst>
          </p:cNvPr>
          <p:cNvSpPr>
            <a:spLocks noGrp="1"/>
          </p:cNvSpPr>
          <p:nvPr>
            <p:ph type="title"/>
          </p:nvPr>
        </p:nvSpPr>
        <p:spPr>
          <a:xfrm>
            <a:off x="830118" y="252000"/>
            <a:ext cx="15705282" cy="863693"/>
          </a:xfrm>
        </p:spPr>
        <p:txBody>
          <a:bodyPr anchor="t">
            <a:normAutofit/>
          </a:bodyPr>
          <a:lstStyle/>
          <a:p>
            <a:r>
              <a:rPr lang="nl-BE" dirty="0" err="1"/>
              <a:t>Abdominal</a:t>
            </a:r>
            <a:r>
              <a:rPr lang="nl-BE" dirty="0"/>
              <a:t> </a:t>
            </a:r>
            <a:r>
              <a:rPr lang="nl-BE" dirty="0" err="1"/>
              <a:t>cramping</a:t>
            </a:r>
            <a:endParaRPr lang="nl-BE" dirty="0"/>
          </a:p>
        </p:txBody>
      </p:sp>
      <p:pic>
        <p:nvPicPr>
          <p:cNvPr id="6" name="Afbeelding 5">
            <a:extLst>
              <a:ext uri="{FF2B5EF4-FFF2-40B4-BE49-F238E27FC236}">
                <a16:creationId xmlns:a16="http://schemas.microsoft.com/office/drawing/2014/main" id="{F924888E-64FA-DE8B-2A92-D8FCC037CBC1}"/>
              </a:ext>
            </a:extLst>
          </p:cNvPr>
          <p:cNvPicPr>
            <a:picLocks noChangeAspect="1"/>
          </p:cNvPicPr>
          <p:nvPr/>
        </p:nvPicPr>
        <p:blipFill>
          <a:blip r:embed="rId2"/>
          <a:stretch>
            <a:fillRect/>
          </a:stretch>
        </p:blipFill>
        <p:spPr>
          <a:xfrm>
            <a:off x="518292" y="1362004"/>
            <a:ext cx="8928000" cy="6696000"/>
          </a:xfrm>
          <a:prstGeom prst="rect">
            <a:avLst/>
          </a:prstGeom>
          <a:noFill/>
        </p:spPr>
      </p:pic>
      <p:sp>
        <p:nvSpPr>
          <p:cNvPr id="4" name="Tijdelijke aanduiding voor dianummer 3">
            <a:extLst>
              <a:ext uri="{FF2B5EF4-FFF2-40B4-BE49-F238E27FC236}">
                <a16:creationId xmlns:a16="http://schemas.microsoft.com/office/drawing/2014/main" id="{65CA07E0-34D5-4A3D-5BB1-AF4139B9AF7A}"/>
              </a:ext>
            </a:extLst>
          </p:cNvPr>
          <p:cNvSpPr>
            <a:spLocks noGrp="1"/>
          </p:cNvSpPr>
          <p:nvPr>
            <p:ph type="sldNum" sz="quarter" idx="12"/>
          </p:nvPr>
        </p:nvSpPr>
        <p:spPr>
          <a:xfrm>
            <a:off x="15590520" y="8948703"/>
            <a:ext cx="921880" cy="519289"/>
          </a:xfrm>
        </p:spPr>
        <p:txBody>
          <a:bodyPr anchor="ctr">
            <a:normAutofit/>
          </a:bodyPr>
          <a:lstStyle/>
          <a:p>
            <a:pPr>
              <a:spcAft>
                <a:spcPts val="600"/>
              </a:spcAft>
            </a:pPr>
            <a:fld id="{7AE184E0-0BD4-4705-A12B-9B71DDE63301}" type="slidenum">
              <a:rPr lang="nl-BE" noProof="0" smtClean="0"/>
              <a:pPr>
                <a:spcAft>
                  <a:spcPts val="600"/>
                </a:spcAft>
              </a:pPr>
              <a:t>31</a:t>
            </a:fld>
            <a:endParaRPr lang="nl-BE" noProof="0"/>
          </a:p>
        </p:txBody>
      </p:sp>
      <p:pic>
        <p:nvPicPr>
          <p:cNvPr id="8" name="Afbeelding 7">
            <a:extLst>
              <a:ext uri="{FF2B5EF4-FFF2-40B4-BE49-F238E27FC236}">
                <a16:creationId xmlns:a16="http://schemas.microsoft.com/office/drawing/2014/main" id="{094A7357-D50E-AF75-7D53-30A2C56CA1B8}"/>
              </a:ext>
            </a:extLst>
          </p:cNvPr>
          <p:cNvPicPr>
            <a:picLocks noChangeAspect="1"/>
          </p:cNvPicPr>
          <p:nvPr/>
        </p:nvPicPr>
        <p:blipFill>
          <a:blip r:embed="rId3"/>
          <a:stretch>
            <a:fillRect/>
          </a:stretch>
        </p:blipFill>
        <p:spPr>
          <a:xfrm>
            <a:off x="10927899" y="76632"/>
            <a:ext cx="5892484" cy="9424968"/>
          </a:xfrm>
          <a:prstGeom prst="rect">
            <a:avLst/>
          </a:prstGeom>
        </p:spPr>
      </p:pic>
      <p:sp>
        <p:nvSpPr>
          <p:cNvPr id="9" name="Rechthoek 8">
            <a:extLst>
              <a:ext uri="{FF2B5EF4-FFF2-40B4-BE49-F238E27FC236}">
                <a16:creationId xmlns:a16="http://schemas.microsoft.com/office/drawing/2014/main" id="{C62B0C4E-5607-3A94-E861-221FD3300826}"/>
              </a:ext>
            </a:extLst>
          </p:cNvPr>
          <p:cNvSpPr/>
          <p:nvPr/>
        </p:nvSpPr>
        <p:spPr>
          <a:xfrm>
            <a:off x="11201400" y="1115693"/>
            <a:ext cx="5618983" cy="362587"/>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BE">
              <a:solidFill>
                <a:schemeClr val="tx1"/>
              </a:solidFill>
            </a:endParaRPr>
          </a:p>
        </p:txBody>
      </p:sp>
      <p:sp>
        <p:nvSpPr>
          <p:cNvPr id="10" name="Rechthoek 9">
            <a:extLst>
              <a:ext uri="{FF2B5EF4-FFF2-40B4-BE49-F238E27FC236}">
                <a16:creationId xmlns:a16="http://schemas.microsoft.com/office/drawing/2014/main" id="{8BD3447B-7B0D-582A-347F-4477A3C1A5E9}"/>
              </a:ext>
            </a:extLst>
          </p:cNvPr>
          <p:cNvSpPr/>
          <p:nvPr/>
        </p:nvSpPr>
        <p:spPr>
          <a:xfrm>
            <a:off x="11064649" y="5824853"/>
            <a:ext cx="5618983" cy="51928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BE">
              <a:solidFill>
                <a:schemeClr val="tx1"/>
              </a:solidFill>
            </a:endParaRPr>
          </a:p>
        </p:txBody>
      </p:sp>
      <p:sp>
        <p:nvSpPr>
          <p:cNvPr id="12" name="Tekstvak 11">
            <a:extLst>
              <a:ext uri="{FF2B5EF4-FFF2-40B4-BE49-F238E27FC236}">
                <a16:creationId xmlns:a16="http://schemas.microsoft.com/office/drawing/2014/main" id="{71FC7DD1-032E-90B8-1D1F-C86E04C58116}"/>
              </a:ext>
            </a:extLst>
          </p:cNvPr>
          <p:cNvSpPr txBox="1"/>
          <p:nvPr/>
        </p:nvSpPr>
        <p:spPr>
          <a:xfrm>
            <a:off x="2521376" y="8811915"/>
            <a:ext cx="7665720" cy="656077"/>
          </a:xfrm>
          <a:prstGeom prst="rect">
            <a:avLst/>
          </a:prstGeom>
          <a:noFill/>
        </p:spPr>
        <p:txBody>
          <a:bodyPr wrap="square" rtlCol="0">
            <a:spAutoFit/>
          </a:bodyPr>
          <a:lstStyle/>
          <a:p>
            <a:pPr algn="l">
              <a:lnSpc>
                <a:spcPct val="120000"/>
              </a:lnSpc>
            </a:pPr>
            <a:r>
              <a:rPr lang="nl-BE" sz="1600" u="sng" dirty="0">
                <a:latin typeface="+mj-lt"/>
                <a:hlinkClick r:id="rId4" tooltip="Persistent link using digital object identifier">
                  <a:extLst>
                    <a:ext uri="{A12FA001-AC4F-418D-AE19-62706E023703}">
                      <ahyp:hlinkClr xmlns:ahyp="http://schemas.microsoft.com/office/drawing/2018/hyperlinkcolor" val="tx"/>
                    </a:ext>
                  </a:extLst>
                </a:hlinkClick>
              </a:rPr>
              <a:t>Source: </a:t>
            </a:r>
            <a:r>
              <a:rPr lang="nl-BE" sz="1600" u="sng" dirty="0">
                <a:latin typeface="+mj-lt"/>
              </a:rPr>
              <a:t>Grimstad (2020). </a:t>
            </a:r>
            <a:r>
              <a:rPr lang="nl-BE" sz="1600" b="0" i="0" u="sng" dirty="0">
                <a:effectLst/>
                <a:latin typeface="+mj-lt"/>
                <a:hlinkClick r:id="rId5">
                  <a:extLst>
                    <a:ext uri="{A12FA001-AC4F-418D-AE19-62706E023703}">
                      <ahyp:hlinkClr xmlns:ahyp="http://schemas.microsoft.com/office/drawing/2018/hyperlinkcolor" val="tx"/>
                    </a:ext>
                  </a:extLst>
                </a:hlinkClick>
              </a:rPr>
              <a:t>https://doi.org/10.1089/lgbt.2019.0258</a:t>
            </a:r>
            <a:br>
              <a:rPr lang="nl-BE" sz="1600" u="sng" dirty="0">
                <a:latin typeface="+mj-lt"/>
              </a:rPr>
            </a:br>
            <a:endParaRPr lang="nl-BE" sz="1600" u="sng" dirty="0">
              <a:latin typeface="+mj-lt"/>
            </a:endParaRPr>
          </a:p>
        </p:txBody>
      </p:sp>
    </p:spTree>
    <p:extLst>
      <p:ext uri="{BB962C8B-B14F-4D97-AF65-F5344CB8AC3E}">
        <p14:creationId xmlns:p14="http://schemas.microsoft.com/office/powerpoint/2010/main" val="29870484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5" name="Title 1">
            <a:extLst>
              <a:ext uri="{FF2B5EF4-FFF2-40B4-BE49-F238E27FC236}">
                <a16:creationId xmlns:a16="http://schemas.microsoft.com/office/drawing/2014/main" id="{4C3951B8-D0EE-A8DB-A71B-5313DE52BE3C}"/>
              </a:ext>
            </a:extLst>
          </p:cNvPr>
          <p:cNvSpPr>
            <a:spLocks noGrp="1"/>
          </p:cNvSpPr>
          <p:nvPr>
            <p:ph type="title"/>
          </p:nvPr>
        </p:nvSpPr>
        <p:spPr>
          <a:xfrm>
            <a:off x="830118" y="252000"/>
            <a:ext cx="15705282" cy="863693"/>
          </a:xfrm>
        </p:spPr>
        <p:txBody>
          <a:bodyPr/>
          <a:lstStyle/>
          <a:p>
            <a:r>
              <a:rPr lang="en-US" dirty="0"/>
              <a:t>PROSTATIC METAPLASIA</a:t>
            </a:r>
          </a:p>
        </p:txBody>
      </p:sp>
      <p:sp>
        <p:nvSpPr>
          <p:cNvPr id="4" name="Tijdelijke aanduiding voor dianummer 3">
            <a:extLst>
              <a:ext uri="{FF2B5EF4-FFF2-40B4-BE49-F238E27FC236}">
                <a16:creationId xmlns:a16="http://schemas.microsoft.com/office/drawing/2014/main" id="{D5B97848-D34D-99C2-E41F-984184760A83}"/>
              </a:ext>
            </a:extLst>
          </p:cNvPr>
          <p:cNvSpPr>
            <a:spLocks noGrp="1"/>
          </p:cNvSpPr>
          <p:nvPr>
            <p:ph type="sldNum" sz="quarter" idx="12"/>
          </p:nvPr>
        </p:nvSpPr>
        <p:spPr>
          <a:xfrm>
            <a:off x="15590520" y="8948703"/>
            <a:ext cx="921880" cy="519289"/>
          </a:xfrm>
        </p:spPr>
        <p:txBody>
          <a:bodyPr anchor="ctr">
            <a:normAutofit/>
          </a:bodyPr>
          <a:lstStyle/>
          <a:p>
            <a:pPr>
              <a:spcAft>
                <a:spcPts val="600"/>
              </a:spcAft>
            </a:pPr>
            <a:fld id="{7AE184E0-0BD4-4705-A12B-9B71DDE63301}" type="slidenum">
              <a:rPr lang="nl-BE" noProof="0" smtClean="0"/>
              <a:pPr>
                <a:spcAft>
                  <a:spcPts val="600"/>
                </a:spcAft>
              </a:pPr>
              <a:t>32</a:t>
            </a:fld>
            <a:endParaRPr lang="nl-BE" noProof="0"/>
          </a:p>
        </p:txBody>
      </p:sp>
      <p:pic>
        <p:nvPicPr>
          <p:cNvPr id="2050" name="Picture 2" descr="figure 2">
            <a:extLst>
              <a:ext uri="{FF2B5EF4-FFF2-40B4-BE49-F238E27FC236}">
                <a16:creationId xmlns:a16="http://schemas.microsoft.com/office/drawing/2014/main" id="{1D4B48F6-82AB-1C65-CCCF-0370B4A3CE78}"/>
              </a:ext>
            </a:extLst>
          </p:cNvPr>
          <p:cNvPicPr>
            <a:picLocks noGrp="1" noChangeAspect="1" noChangeArrowheads="1"/>
          </p:cNvPicPr>
          <p:nvPr>
            <p:ph type="pic" sz="quarter" idx="13"/>
          </p:nvPr>
        </p:nvPicPr>
        <p:blipFill>
          <a:blip r:embed="rId3">
            <a:extLst>
              <a:ext uri="{28A0092B-C50C-407E-A947-70E740481C1C}">
                <a14:useLocalDpi xmlns:a14="http://schemas.microsoft.com/office/drawing/2010/main" val="0"/>
              </a:ext>
            </a:extLst>
          </a:blip>
          <a:stretch/>
        </p:blipFill>
        <p:spPr bwMode="auto">
          <a:xfrm>
            <a:off x="4691053" y="1371600"/>
            <a:ext cx="8001969" cy="6501600"/>
          </a:xfrm>
          <a:prstGeom prst="rect">
            <a:avLst/>
          </a:prstGeom>
          <a:solidFill>
            <a:srgbClr val="FFFFFF"/>
          </a:solidFill>
        </p:spPr>
      </p:pic>
      <p:sp>
        <p:nvSpPr>
          <p:cNvPr id="5" name="Tekstvak 4">
            <a:extLst>
              <a:ext uri="{FF2B5EF4-FFF2-40B4-BE49-F238E27FC236}">
                <a16:creationId xmlns:a16="http://schemas.microsoft.com/office/drawing/2014/main" id="{E88BE9AB-F98B-7503-9BD0-905D9757CA3E}"/>
              </a:ext>
            </a:extLst>
          </p:cNvPr>
          <p:cNvSpPr txBox="1"/>
          <p:nvPr/>
        </p:nvSpPr>
        <p:spPr>
          <a:xfrm>
            <a:off x="8382000" y="9079723"/>
            <a:ext cx="8366760" cy="360612"/>
          </a:xfrm>
          <a:prstGeom prst="rect">
            <a:avLst/>
          </a:prstGeom>
          <a:noFill/>
        </p:spPr>
        <p:txBody>
          <a:bodyPr wrap="square" rtlCol="0">
            <a:spAutoFit/>
          </a:bodyPr>
          <a:lstStyle/>
          <a:p>
            <a:pPr algn="l">
              <a:lnSpc>
                <a:spcPct val="120000"/>
              </a:lnSpc>
            </a:pPr>
            <a:r>
              <a:rPr lang="nl-BE" sz="1600" dirty="0"/>
              <a:t>Source: </a:t>
            </a:r>
            <a:r>
              <a:rPr lang="nl-BE" sz="1600" dirty="0" err="1"/>
              <a:t>Xu</a:t>
            </a:r>
            <a:r>
              <a:rPr lang="nl-BE" sz="1600" dirty="0"/>
              <a:t> (2019). https://link.springer.com/article/10.1007/s00345-021-03907-y</a:t>
            </a:r>
          </a:p>
        </p:txBody>
      </p:sp>
    </p:spTree>
    <p:extLst>
      <p:ext uri="{BB962C8B-B14F-4D97-AF65-F5344CB8AC3E}">
        <p14:creationId xmlns:p14="http://schemas.microsoft.com/office/powerpoint/2010/main" val="4842770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388BDD8E-F21F-6843-9350-6E2131269975}"/>
              </a:ext>
            </a:extLst>
          </p:cNvPr>
          <p:cNvSpPr>
            <a:spLocks noGrp="1"/>
          </p:cNvSpPr>
          <p:nvPr>
            <p:ph type="title"/>
          </p:nvPr>
        </p:nvSpPr>
        <p:spPr>
          <a:xfrm>
            <a:off x="830118" y="252000"/>
            <a:ext cx="15705282" cy="863693"/>
          </a:xfrm>
        </p:spPr>
        <p:txBody>
          <a:bodyPr/>
          <a:lstStyle/>
          <a:p>
            <a:r>
              <a:rPr lang="en-US" dirty="0" err="1"/>
              <a:t>Uzgent</a:t>
            </a:r>
            <a:r>
              <a:rPr lang="en-US" dirty="0"/>
              <a:t> house recipe</a:t>
            </a:r>
          </a:p>
        </p:txBody>
      </p:sp>
      <p:pic>
        <p:nvPicPr>
          <p:cNvPr id="5" name="Afbeelding 4">
            <a:extLst>
              <a:ext uri="{FF2B5EF4-FFF2-40B4-BE49-F238E27FC236}">
                <a16:creationId xmlns:a16="http://schemas.microsoft.com/office/drawing/2014/main" id="{97E98132-45E2-2DBA-DB13-55FC91098AA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0118" y="1528800"/>
            <a:ext cx="8868874" cy="6696000"/>
          </a:xfrm>
          <a:prstGeom prst="rect">
            <a:avLst/>
          </a:prstGeom>
          <a:noFill/>
        </p:spPr>
      </p:pic>
      <p:sp>
        <p:nvSpPr>
          <p:cNvPr id="3" name="Tijdelijke aanduiding voor dianummer 2">
            <a:extLst>
              <a:ext uri="{FF2B5EF4-FFF2-40B4-BE49-F238E27FC236}">
                <a16:creationId xmlns:a16="http://schemas.microsoft.com/office/drawing/2014/main" id="{4D5700E9-EA91-D482-F2E5-3AC3766AC744}"/>
              </a:ext>
            </a:extLst>
          </p:cNvPr>
          <p:cNvSpPr>
            <a:spLocks noGrp="1"/>
          </p:cNvSpPr>
          <p:nvPr>
            <p:ph type="sldNum" sz="quarter" idx="12"/>
          </p:nvPr>
        </p:nvSpPr>
        <p:spPr>
          <a:xfrm>
            <a:off x="15590520" y="8948703"/>
            <a:ext cx="921880" cy="519289"/>
          </a:xfrm>
        </p:spPr>
        <p:txBody>
          <a:bodyPr anchor="ctr">
            <a:normAutofit/>
          </a:bodyPr>
          <a:lstStyle/>
          <a:p>
            <a:pPr>
              <a:spcAft>
                <a:spcPts val="600"/>
              </a:spcAft>
            </a:pPr>
            <a:fld id="{7AE184E0-0BD4-4705-A12B-9B71DDE63301}" type="slidenum">
              <a:rPr lang="nl-BE" noProof="0" smtClean="0"/>
              <a:pPr>
                <a:spcAft>
                  <a:spcPts val="600"/>
                </a:spcAft>
              </a:pPr>
              <a:t>33</a:t>
            </a:fld>
            <a:endParaRPr lang="nl-BE" noProof="0"/>
          </a:p>
        </p:txBody>
      </p:sp>
      <p:sp>
        <p:nvSpPr>
          <p:cNvPr id="6" name="Tekstvak 5">
            <a:extLst>
              <a:ext uri="{FF2B5EF4-FFF2-40B4-BE49-F238E27FC236}">
                <a16:creationId xmlns:a16="http://schemas.microsoft.com/office/drawing/2014/main" id="{C21C4901-1B70-D441-D152-708353A588BD}"/>
              </a:ext>
            </a:extLst>
          </p:cNvPr>
          <p:cNvSpPr txBox="1"/>
          <p:nvPr/>
        </p:nvSpPr>
        <p:spPr>
          <a:xfrm>
            <a:off x="10210800" y="1528800"/>
            <a:ext cx="6126480" cy="4684809"/>
          </a:xfrm>
          <a:prstGeom prst="rect">
            <a:avLst/>
          </a:prstGeom>
          <a:noFill/>
        </p:spPr>
        <p:txBody>
          <a:bodyPr wrap="square" rtlCol="0">
            <a:spAutoFit/>
          </a:bodyPr>
          <a:lstStyle/>
          <a:p>
            <a:pPr marL="342900" indent="-342900" algn="l">
              <a:lnSpc>
                <a:spcPct val="120000"/>
              </a:lnSpc>
              <a:buFont typeface="Arial" panose="020B0604020202020204" pitchFamily="34" charset="0"/>
              <a:buChar char="–"/>
            </a:pPr>
            <a:r>
              <a:rPr lang="nl-BE" sz="3600" dirty="0" err="1"/>
              <a:t>Pelvic</a:t>
            </a:r>
            <a:r>
              <a:rPr lang="nl-BE" sz="3600" dirty="0"/>
              <a:t> NMR </a:t>
            </a:r>
            <a:r>
              <a:rPr lang="nl-BE" sz="3600" dirty="0" err="1"/>
              <a:t>every</a:t>
            </a:r>
            <a:r>
              <a:rPr lang="nl-BE" sz="3600" dirty="0"/>
              <a:t> 5 </a:t>
            </a:r>
            <a:r>
              <a:rPr lang="nl-BE" sz="3600" dirty="0" err="1"/>
              <a:t>years</a:t>
            </a:r>
            <a:endParaRPr lang="nl-BE" sz="3600" dirty="0"/>
          </a:p>
          <a:p>
            <a:pPr marL="342900" indent="-342900" algn="l">
              <a:lnSpc>
                <a:spcPct val="120000"/>
              </a:lnSpc>
              <a:buFont typeface="Arial" panose="020B0604020202020204" pitchFamily="34" charset="0"/>
              <a:buChar char="–"/>
            </a:pPr>
            <a:endParaRPr lang="nl-BE" sz="3600" dirty="0"/>
          </a:p>
          <a:p>
            <a:pPr marL="342900" indent="-342900" algn="l">
              <a:lnSpc>
                <a:spcPct val="120000"/>
              </a:lnSpc>
              <a:buFont typeface="Arial" panose="020B0604020202020204" pitchFamily="34" charset="0"/>
              <a:buChar char="–"/>
            </a:pPr>
            <a:r>
              <a:rPr lang="nl-BE" sz="3600" dirty="0"/>
              <a:t>Pilot </a:t>
            </a:r>
            <a:r>
              <a:rPr lang="nl-BE" sz="3600" dirty="0" err="1"/>
              <a:t>study</a:t>
            </a:r>
            <a:r>
              <a:rPr lang="nl-BE" sz="3600" dirty="0"/>
              <a:t> (n=24):</a:t>
            </a:r>
          </a:p>
          <a:p>
            <a:pPr marL="342900" indent="-342900" algn="l">
              <a:lnSpc>
                <a:spcPct val="120000"/>
              </a:lnSpc>
              <a:buFont typeface="Wingdings" panose="05000000000000000000" pitchFamily="2" charset="2"/>
              <a:buChar char="Ø"/>
            </a:pPr>
            <a:r>
              <a:rPr lang="nl-BE" sz="3600" dirty="0" err="1"/>
              <a:t>Atrophic</a:t>
            </a:r>
            <a:r>
              <a:rPr lang="nl-BE" sz="3600" dirty="0"/>
              <a:t> endometrium</a:t>
            </a:r>
          </a:p>
          <a:p>
            <a:pPr marL="342900" indent="-342900" algn="l">
              <a:lnSpc>
                <a:spcPct val="120000"/>
              </a:lnSpc>
              <a:buFont typeface="Wingdings" panose="05000000000000000000" pitchFamily="2" charset="2"/>
              <a:buChar char="Ø"/>
            </a:pPr>
            <a:r>
              <a:rPr lang="nl-BE" sz="3600" dirty="0"/>
              <a:t>No PCOS</a:t>
            </a:r>
          </a:p>
          <a:p>
            <a:pPr marL="342900" indent="-342900" algn="l">
              <a:lnSpc>
                <a:spcPct val="120000"/>
              </a:lnSpc>
              <a:buFont typeface="Wingdings" panose="05000000000000000000" pitchFamily="2" charset="2"/>
              <a:buChar char="Ø"/>
            </a:pPr>
            <a:endParaRPr lang="nl-BE" sz="3600" dirty="0"/>
          </a:p>
          <a:p>
            <a:pPr algn="l">
              <a:lnSpc>
                <a:spcPct val="120000"/>
              </a:lnSpc>
            </a:pPr>
            <a:r>
              <a:rPr lang="nl-BE" sz="3600" b="1" dirty="0" err="1"/>
              <a:t>Overshooting</a:t>
            </a:r>
            <a:r>
              <a:rPr lang="nl-BE" sz="3600" b="1" dirty="0"/>
              <a:t>?</a:t>
            </a:r>
          </a:p>
        </p:txBody>
      </p:sp>
    </p:spTree>
    <p:extLst>
      <p:ext uri="{BB962C8B-B14F-4D97-AF65-F5344CB8AC3E}">
        <p14:creationId xmlns:p14="http://schemas.microsoft.com/office/powerpoint/2010/main" val="42507249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62FE2993-EC9E-2DF2-0FDD-DE74DD8AFD4D}"/>
              </a:ext>
            </a:extLst>
          </p:cNvPr>
          <p:cNvSpPr>
            <a:spLocks noGrp="1"/>
          </p:cNvSpPr>
          <p:nvPr>
            <p:ph type="title"/>
          </p:nvPr>
        </p:nvSpPr>
        <p:spPr>
          <a:xfrm>
            <a:off x="830118" y="252000"/>
            <a:ext cx="15705282" cy="863693"/>
          </a:xfrm>
        </p:spPr>
        <p:txBody>
          <a:bodyPr/>
          <a:lstStyle/>
          <a:p>
            <a:r>
              <a:rPr lang="en-US" dirty="0"/>
              <a:t>Sex drive</a:t>
            </a:r>
          </a:p>
        </p:txBody>
      </p:sp>
      <p:pic>
        <p:nvPicPr>
          <p:cNvPr id="4" name="Afbeelding 3">
            <a:extLst>
              <a:ext uri="{FF2B5EF4-FFF2-40B4-BE49-F238E27FC236}">
                <a16:creationId xmlns:a16="http://schemas.microsoft.com/office/drawing/2014/main" id="{7C81648E-724F-3364-AD44-AB14E513F4AE}"/>
              </a:ext>
            </a:extLst>
          </p:cNvPr>
          <p:cNvPicPr>
            <a:picLocks noChangeAspect="1"/>
          </p:cNvPicPr>
          <p:nvPr/>
        </p:nvPicPr>
        <p:blipFill>
          <a:blip r:embed="rId3"/>
          <a:stretch>
            <a:fillRect/>
          </a:stretch>
        </p:blipFill>
        <p:spPr>
          <a:xfrm>
            <a:off x="3474718" y="1194364"/>
            <a:ext cx="10421789" cy="6696000"/>
          </a:xfrm>
          <a:prstGeom prst="rect">
            <a:avLst/>
          </a:prstGeom>
          <a:noFill/>
        </p:spPr>
      </p:pic>
      <p:sp>
        <p:nvSpPr>
          <p:cNvPr id="11" name="Slide Number Placeholder 3">
            <a:extLst>
              <a:ext uri="{FF2B5EF4-FFF2-40B4-BE49-F238E27FC236}">
                <a16:creationId xmlns:a16="http://schemas.microsoft.com/office/drawing/2014/main" id="{56FE94E1-9E50-BB3B-0565-8FC74A03480A}"/>
              </a:ext>
            </a:extLst>
          </p:cNvPr>
          <p:cNvSpPr>
            <a:spLocks noGrp="1"/>
          </p:cNvSpPr>
          <p:nvPr>
            <p:ph type="sldNum" sz="quarter" idx="12"/>
          </p:nvPr>
        </p:nvSpPr>
        <p:spPr>
          <a:xfrm>
            <a:off x="15590520" y="8948703"/>
            <a:ext cx="921880" cy="519289"/>
          </a:xfrm>
        </p:spPr>
        <p:txBody>
          <a:bodyPr/>
          <a:lstStyle/>
          <a:p>
            <a:pPr>
              <a:spcAft>
                <a:spcPts val="600"/>
              </a:spcAft>
            </a:pPr>
            <a:fld id="{7AE184E0-0BD4-4705-A12B-9B71DDE63301}" type="slidenum">
              <a:rPr lang="nl-BE" noProof="0" smtClean="0"/>
              <a:pPr>
                <a:spcAft>
                  <a:spcPts val="600"/>
                </a:spcAft>
              </a:pPr>
              <a:t>34</a:t>
            </a:fld>
            <a:endParaRPr lang="nl-BE" noProof="0"/>
          </a:p>
        </p:txBody>
      </p:sp>
      <p:sp>
        <p:nvSpPr>
          <p:cNvPr id="5" name="Tekstvak 4">
            <a:extLst>
              <a:ext uri="{FF2B5EF4-FFF2-40B4-BE49-F238E27FC236}">
                <a16:creationId xmlns:a16="http://schemas.microsoft.com/office/drawing/2014/main" id="{56E6434E-1061-2C31-F7A3-F6F42574BAE9}"/>
              </a:ext>
            </a:extLst>
          </p:cNvPr>
          <p:cNvSpPr txBox="1"/>
          <p:nvPr/>
        </p:nvSpPr>
        <p:spPr>
          <a:xfrm>
            <a:off x="9579292" y="9043857"/>
            <a:ext cx="7515543" cy="365998"/>
          </a:xfrm>
          <a:prstGeom prst="rect">
            <a:avLst/>
          </a:prstGeom>
          <a:noFill/>
        </p:spPr>
        <p:txBody>
          <a:bodyPr wrap="square" rtlCol="0">
            <a:spAutoFit/>
          </a:bodyPr>
          <a:lstStyle/>
          <a:p>
            <a:pPr algn="l">
              <a:lnSpc>
                <a:spcPct val="120000"/>
              </a:lnSpc>
            </a:pPr>
            <a:r>
              <a:rPr lang="nl-BE" sz="1600" dirty="0">
                <a:latin typeface="+mj-lt"/>
              </a:rPr>
              <a:t>Source: </a:t>
            </a:r>
            <a:r>
              <a:rPr lang="nl-BE" sz="1600" dirty="0" err="1">
                <a:latin typeface="+mj-lt"/>
              </a:rPr>
              <a:t>Defreyne</a:t>
            </a:r>
            <a:r>
              <a:rPr lang="nl-BE" sz="1600" dirty="0">
                <a:latin typeface="+mj-lt"/>
              </a:rPr>
              <a:t> (2020).</a:t>
            </a:r>
            <a:r>
              <a:rPr lang="nl-BE" sz="1600" b="0" i="0" u="none" strike="noStrike" dirty="0">
                <a:effectLst/>
                <a:latin typeface="+mj-lt"/>
                <a:hlinkClick r:id="rId4">
                  <a:extLst>
                    <a:ext uri="{A12FA001-AC4F-418D-AE19-62706E023703}">
                      <ahyp:hlinkClr xmlns:ahyp="http://schemas.microsoft.com/office/drawing/2018/hyperlinkcolor" val="tx"/>
                    </a:ext>
                  </a:extLst>
                </a:hlinkClick>
              </a:rPr>
              <a:t> https://doi.org/10.1016/j.jsxm.2019.12.020</a:t>
            </a:r>
            <a:endParaRPr lang="nl-BE" sz="1600" dirty="0">
              <a:latin typeface="+mj-lt"/>
            </a:endParaRPr>
          </a:p>
        </p:txBody>
      </p:sp>
    </p:spTree>
    <p:extLst>
      <p:ext uri="{BB962C8B-B14F-4D97-AF65-F5344CB8AC3E}">
        <p14:creationId xmlns:p14="http://schemas.microsoft.com/office/powerpoint/2010/main" val="356961153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FA131D5-A513-7141-A877-0FCA99E29CEB}"/>
              </a:ext>
            </a:extLst>
          </p:cNvPr>
          <p:cNvSpPr>
            <a:spLocks noGrp="1"/>
          </p:cNvSpPr>
          <p:nvPr>
            <p:ph type="title"/>
          </p:nvPr>
        </p:nvSpPr>
        <p:spPr/>
        <p:txBody>
          <a:bodyPr/>
          <a:lstStyle/>
          <a:p>
            <a:r>
              <a:rPr lang="nl-BE" dirty="0"/>
              <a:t>Contact </a:t>
            </a:r>
            <a:r>
              <a:rPr lang="nl-BE" dirty="0" err="1"/>
              <a:t>bleeding</a:t>
            </a:r>
            <a:endParaRPr lang="nl-BE" dirty="0"/>
          </a:p>
        </p:txBody>
      </p:sp>
      <p:sp>
        <p:nvSpPr>
          <p:cNvPr id="3" name="Tijdelijke aanduiding voor inhoud 2">
            <a:extLst>
              <a:ext uri="{FF2B5EF4-FFF2-40B4-BE49-F238E27FC236}">
                <a16:creationId xmlns:a16="http://schemas.microsoft.com/office/drawing/2014/main" id="{12F48183-B651-65FE-A7A0-3AE9120B13C8}"/>
              </a:ext>
            </a:extLst>
          </p:cNvPr>
          <p:cNvSpPr>
            <a:spLocks noGrp="1"/>
          </p:cNvSpPr>
          <p:nvPr>
            <p:ph idx="1"/>
          </p:nvPr>
        </p:nvSpPr>
        <p:spPr/>
        <p:txBody>
          <a:bodyPr>
            <a:normAutofit/>
          </a:bodyPr>
          <a:lstStyle/>
          <a:p>
            <a:pPr marL="85725" indent="0">
              <a:buNone/>
            </a:pPr>
            <a:endParaRPr lang="nl-BE" sz="4400" dirty="0"/>
          </a:p>
          <a:p>
            <a:pPr>
              <a:buFontTx/>
              <a:buChar char="-"/>
            </a:pPr>
            <a:r>
              <a:rPr lang="nl-BE" sz="4400" dirty="0" err="1"/>
              <a:t>Probably</a:t>
            </a:r>
            <a:r>
              <a:rPr lang="nl-BE" sz="4400" dirty="0"/>
              <a:t> </a:t>
            </a:r>
            <a:r>
              <a:rPr lang="nl-BE" sz="4400" dirty="0" err="1"/>
              <a:t>underreported</a:t>
            </a:r>
            <a:endParaRPr lang="nl-BE" sz="4400" dirty="0"/>
          </a:p>
          <a:p>
            <a:pPr>
              <a:buFontTx/>
              <a:buChar char="-"/>
            </a:pPr>
            <a:r>
              <a:rPr lang="nl-BE" sz="4400" dirty="0" err="1"/>
              <a:t>Atrophy-related</a:t>
            </a:r>
            <a:r>
              <a:rPr lang="nl-BE" sz="4400" dirty="0"/>
              <a:t>: UTI, </a:t>
            </a:r>
            <a:r>
              <a:rPr lang="nl-BE" sz="4400" dirty="0" err="1"/>
              <a:t>foetor</a:t>
            </a:r>
            <a:r>
              <a:rPr lang="nl-BE" sz="4400" dirty="0"/>
              <a:t>, discharge, </a:t>
            </a:r>
            <a:r>
              <a:rPr lang="nl-BE" sz="4400" dirty="0" err="1"/>
              <a:t>itch</a:t>
            </a:r>
            <a:r>
              <a:rPr lang="nl-BE" sz="4400" dirty="0"/>
              <a:t> …</a:t>
            </a:r>
          </a:p>
          <a:p>
            <a:pPr>
              <a:buFontTx/>
              <a:buChar char="-"/>
            </a:pPr>
            <a:endParaRPr lang="nl-BE" sz="4400" dirty="0"/>
          </a:p>
          <a:p>
            <a:pPr marL="85725" indent="0">
              <a:buNone/>
            </a:pPr>
            <a:r>
              <a:rPr lang="nl-BE" sz="4400" dirty="0"/>
              <a:t>R/ </a:t>
            </a:r>
            <a:r>
              <a:rPr lang="nl-BE" sz="4400" dirty="0" err="1"/>
              <a:t>vaginal</a:t>
            </a:r>
            <a:r>
              <a:rPr lang="nl-BE" sz="4400" dirty="0"/>
              <a:t> E2 (e.g. </a:t>
            </a:r>
            <a:r>
              <a:rPr lang="nl-BE" sz="4400" dirty="0" err="1"/>
              <a:t>Vagifem</a:t>
            </a:r>
            <a:r>
              <a:rPr lang="nl-BE" sz="4400" dirty="0"/>
              <a:t>®)</a:t>
            </a:r>
          </a:p>
          <a:p>
            <a:pPr marL="85725" indent="0">
              <a:buNone/>
            </a:pPr>
            <a:r>
              <a:rPr lang="nl-BE" sz="4400" dirty="0"/>
              <a:t>R/ </a:t>
            </a:r>
            <a:r>
              <a:rPr lang="nl-BE" sz="4400" dirty="0" err="1"/>
              <a:t>vaginal</a:t>
            </a:r>
            <a:r>
              <a:rPr lang="nl-BE" sz="4400" dirty="0"/>
              <a:t> E3 (e.g. </a:t>
            </a:r>
            <a:r>
              <a:rPr lang="nl-BE" sz="4400" dirty="0" err="1"/>
              <a:t>Aacifemine</a:t>
            </a:r>
            <a:r>
              <a:rPr lang="nl-BE" sz="4400" dirty="0"/>
              <a:t>®)</a:t>
            </a:r>
          </a:p>
          <a:p>
            <a:pPr marL="85725" indent="0">
              <a:buNone/>
            </a:pPr>
            <a:r>
              <a:rPr lang="nl-BE" sz="4400" dirty="0"/>
              <a:t>R/ </a:t>
            </a:r>
            <a:r>
              <a:rPr lang="nl-BE" sz="4400" dirty="0" err="1"/>
              <a:t>vaginal</a:t>
            </a:r>
            <a:r>
              <a:rPr lang="nl-BE" sz="4400" dirty="0"/>
              <a:t> DHEA (e.g. </a:t>
            </a:r>
            <a:r>
              <a:rPr lang="nl-BE" sz="4400" dirty="0" err="1"/>
              <a:t>Intrarosa</a:t>
            </a:r>
            <a:r>
              <a:rPr lang="nl-BE" sz="4400" dirty="0"/>
              <a:t> ®)</a:t>
            </a:r>
          </a:p>
          <a:p>
            <a:pPr marL="85725" indent="0">
              <a:buNone/>
            </a:pPr>
            <a:endParaRPr lang="nl-BE" dirty="0"/>
          </a:p>
          <a:p>
            <a:pPr marL="85725" indent="0">
              <a:buNone/>
            </a:pPr>
            <a:endParaRPr lang="nl-BE" dirty="0"/>
          </a:p>
          <a:p>
            <a:pPr marL="85725" indent="0">
              <a:buNone/>
            </a:pPr>
            <a:endParaRPr lang="nl-BE" dirty="0"/>
          </a:p>
          <a:p>
            <a:pPr>
              <a:buFontTx/>
              <a:buChar char="-"/>
            </a:pPr>
            <a:endParaRPr lang="nl-BE" dirty="0"/>
          </a:p>
          <a:p>
            <a:pPr>
              <a:buFontTx/>
              <a:buChar char="-"/>
            </a:pPr>
            <a:endParaRPr lang="nl-BE" dirty="0"/>
          </a:p>
          <a:p>
            <a:pPr>
              <a:buFontTx/>
              <a:buChar char="-"/>
            </a:pPr>
            <a:endParaRPr lang="nl-BE" dirty="0"/>
          </a:p>
        </p:txBody>
      </p:sp>
      <p:sp>
        <p:nvSpPr>
          <p:cNvPr id="4" name="Tijdelijke aanduiding voor dianummer 3">
            <a:extLst>
              <a:ext uri="{FF2B5EF4-FFF2-40B4-BE49-F238E27FC236}">
                <a16:creationId xmlns:a16="http://schemas.microsoft.com/office/drawing/2014/main" id="{EFC19B52-D24B-41CC-03A7-6F1406A6C220}"/>
              </a:ext>
            </a:extLst>
          </p:cNvPr>
          <p:cNvSpPr>
            <a:spLocks noGrp="1"/>
          </p:cNvSpPr>
          <p:nvPr>
            <p:ph type="sldNum" sz="quarter" idx="12"/>
          </p:nvPr>
        </p:nvSpPr>
        <p:spPr/>
        <p:txBody>
          <a:bodyPr/>
          <a:lstStyle/>
          <a:p>
            <a:fld id="{7AE184E0-0BD4-4705-A12B-9B71DDE63301}" type="slidenum">
              <a:rPr lang="nl-BE" noProof="0" smtClean="0"/>
              <a:t>35</a:t>
            </a:fld>
            <a:endParaRPr lang="nl-BE" noProof="0" dirty="0"/>
          </a:p>
        </p:txBody>
      </p:sp>
    </p:spTree>
    <p:extLst>
      <p:ext uri="{BB962C8B-B14F-4D97-AF65-F5344CB8AC3E}">
        <p14:creationId xmlns:p14="http://schemas.microsoft.com/office/powerpoint/2010/main" val="34974965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tekst 3"/>
          <p:cNvSpPr>
            <a:spLocks noGrp="1"/>
          </p:cNvSpPr>
          <p:nvPr>
            <p:ph type="body" sz="quarter" idx="10"/>
          </p:nvPr>
        </p:nvSpPr>
        <p:spPr>
          <a:xfrm>
            <a:off x="9322016" y="1743240"/>
            <a:ext cx="7257600" cy="655403"/>
          </a:xfrm>
        </p:spPr>
        <p:txBody>
          <a:bodyPr>
            <a:normAutofit/>
          </a:bodyPr>
          <a:lstStyle/>
          <a:p>
            <a:r>
              <a:rPr lang="nl-NL" sz="4000" dirty="0" err="1"/>
              <a:t>Thank</a:t>
            </a:r>
            <a:r>
              <a:rPr lang="nl-NL" sz="4000" dirty="0"/>
              <a:t> </a:t>
            </a:r>
            <a:r>
              <a:rPr lang="nl-NL" sz="4000" dirty="0" err="1"/>
              <a:t>you</a:t>
            </a:r>
            <a:r>
              <a:rPr lang="nl-NL" sz="4000" dirty="0"/>
              <a:t> </a:t>
            </a:r>
            <a:r>
              <a:rPr lang="nl-NL" sz="4000" dirty="0" err="1"/>
              <a:t>for</a:t>
            </a:r>
            <a:r>
              <a:rPr lang="nl-NL" sz="4000" dirty="0"/>
              <a:t> </a:t>
            </a:r>
            <a:r>
              <a:rPr lang="nl-NL" sz="4000" dirty="0" err="1"/>
              <a:t>your</a:t>
            </a:r>
            <a:r>
              <a:rPr lang="nl-NL" sz="4000" dirty="0"/>
              <a:t> attention!</a:t>
            </a:r>
          </a:p>
        </p:txBody>
      </p:sp>
      <p:sp>
        <p:nvSpPr>
          <p:cNvPr id="2" name="Title 1"/>
          <p:cNvSpPr>
            <a:spLocks noGrp="1"/>
          </p:cNvSpPr>
          <p:nvPr>
            <p:ph type="ctrTitle"/>
          </p:nvPr>
        </p:nvSpPr>
        <p:spPr/>
        <p:txBody>
          <a:bodyPr/>
          <a:lstStyle/>
          <a:p>
            <a:r>
              <a:rPr lang="nl-BE" sz="3500" dirty="0"/>
              <a:t>Jeroen Vervalcke</a:t>
            </a:r>
            <a:br>
              <a:rPr lang="nl-BE" dirty="0"/>
            </a:br>
            <a:r>
              <a:rPr lang="nl-BE" dirty="0"/>
              <a:t>MD, PhD-student</a:t>
            </a:r>
            <a:br>
              <a:rPr lang="nl-BE" dirty="0"/>
            </a:br>
            <a:br>
              <a:rPr lang="nl-BE" dirty="0"/>
            </a:br>
            <a:r>
              <a:rPr lang="nl-BE" cap="all" dirty="0"/>
              <a:t>ENDOCRINOLOGY RESEARCH UNIT</a:t>
            </a:r>
            <a:br>
              <a:rPr lang="nl-BE" cap="all" dirty="0"/>
            </a:br>
            <a:br>
              <a:rPr lang="nl-BE" dirty="0"/>
            </a:br>
            <a:r>
              <a:rPr lang="nl-BE" dirty="0"/>
              <a:t>E	jeroen.vervalcke@uzgent.be</a:t>
            </a:r>
            <a:br>
              <a:rPr lang="nl-BE" dirty="0"/>
            </a:br>
            <a:r>
              <a:rPr lang="nl-BE" dirty="0"/>
              <a:t>T	+32 9 332 18 78</a:t>
            </a:r>
            <a:br>
              <a:rPr lang="nl-BE" dirty="0"/>
            </a:br>
            <a:r>
              <a:rPr lang="nl-BE" dirty="0"/>
              <a:t>M	+32 470 73 53 06</a:t>
            </a:r>
            <a:br>
              <a:rPr lang="nl-BE" dirty="0"/>
            </a:br>
            <a:br>
              <a:rPr lang="nl-BE" dirty="0"/>
            </a:br>
            <a:br>
              <a:rPr lang="nl-BE" dirty="0"/>
            </a:br>
            <a:br>
              <a:rPr lang="nl-BE" dirty="0"/>
            </a:br>
            <a:endParaRPr lang="nl-BE" dirty="0"/>
          </a:p>
        </p:txBody>
      </p:sp>
      <p:pic>
        <p:nvPicPr>
          <p:cNvPr id="4106" name="Picture 10" descr="Anatomical Heart PNGs for Free Download">
            <a:extLst>
              <a:ext uri="{FF2B5EF4-FFF2-40B4-BE49-F238E27FC236}">
                <a16:creationId xmlns:a16="http://schemas.microsoft.com/office/drawing/2014/main" id="{76FB1845-3666-C18D-5543-026F5F5BE72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68070" y="2398643"/>
            <a:ext cx="5411788" cy="54117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963799"/>
      </p:ext>
    </p:extLst>
  </p:cSld>
  <p:clrMapOvr>
    <a:masterClrMapping/>
  </p:clrMapOvr>
</p:sld>
</file>

<file path=ppt/theme/theme1.xml><?xml version="1.0" encoding="utf-8"?>
<a:theme xmlns:a="http://schemas.openxmlformats.org/drawingml/2006/main" name="Kantoorthema">
  <a:themeElements>
    <a:clrScheme name="UGent GE">
      <a:dk1>
        <a:sysClr val="windowText" lastClr="000000"/>
      </a:dk1>
      <a:lt1>
        <a:sysClr val="window" lastClr="FFFFFF"/>
      </a:lt1>
      <a:dk2>
        <a:srgbClr val="1E64C8"/>
      </a:dk2>
      <a:lt2>
        <a:srgbClr val="E9F0FA"/>
      </a:lt2>
      <a:accent1>
        <a:srgbClr val="E85E71"/>
      </a:accent1>
      <a:accent2>
        <a:srgbClr val="EA6E7F"/>
      </a:accent2>
      <a:accent3>
        <a:srgbClr val="ED7E8D"/>
      </a:accent3>
      <a:accent4>
        <a:srgbClr val="EF8E9C"/>
      </a:accent4>
      <a:accent5>
        <a:srgbClr val="F19EAA"/>
      </a:accent5>
      <a:accent6>
        <a:srgbClr val="F4AFB8"/>
      </a:accent6>
      <a:hlink>
        <a:srgbClr val="1E64C8"/>
      </a:hlink>
      <a:folHlink>
        <a:srgbClr val="1E64C8"/>
      </a:folHlink>
    </a:clrScheme>
    <a:fontScheme name="Universiteit Gent">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31750">
          <a:solidFill>
            <a:srgbClr val="1E64C8"/>
          </a:solid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31750">
          <a:headEnd type="none" w="lg" len="lg"/>
          <a:tailEnd type="none" w="lg" len="lg"/>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342900" indent="-342900" algn="l">
          <a:lnSpc>
            <a:spcPct val="120000"/>
          </a:lnSpc>
          <a:buFont typeface="Arial" panose="020B0604020202020204" pitchFamily="34" charset="0"/>
          <a:buChar char="–"/>
          <a:defRPr sz="2500" smtClean="0"/>
        </a:defPPr>
      </a:lstStyle>
    </a:txDef>
  </a:objectDefaults>
  <a:extraClrSchemeLst/>
  <a:extLst>
    <a:ext uri="{05A4C25C-085E-4340-85A3-A5531E510DB2}">
      <thm15:themeFamily xmlns:thm15="http://schemas.microsoft.com/office/thememl/2012/main" name="ELANTES_vervolg.potx" id="{507A73F3-4406-4132-83F2-6C3BD1908455}" vid="{07F4613D-6460-459D-A885-86537DF561E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ELANTES_vervolg</Template>
  <TotalTime>0</TotalTime>
  <Words>1610</Words>
  <Application>Microsoft Office PowerPoint</Application>
  <PresentationFormat>Custom</PresentationFormat>
  <Paragraphs>209</Paragraphs>
  <Slides>36</Slides>
  <Notes>19</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36</vt:i4>
      </vt:variant>
    </vt:vector>
  </HeadingPairs>
  <TitlesOfParts>
    <vt:vector size="50" baseType="lpstr">
      <vt:lpstr>-apple-system</vt:lpstr>
      <vt:lpstr>Arial</vt:lpstr>
      <vt:lpstr>Calibri</vt:lpstr>
      <vt:lpstr>Cambria</vt:lpstr>
      <vt:lpstr>ElsevierGulliver</vt:lpstr>
      <vt:lpstr>ElsevierSans</vt:lpstr>
      <vt:lpstr>Georgia</vt:lpstr>
      <vt:lpstr>inherit</vt:lpstr>
      <vt:lpstr>Linux Libertine</vt:lpstr>
      <vt:lpstr>Merriweather</vt:lpstr>
      <vt:lpstr>Source Sans Pro</vt:lpstr>
      <vt:lpstr>Source Sans Pro Web</vt:lpstr>
      <vt:lpstr>Wingdings</vt:lpstr>
      <vt:lpstr>Kantoorthema</vt:lpstr>
      <vt:lpstr>Endocrinology of the transgender patient - a clinical approach - </vt:lpstr>
      <vt:lpstr>Lexicon</vt:lpstr>
      <vt:lpstr>I. Rationale</vt:lpstr>
      <vt:lpstr>PowerPoint Presentation</vt:lpstr>
      <vt:lpstr>PowerPoint Presentation</vt:lpstr>
      <vt:lpstr>PowerPoint Presentation</vt:lpstr>
      <vt:lpstr>II. Gender-affirming hormone therapy</vt:lpstr>
      <vt:lpstr>Feminizing therapy</vt:lpstr>
      <vt:lpstr>Feminizing hormone therapy</vt:lpstr>
      <vt:lpstr>Gnrh-agonists</vt:lpstr>
      <vt:lpstr>Masculinizing therapy</vt:lpstr>
      <vt:lpstr>Testosterone undecanoate</vt:lpstr>
      <vt:lpstr>Testosterone esters</vt:lpstr>
      <vt:lpstr>Pharmacokinetics (I)</vt:lpstr>
      <vt:lpstr>Testosterone gel</vt:lpstr>
      <vt:lpstr>Gaht and cvd risk</vt:lpstr>
      <vt:lpstr>Testosterone and fractures</vt:lpstr>
      <vt:lpstr>GAHT AND AUTO-IMMUNE DISEASES</vt:lpstr>
      <vt:lpstr>II. FERTILITY</vt:lpstr>
      <vt:lpstr>Feminzing gaht</vt:lpstr>
      <vt:lpstr>PowerPoint Presentation</vt:lpstr>
      <vt:lpstr>masculinizing GAHT</vt:lpstr>
      <vt:lpstr>PowerPoint Presentation</vt:lpstr>
      <vt:lpstr>PowerPoint Presentation</vt:lpstr>
      <vt:lpstr>PowerPoint Presentation</vt:lpstr>
      <vt:lpstr>III. PELVIC HEALTH</vt:lpstr>
      <vt:lpstr>PowerPoint Presentation</vt:lpstr>
      <vt:lpstr>Bleeding and spotting after GAHT</vt:lpstr>
      <vt:lpstr>PowerPoint Presentation</vt:lpstr>
      <vt:lpstr>PowerPoint Presentation</vt:lpstr>
      <vt:lpstr>Abdominal cramping</vt:lpstr>
      <vt:lpstr>PROSTATIC METAPLASIA</vt:lpstr>
      <vt:lpstr>Uzgent house recipe</vt:lpstr>
      <vt:lpstr>Sex drive</vt:lpstr>
      <vt:lpstr>Contact bleeding</vt:lpstr>
      <vt:lpstr>Jeroen Vervalcke MD, PhD-student  ENDOCRINOLOGY RESEARCH UNIT  E jeroen.vervalcke@uzgent.be T +32 9 332 18 78 M +32 470 73 53 06    </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ELANTES-STUDY and future perspectives</dc:title>
  <dc:subject/>
  <dc:creator>Vervalcke Jeroen</dc:creator>
  <cp:keywords/>
  <dc:description/>
  <cp:lastModifiedBy>Jeroen Vervalcke</cp:lastModifiedBy>
  <cp:revision>172</cp:revision>
  <dcterms:created xsi:type="dcterms:W3CDTF">2023-06-01T14:10:45Z</dcterms:created>
  <dcterms:modified xsi:type="dcterms:W3CDTF">2025-03-20T21:10:34Z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icensed to">
    <vt:lpwstr>Ghent University</vt:lpwstr>
  </property>
  <property fmtid="{D5CDD505-2E9C-101B-9397-08002B2CF9AE}" pid="3" name="Version">
    <vt:lpwstr>1.1</vt:lpwstr>
  </property>
  <property fmtid="{D5CDD505-2E9C-101B-9397-08002B2CF9AE}" pid="4" name="Date">
    <vt:filetime>2019-05-23T22:00:00Z</vt:filetime>
  </property>
  <property fmtid="{D5CDD505-2E9C-101B-9397-08002B2CF9AE}" pid="5" name="Build">
    <vt:lpwstr>20</vt:lpwstr>
  </property>
</Properties>
</file>