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368" r:id="rId4"/>
    <p:sldId id="369" r:id="rId5"/>
    <p:sldId id="261" r:id="rId6"/>
    <p:sldId id="372" r:id="rId7"/>
    <p:sldId id="270" r:id="rId8"/>
    <p:sldId id="258" r:id="rId9"/>
    <p:sldId id="259" r:id="rId10"/>
    <p:sldId id="269" r:id="rId11"/>
    <p:sldId id="260" r:id="rId12"/>
    <p:sldId id="373" r:id="rId13"/>
    <p:sldId id="366" r:id="rId14"/>
    <p:sldId id="371" r:id="rId15"/>
    <p:sldId id="263" r:id="rId16"/>
  </p:sldIdLst>
  <p:sldSz cx="18288000" cy="10287000"/>
  <p:notesSz cx="6858000" cy="9144000"/>
  <p:embeddedFontLst>
    <p:embeddedFont>
      <p:font typeface="Arimo Bold" panose="020B0604020202020204" charset="0"/>
      <p:regular r:id="rId18"/>
    </p:embeddedFont>
    <p:embeddedFont>
      <p:font typeface="Calibri" panose="020F0502020204030204" pitchFamily="34" charset="0"/>
      <p:regular r:id="rId19"/>
      <p:bold r:id="rId20"/>
      <p:italic r:id="rId21"/>
      <p:boldItalic r:id="rId22"/>
    </p:embeddedFont>
    <p:embeddedFont>
      <p:font typeface="Montserrat" panose="020B0604020202020204" charset="0"/>
      <p:regular r:id="rId23"/>
      <p:bold r:id="rId24"/>
    </p:embeddedFont>
    <p:embeddedFont>
      <p:font typeface="Montserrat Bold" panose="020B0604020202020204" charset="0"/>
      <p:regular r:id="rId25"/>
    </p:embeddedFont>
    <p:embeddedFont>
      <p:font typeface="Montserrat Classic" panose="020B0604020202020204" charset="0"/>
      <p:regular r:id="rId26"/>
    </p:embeddedFont>
    <p:embeddedFont>
      <p:font typeface="Montserrat Classic Bold"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1" d="100"/>
          <a:sy n="71" d="100"/>
        </p:scale>
        <p:origin x="1188" y="8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643701755801821"/>
          <c:y val="5.9237837585708289E-2"/>
          <c:w val="0.44771734576439215"/>
          <c:h val="0.71277917474101993"/>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007-4DE7-9306-CACFDD2683E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007-4DE7-9306-CACFDD2683E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007-4DE7-9306-CACFDD2683E7}"/>
              </c:ext>
            </c:extLst>
          </c:dPt>
          <c:cat>
            <c:strRef>
              <c:f>LBE!$E$62:$E$64</c:f>
              <c:strCache>
                <c:ptCount val="3"/>
                <c:pt idx="0">
                  <c:v>FF</c:v>
                </c:pt>
                <c:pt idx="1">
                  <c:v>FS</c:v>
                </c:pt>
                <c:pt idx="2">
                  <c:v>FH</c:v>
                </c:pt>
              </c:strCache>
            </c:strRef>
          </c:cat>
          <c:val>
            <c:numRef>
              <c:f>LBE!$F$62:$F$64</c:f>
              <c:numCache>
                <c:formatCode>General</c:formatCode>
                <c:ptCount val="3"/>
                <c:pt idx="0">
                  <c:v>274</c:v>
                </c:pt>
                <c:pt idx="1">
                  <c:v>304</c:v>
                </c:pt>
                <c:pt idx="2">
                  <c:v>87</c:v>
                </c:pt>
              </c:numCache>
            </c:numRef>
          </c:val>
          <c:extLst>
            <c:ext xmlns:c16="http://schemas.microsoft.com/office/drawing/2014/chart" uri="{C3380CC4-5D6E-409C-BE32-E72D297353CC}">
              <c16:uniqueId val="{00000006-E007-4DE7-9306-CACFDD2683E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363748150367001E-2"/>
          <c:y val="2.9842846149150844E-2"/>
          <c:w val="0.92900300505915023"/>
          <c:h val="0.90018748256283465"/>
        </c:manualLayout>
      </c:layout>
      <c:barChart>
        <c:barDir val="col"/>
        <c:grouping val="clustered"/>
        <c:varyColors val="0"/>
        <c:ser>
          <c:idx val="0"/>
          <c:order val="0"/>
          <c:tx>
            <c:strRef>
              <c:f>Feuil1!$B$30</c:f>
              <c:strCache>
                <c:ptCount val="1"/>
                <c:pt idx="0">
                  <c:v>Inscriptions don spz</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Feuil1!$C$29:$G$29</c:f>
              <c:numCache>
                <c:formatCode>General</c:formatCode>
                <c:ptCount val="5"/>
                <c:pt idx="0">
                  <c:v>2020</c:v>
                </c:pt>
                <c:pt idx="1">
                  <c:v>2021</c:v>
                </c:pt>
                <c:pt idx="2">
                  <c:v>2022</c:v>
                </c:pt>
                <c:pt idx="3">
                  <c:v>2023</c:v>
                </c:pt>
                <c:pt idx="4">
                  <c:v>2024</c:v>
                </c:pt>
              </c:numCache>
            </c:numRef>
          </c:cat>
          <c:val>
            <c:numRef>
              <c:f>Feuil1!$C$30:$G$30</c:f>
              <c:numCache>
                <c:formatCode>General</c:formatCode>
                <c:ptCount val="5"/>
                <c:pt idx="0">
                  <c:v>99</c:v>
                </c:pt>
                <c:pt idx="1">
                  <c:v>514</c:v>
                </c:pt>
                <c:pt idx="2">
                  <c:v>872</c:v>
                </c:pt>
                <c:pt idx="3">
                  <c:v>696</c:v>
                </c:pt>
                <c:pt idx="4">
                  <c:v>688</c:v>
                </c:pt>
              </c:numCache>
            </c:numRef>
          </c:val>
          <c:extLst>
            <c:ext xmlns:c16="http://schemas.microsoft.com/office/drawing/2014/chart" uri="{C3380CC4-5D6E-409C-BE32-E72D297353CC}">
              <c16:uniqueId val="{00000000-F4FC-4735-8C34-3B05CD09A1BB}"/>
            </c:ext>
          </c:extLst>
        </c:ser>
        <c:dLbls>
          <c:dLblPos val="outEnd"/>
          <c:showLegendKey val="0"/>
          <c:showVal val="1"/>
          <c:showCatName val="0"/>
          <c:showSerName val="0"/>
          <c:showPercent val="0"/>
          <c:showBubbleSize val="0"/>
        </c:dLbls>
        <c:gapWidth val="219"/>
        <c:overlap val="-27"/>
        <c:axId val="501567416"/>
        <c:axId val="501570368"/>
      </c:barChart>
      <c:catAx>
        <c:axId val="50156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fr-FR"/>
          </a:p>
        </c:txPr>
        <c:crossAx val="501570368"/>
        <c:crosses val="autoZero"/>
        <c:auto val="1"/>
        <c:lblAlgn val="ctr"/>
        <c:lblOffset val="100"/>
        <c:noMultiLvlLbl val="0"/>
      </c:catAx>
      <c:valAx>
        <c:axId val="50157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01567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Feuil1!$B$61</c:f>
              <c:strCache>
                <c:ptCount val="1"/>
                <c:pt idx="0">
                  <c:v>donneurs présentés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Feuil1!$C$60:$H$60</c:f>
              <c:numCache>
                <c:formatCode>General</c:formatCode>
                <c:ptCount val="6"/>
                <c:pt idx="0">
                  <c:v>2019</c:v>
                </c:pt>
                <c:pt idx="1">
                  <c:v>2020</c:v>
                </c:pt>
                <c:pt idx="2">
                  <c:v>2021</c:v>
                </c:pt>
                <c:pt idx="3">
                  <c:v>2022</c:v>
                </c:pt>
                <c:pt idx="4">
                  <c:v>2023</c:v>
                </c:pt>
                <c:pt idx="5">
                  <c:v>2024</c:v>
                </c:pt>
              </c:numCache>
            </c:numRef>
          </c:cat>
          <c:val>
            <c:numRef>
              <c:f>Feuil1!$C$61:$H$61</c:f>
              <c:numCache>
                <c:formatCode>General</c:formatCode>
                <c:ptCount val="6"/>
                <c:pt idx="0">
                  <c:v>60</c:v>
                </c:pt>
                <c:pt idx="1">
                  <c:v>48</c:v>
                </c:pt>
                <c:pt idx="2">
                  <c:v>76</c:v>
                </c:pt>
                <c:pt idx="3">
                  <c:v>75</c:v>
                </c:pt>
                <c:pt idx="4">
                  <c:v>79</c:v>
                </c:pt>
                <c:pt idx="5">
                  <c:v>168</c:v>
                </c:pt>
              </c:numCache>
            </c:numRef>
          </c:val>
          <c:extLst>
            <c:ext xmlns:c16="http://schemas.microsoft.com/office/drawing/2014/chart" uri="{C3380CC4-5D6E-409C-BE32-E72D297353CC}">
              <c16:uniqueId val="{00000000-4EF6-478B-999A-C75490700136}"/>
            </c:ext>
          </c:extLst>
        </c:ser>
        <c:ser>
          <c:idx val="1"/>
          <c:order val="1"/>
          <c:tx>
            <c:strRef>
              <c:f>Feuil1!$B$62</c:f>
              <c:strCache>
                <c:ptCount val="1"/>
                <c:pt idx="0">
                  <c:v>donneurs acceptés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Feuil1!$C$60:$H$60</c:f>
              <c:numCache>
                <c:formatCode>General</c:formatCode>
                <c:ptCount val="6"/>
                <c:pt idx="0">
                  <c:v>2019</c:v>
                </c:pt>
                <c:pt idx="1">
                  <c:v>2020</c:v>
                </c:pt>
                <c:pt idx="2">
                  <c:v>2021</c:v>
                </c:pt>
                <c:pt idx="3">
                  <c:v>2022</c:v>
                </c:pt>
                <c:pt idx="4">
                  <c:v>2023</c:v>
                </c:pt>
                <c:pt idx="5">
                  <c:v>2024</c:v>
                </c:pt>
              </c:numCache>
            </c:numRef>
          </c:cat>
          <c:val>
            <c:numRef>
              <c:f>Feuil1!$C$62:$H$62</c:f>
              <c:numCache>
                <c:formatCode>General</c:formatCode>
                <c:ptCount val="6"/>
                <c:pt idx="0">
                  <c:v>34</c:v>
                </c:pt>
                <c:pt idx="1">
                  <c:v>20</c:v>
                </c:pt>
                <c:pt idx="2">
                  <c:v>45</c:v>
                </c:pt>
                <c:pt idx="3">
                  <c:v>51</c:v>
                </c:pt>
                <c:pt idx="4">
                  <c:v>41</c:v>
                </c:pt>
              </c:numCache>
            </c:numRef>
          </c:val>
          <c:extLst>
            <c:ext xmlns:c16="http://schemas.microsoft.com/office/drawing/2014/chart" uri="{C3380CC4-5D6E-409C-BE32-E72D297353CC}">
              <c16:uniqueId val="{00000001-4EF6-478B-999A-C75490700136}"/>
            </c:ext>
          </c:extLst>
        </c:ser>
        <c:dLbls>
          <c:dLblPos val="outEnd"/>
          <c:showLegendKey val="0"/>
          <c:showVal val="1"/>
          <c:showCatName val="0"/>
          <c:showSerName val="0"/>
          <c:showPercent val="0"/>
          <c:showBubbleSize val="0"/>
        </c:dLbls>
        <c:gapWidth val="219"/>
        <c:overlap val="-27"/>
        <c:axId val="579473288"/>
        <c:axId val="579480176"/>
      </c:barChart>
      <c:catAx>
        <c:axId val="579473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fr-FR"/>
          </a:p>
        </c:txPr>
        <c:crossAx val="579480176"/>
        <c:crosses val="autoZero"/>
        <c:auto val="1"/>
        <c:lblAlgn val="ctr"/>
        <c:lblOffset val="100"/>
        <c:noMultiLvlLbl val="0"/>
      </c:catAx>
      <c:valAx>
        <c:axId val="57948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794732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55.png"/></Relationships>
</file>

<file path=ppt/drawings/drawing1.xml><?xml version="1.0" encoding="utf-8"?>
<c:userShapes xmlns:c="http://schemas.openxmlformats.org/drawingml/2006/chart">
  <cdr:relSizeAnchor xmlns:cdr="http://schemas.openxmlformats.org/drawingml/2006/chartDrawing">
    <cdr:from>
      <cdr:x>0.18978</cdr:x>
      <cdr:y>0.36845</cdr:y>
    </cdr:from>
    <cdr:to>
      <cdr:x>0.31905</cdr:x>
      <cdr:y>0.70017</cdr:y>
    </cdr:to>
    <cdr:pic>
      <cdr:nvPicPr>
        <cdr:cNvPr id="2" name="chart">
          <a:extLst xmlns:a="http://schemas.openxmlformats.org/drawingml/2006/main">
            <a:ext uri="{FF2B5EF4-FFF2-40B4-BE49-F238E27FC236}">
              <a16:creationId xmlns:a16="http://schemas.microsoft.com/office/drawing/2014/main" id="{F5945C15-6203-4209-87AD-1ABBD0A85899}"/>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169534" y="1675252"/>
          <a:ext cx="796612" cy="1508251"/>
        </a:xfrm>
        <a:prstGeom xmlns:a="http://schemas.openxmlformats.org/drawingml/2006/main" prst="rect">
          <a:avLst/>
        </a:prstGeom>
        <a:ln xmlns:a="http://schemas.openxmlformats.org/drawingml/2006/main">
          <a:noFill/>
        </a:ln>
        <a:effectLst xmlns:a="http://schemas.openxmlformats.org/drawingml/2006/main">
          <a:softEdge rad="112500"/>
        </a:effectLst>
      </cdr:spPr>
    </cdr:pic>
  </cdr:relSizeAnchor>
</c:userShapes>
</file>

<file path=ppt/drawings/drawing2.xml><?xml version="1.0" encoding="utf-8"?>
<c:userShapes xmlns:c="http://schemas.openxmlformats.org/drawingml/2006/chart">
  <cdr:relSizeAnchor xmlns:cdr="http://schemas.openxmlformats.org/drawingml/2006/chartDrawing">
    <cdr:from>
      <cdr:x>0.51744</cdr:x>
      <cdr:y>0.37063</cdr:y>
    </cdr:from>
    <cdr:to>
      <cdr:x>0.70989</cdr:x>
      <cdr:y>0.64293</cdr:y>
    </cdr:to>
    <cdr:sp macro="" textlink="">
      <cdr:nvSpPr>
        <cdr:cNvPr id="7" name="Explosion : 8 points 6">
          <a:extLst xmlns:a="http://schemas.openxmlformats.org/drawingml/2006/main">
            <a:ext uri="{FF2B5EF4-FFF2-40B4-BE49-F238E27FC236}">
              <a16:creationId xmlns:a16="http://schemas.microsoft.com/office/drawing/2014/main" id="{820CA0F8-E384-46CC-8475-42D50239F259}"/>
            </a:ext>
          </a:extLst>
        </cdr:cNvPr>
        <cdr:cNvSpPr/>
      </cdr:nvSpPr>
      <cdr:spPr>
        <a:xfrm xmlns:a="http://schemas.openxmlformats.org/drawingml/2006/main">
          <a:off x="6079070" y="3067296"/>
          <a:ext cx="2260958" cy="2253590"/>
        </a:xfrm>
        <a:prstGeom xmlns:a="http://schemas.openxmlformats.org/drawingml/2006/main" prst="irregularSeal1">
          <a:avLst/>
        </a:prstGeom>
        <a:solidFill xmlns:a="http://schemas.openxmlformats.org/drawingml/2006/main">
          <a:srgbClr val="7030A0"/>
        </a:solidFill>
        <a:ln xmlns:a="http://schemas.openxmlformats.org/drawingml/2006/main">
          <a:solidFill>
            <a:srgbClr val="7030A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fr-FR"/>
        </a:p>
      </cdr:txBody>
    </cdr:sp>
  </cdr:relSizeAnchor>
  <cdr:relSizeAnchor xmlns:cdr="http://schemas.openxmlformats.org/drawingml/2006/chartDrawing">
    <cdr:from>
      <cdr:x>0.55403</cdr:x>
      <cdr:y>0.03711</cdr:y>
    </cdr:from>
    <cdr:to>
      <cdr:x>0.73506</cdr:x>
      <cdr:y>0.13752</cdr:y>
    </cdr:to>
    <cdr:sp macro="" textlink="">
      <cdr:nvSpPr>
        <cdr:cNvPr id="2" name="ZoneTexte 5">
          <a:extLst xmlns:a="http://schemas.openxmlformats.org/drawingml/2006/main">
            <a:ext uri="{FF2B5EF4-FFF2-40B4-BE49-F238E27FC236}">
              <a16:creationId xmlns:a16="http://schemas.microsoft.com/office/drawing/2014/main" id="{BA6501A1-53EF-498C-9721-C606B85239AD}"/>
            </a:ext>
          </a:extLst>
        </cdr:cNvPr>
        <cdr:cNvSpPr txBox="1"/>
      </cdr:nvSpPr>
      <cdr:spPr>
        <a:xfrm xmlns:a="http://schemas.openxmlformats.org/drawingml/2006/main">
          <a:off x="6508899" y="307126"/>
          <a:ext cx="2126841" cy="83099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fr-FR" sz="2400" b="1" dirty="0">
              <a:solidFill>
                <a:srgbClr val="7030A0"/>
              </a:solidFill>
            </a:rPr>
            <a:t>72 donations </a:t>
          </a:r>
          <a:r>
            <a:rPr lang="fr-FR" sz="2400" b="1" dirty="0" err="1">
              <a:solidFill>
                <a:srgbClr val="7030A0"/>
              </a:solidFill>
            </a:rPr>
            <a:t>request</a:t>
          </a:r>
          <a:r>
            <a:rPr lang="fr-FR" sz="2400" b="1" dirty="0">
              <a:solidFill>
                <a:srgbClr val="7030A0"/>
              </a:solidFill>
            </a:rPr>
            <a:t>/</a:t>
          </a:r>
          <a:r>
            <a:rPr lang="fr-FR" sz="2400" b="1" dirty="0" err="1">
              <a:solidFill>
                <a:srgbClr val="7030A0"/>
              </a:solidFill>
            </a:rPr>
            <a:t>month</a:t>
          </a:r>
          <a:endParaRPr lang="fr-FR" sz="2400" b="1" dirty="0">
            <a:solidFill>
              <a:srgbClr val="7030A0"/>
            </a:solidFill>
          </a:endParaRPr>
        </a:p>
      </cdr:txBody>
    </cdr:sp>
  </cdr:relSizeAnchor>
  <cdr:relSizeAnchor xmlns:cdr="http://schemas.openxmlformats.org/drawingml/2006/chartDrawing">
    <cdr:from>
      <cdr:x>0.06599</cdr:x>
      <cdr:y>0.68338</cdr:y>
    </cdr:from>
    <cdr:to>
      <cdr:x>0.27503</cdr:x>
      <cdr:y>0.78379</cdr:y>
    </cdr:to>
    <cdr:sp macro="" textlink="">
      <cdr:nvSpPr>
        <cdr:cNvPr id="3" name="ZoneTexte 6">
          <a:extLst xmlns:a="http://schemas.openxmlformats.org/drawingml/2006/main">
            <a:ext uri="{FF2B5EF4-FFF2-40B4-BE49-F238E27FC236}">
              <a16:creationId xmlns:a16="http://schemas.microsoft.com/office/drawing/2014/main" id="{1C7AEBBB-7CFC-476D-9453-7767F3DDD2F0}"/>
            </a:ext>
          </a:extLst>
        </cdr:cNvPr>
        <cdr:cNvSpPr txBox="1"/>
      </cdr:nvSpPr>
      <cdr:spPr>
        <a:xfrm xmlns:a="http://schemas.openxmlformats.org/drawingml/2006/main">
          <a:off x="775304" y="5655598"/>
          <a:ext cx="2455856" cy="83099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fr-FR" sz="2400" b="1" dirty="0">
              <a:solidFill>
                <a:srgbClr val="7030A0"/>
              </a:solidFill>
            </a:rPr>
            <a:t>8 donations </a:t>
          </a:r>
          <a:r>
            <a:rPr lang="fr-FR" sz="2400" b="1" dirty="0" err="1">
              <a:solidFill>
                <a:srgbClr val="7030A0"/>
              </a:solidFill>
            </a:rPr>
            <a:t>request</a:t>
          </a:r>
          <a:r>
            <a:rPr lang="fr-FR" sz="2400" b="1" dirty="0">
              <a:solidFill>
                <a:srgbClr val="7030A0"/>
              </a:solidFill>
            </a:rPr>
            <a:t>/</a:t>
          </a:r>
          <a:r>
            <a:rPr lang="fr-FR" sz="2400" b="1" dirty="0" err="1">
              <a:solidFill>
                <a:srgbClr val="7030A0"/>
              </a:solidFill>
            </a:rPr>
            <a:t>month</a:t>
          </a:r>
          <a:endParaRPr lang="fr-FR" sz="2400" b="1" dirty="0">
            <a:solidFill>
              <a:srgbClr val="7030A0"/>
            </a:solidFill>
          </a:endParaRPr>
        </a:p>
      </cdr:txBody>
    </cdr:sp>
  </cdr:relSizeAnchor>
  <cdr:relSizeAnchor xmlns:cdr="http://schemas.openxmlformats.org/drawingml/2006/chartDrawing">
    <cdr:from>
      <cdr:x>0.78759</cdr:x>
      <cdr:y>0.13742</cdr:y>
    </cdr:from>
    <cdr:to>
      <cdr:x>1</cdr:x>
      <cdr:y>0.23783</cdr:y>
    </cdr:to>
    <cdr:sp macro="" textlink="">
      <cdr:nvSpPr>
        <cdr:cNvPr id="4" name="ZoneTexte 7">
          <a:extLst xmlns:a="http://schemas.openxmlformats.org/drawingml/2006/main">
            <a:ext uri="{FF2B5EF4-FFF2-40B4-BE49-F238E27FC236}">
              <a16:creationId xmlns:a16="http://schemas.microsoft.com/office/drawing/2014/main" id="{BFF6C80C-4982-4C1B-920A-633E0C6E185B}"/>
            </a:ext>
          </a:extLst>
        </cdr:cNvPr>
        <cdr:cNvSpPr txBox="1"/>
      </cdr:nvSpPr>
      <cdr:spPr>
        <a:xfrm xmlns:a="http://schemas.openxmlformats.org/drawingml/2006/main">
          <a:off x="9252834" y="1137254"/>
          <a:ext cx="2495478" cy="83099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fr-FR" sz="2400" b="1" dirty="0">
              <a:solidFill>
                <a:srgbClr val="7030A0"/>
              </a:solidFill>
            </a:rPr>
            <a:t>58 donations </a:t>
          </a:r>
          <a:r>
            <a:rPr lang="fr-FR" sz="2400" b="1" dirty="0" err="1">
              <a:solidFill>
                <a:srgbClr val="7030A0"/>
              </a:solidFill>
            </a:rPr>
            <a:t>request</a:t>
          </a:r>
          <a:r>
            <a:rPr lang="fr-FR" sz="2400" b="1" dirty="0">
              <a:solidFill>
                <a:srgbClr val="7030A0"/>
              </a:solidFill>
            </a:rPr>
            <a:t>/</a:t>
          </a:r>
          <a:r>
            <a:rPr lang="fr-FR" sz="2400" b="1" dirty="0" err="1">
              <a:solidFill>
                <a:srgbClr val="7030A0"/>
              </a:solidFill>
            </a:rPr>
            <a:t>month</a:t>
          </a:r>
          <a:endParaRPr lang="fr-FR" sz="2400" b="1" dirty="0">
            <a:solidFill>
              <a:srgbClr val="7030A0"/>
            </a:solidFill>
          </a:endParaRPr>
        </a:p>
      </cdr:txBody>
    </cdr:sp>
  </cdr:relSizeAnchor>
  <cdr:relSizeAnchor xmlns:cdr="http://schemas.openxmlformats.org/drawingml/2006/chartDrawing">
    <cdr:from>
      <cdr:x>0.22876</cdr:x>
      <cdr:y>0.25576</cdr:y>
    </cdr:from>
    <cdr:to>
      <cdr:x>0.86613</cdr:x>
      <cdr:y>0.83279</cdr:y>
    </cdr:to>
    <cdr:cxnSp macro="">
      <cdr:nvCxnSpPr>
        <cdr:cNvPr id="5" name="Connecteur droit avec flèche 4">
          <a:extLst xmlns:a="http://schemas.openxmlformats.org/drawingml/2006/main">
            <a:ext uri="{FF2B5EF4-FFF2-40B4-BE49-F238E27FC236}">
              <a16:creationId xmlns:a16="http://schemas.microsoft.com/office/drawing/2014/main" id="{6D2D3387-DC76-4DED-8E57-5A3593C774E7}"/>
            </a:ext>
          </a:extLst>
        </cdr:cNvPr>
        <cdr:cNvCxnSpPr>
          <a:cxnSpLocks xmlns:a="http://schemas.openxmlformats.org/drawingml/2006/main"/>
        </cdr:cNvCxnSpPr>
      </cdr:nvCxnSpPr>
      <cdr:spPr>
        <a:xfrm xmlns:a="http://schemas.openxmlformats.org/drawingml/2006/main" flipV="1">
          <a:off x="2653090" y="1965185"/>
          <a:ext cx="7391891" cy="4433690"/>
        </a:xfrm>
        <a:prstGeom xmlns:a="http://schemas.openxmlformats.org/drawingml/2006/main" prst="straightConnector1">
          <a:avLst/>
        </a:prstGeom>
        <a:ln xmlns:a="http://schemas.openxmlformats.org/drawingml/2006/main" w="107950">
          <a:solidFill>
            <a:srgbClr val="7030A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0.57089</cdr:x>
      <cdr:y>0.4409</cdr:y>
    </cdr:from>
    <cdr:to>
      <cdr:x>0.66234</cdr:x>
      <cdr:y>0.55247</cdr:y>
    </cdr:to>
    <cdr:sp macro="" textlink="">
      <cdr:nvSpPr>
        <cdr:cNvPr id="6" name="ZoneTexte 10">
          <a:extLst xmlns:a="http://schemas.openxmlformats.org/drawingml/2006/main">
            <a:ext uri="{FF2B5EF4-FFF2-40B4-BE49-F238E27FC236}">
              <a16:creationId xmlns:a16="http://schemas.microsoft.com/office/drawing/2014/main" id="{AC5E56DF-F947-496A-8E3B-465FC5CC6872}"/>
            </a:ext>
          </a:extLst>
        </cdr:cNvPr>
        <cdr:cNvSpPr txBox="1"/>
      </cdr:nvSpPr>
      <cdr:spPr>
        <a:xfrm xmlns:a="http://schemas.openxmlformats.org/drawingml/2006/main">
          <a:off x="6707019" y="3648861"/>
          <a:ext cx="1074333" cy="92333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r-FR" sz="5400" b="1" dirty="0">
              <a:solidFill>
                <a:schemeClr val="bg1"/>
              </a:solidFill>
            </a:rPr>
            <a:t>X 7</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8BECFB-D471-4234-9E96-406F1EA3FE54}" type="datetimeFigureOut">
              <a:rPr lang="fr-FR" smtClean="0"/>
              <a:t>20/03/2025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C079A4-3B1D-4DF8-ADC5-4039AAF6D560}" type="slidenum">
              <a:rPr lang="fr-FR" smtClean="0"/>
              <a:t>‹N°›</a:t>
            </a:fld>
            <a:endParaRPr lang="fr-FR"/>
          </a:p>
        </p:txBody>
      </p:sp>
    </p:spTree>
    <p:extLst>
      <p:ext uri="{BB962C8B-B14F-4D97-AF65-F5344CB8AC3E}">
        <p14:creationId xmlns:p14="http://schemas.microsoft.com/office/powerpoint/2010/main" val="1042403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Hello everyone</a:t>
            </a:r>
          </a:p>
          <a:p>
            <a:r>
              <a:rPr lang="en-US" dirty="0"/>
              <a:t>I'm really pleased to be here this afternoon </a:t>
            </a:r>
          </a:p>
          <a:p>
            <a:r>
              <a:rPr lang="en-US" dirty="0"/>
              <a:t>I would like to thank the </a:t>
            </a:r>
            <a:r>
              <a:rPr lang="en-US" dirty="0" err="1"/>
              <a:t>organising</a:t>
            </a:r>
            <a:r>
              <a:rPr lang="en-US" dirty="0"/>
              <a:t> committee for inviting me to your conference.</a:t>
            </a:r>
          </a:p>
          <a:p>
            <a:r>
              <a:rPr lang="en-US" dirty="0"/>
              <a:t>I have been asked to share with you the French experience of ending anonymity for gamete and embryo donors.</a:t>
            </a:r>
          </a:p>
          <a:p>
            <a:r>
              <a:rPr lang="en-US" dirty="0"/>
              <a:t>I work at the Lille University Hospital, at the </a:t>
            </a:r>
            <a:r>
              <a:rPr lang="en-US" dirty="0" err="1"/>
              <a:t>Agence</a:t>
            </a:r>
            <a:r>
              <a:rPr lang="en-US" dirty="0"/>
              <a:t> de la </a:t>
            </a:r>
            <a:r>
              <a:rPr lang="en-US" dirty="0" err="1"/>
              <a:t>biomdecine</a:t>
            </a:r>
            <a:r>
              <a:rPr lang="en-US" dirty="0"/>
              <a:t> and I am a member of CAPADD, the Ministry commission responsible for implementing the procedure for access to origins.</a:t>
            </a:r>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1</a:t>
            </a:fld>
            <a:endParaRPr lang="fr-FR"/>
          </a:p>
        </p:txBody>
      </p:sp>
    </p:spTree>
    <p:extLst>
      <p:ext uri="{BB962C8B-B14F-4D97-AF65-F5344CB8AC3E}">
        <p14:creationId xmlns:p14="http://schemas.microsoft.com/office/powerpoint/2010/main" val="2833672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The Bioethics Act was passed in August 2021.</a:t>
            </a:r>
          </a:p>
          <a:p>
            <a:r>
              <a:rPr lang="en-US" dirty="0"/>
              <a:t>It was a real revolution in the world of reproduction in France.</a:t>
            </a:r>
          </a:p>
          <a:p>
            <a:r>
              <a:rPr lang="en-US" dirty="0"/>
              <a:t>3 major points</a:t>
            </a:r>
          </a:p>
          <a:p>
            <a:r>
              <a:rPr lang="en-US" dirty="0"/>
              <a:t>- the extension of ART to all women (before the law, only heterosexual couples had the right to access ART and sperm donation). From now on, women in couples and single women can have access to donation.</a:t>
            </a:r>
          </a:p>
          <a:p>
            <a:r>
              <a:rPr lang="en-US" dirty="0"/>
              <a:t>- The possibility of fertility preservation for non-medical reasons, i.e. for societal reasons, has been extended from the age of 29 to 37.</a:t>
            </a:r>
          </a:p>
          <a:p>
            <a:r>
              <a:rPr lang="en-US" dirty="0"/>
              <a:t>- The third important aspect of the law : ending the anonymity of gamete and embryo donors.</a:t>
            </a:r>
          </a:p>
          <a:p>
            <a:endParaRPr lang="en-US" dirty="0"/>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2</a:t>
            </a:fld>
            <a:endParaRPr lang="fr-FR"/>
          </a:p>
        </p:txBody>
      </p:sp>
    </p:spTree>
    <p:extLst>
      <p:ext uri="{BB962C8B-B14F-4D97-AF65-F5344CB8AC3E}">
        <p14:creationId xmlns:p14="http://schemas.microsoft.com/office/powerpoint/2010/main" val="2148551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3</a:t>
            </a:fld>
            <a:endParaRPr lang="fr-FR"/>
          </a:p>
        </p:txBody>
      </p:sp>
    </p:spTree>
    <p:extLst>
      <p:ext uri="{BB962C8B-B14F-4D97-AF65-F5344CB8AC3E}">
        <p14:creationId xmlns:p14="http://schemas.microsoft.com/office/powerpoint/2010/main" val="3043600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Article 5 of the bioethics law does not talk about the end of anonymity but about access to the origins of people born from a third-party donor.</a:t>
            </a:r>
          </a:p>
          <a:p>
            <a:r>
              <a:rPr lang="en-US" dirty="0"/>
              <a:t>Anonymity is a major rule for the donation of human body elements in France. In this case, the parents and society do not know any information about the donor, so the donation remains anonymous.</a:t>
            </a:r>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4</a:t>
            </a:fld>
            <a:endParaRPr lang="fr-FR"/>
          </a:p>
        </p:txBody>
      </p:sp>
    </p:spTree>
    <p:extLst>
      <p:ext uri="{BB962C8B-B14F-4D97-AF65-F5344CB8AC3E}">
        <p14:creationId xmlns:p14="http://schemas.microsoft.com/office/powerpoint/2010/main" val="3798142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so what happens now? </a:t>
            </a:r>
          </a:p>
          <a:p>
            <a:r>
              <a:rPr lang="en-US" dirty="0"/>
              <a:t>for donors</a:t>
            </a:r>
          </a:p>
          <a:p>
            <a:r>
              <a:rPr lang="en-US" dirty="0"/>
              <a:t>Now, since </a:t>
            </a:r>
            <a:r>
              <a:rPr lang="en-US" dirty="0" err="1"/>
              <a:t>septembre</a:t>
            </a:r>
            <a:r>
              <a:rPr lang="en-US" dirty="0"/>
              <a:t> 2022, all donors, whom we will call ‘new donors’, have been required to sign a consent form and agree to the new system.</a:t>
            </a:r>
          </a:p>
          <a:p>
            <a:r>
              <a:rPr lang="en-US" dirty="0"/>
              <a:t>the information (which I will explain next) is registered on a national register managed by the </a:t>
            </a:r>
            <a:r>
              <a:rPr lang="en-US" dirty="0" err="1"/>
              <a:t>agence</a:t>
            </a:r>
            <a:r>
              <a:rPr lang="en-US" dirty="0"/>
              <a:t> de la </a:t>
            </a:r>
            <a:r>
              <a:rPr lang="en-US" dirty="0" err="1"/>
              <a:t>biomedecine</a:t>
            </a:r>
            <a:r>
              <a:rPr lang="en-US" dirty="0"/>
              <a:t> (biomedicine agency). this register requires the information to be kept for at least 100 years.</a:t>
            </a:r>
          </a:p>
          <a:p>
            <a:r>
              <a:rPr lang="en-US" dirty="0"/>
              <a:t>Old donors (who donated before September 2022) may consent to the new system. They should contact CAPADD and the </a:t>
            </a:r>
            <a:r>
              <a:rPr lang="en-US" dirty="0" err="1"/>
              <a:t>centre</a:t>
            </a:r>
            <a:r>
              <a:rPr lang="en-US" dirty="0"/>
              <a:t> where they made their donation.</a:t>
            </a:r>
          </a:p>
          <a:p>
            <a:r>
              <a:rPr lang="en-US" dirty="0"/>
              <a:t>for parents</a:t>
            </a:r>
          </a:p>
          <a:p>
            <a:r>
              <a:rPr lang="en-US" dirty="0"/>
              <a:t>They have no information about the donor.</a:t>
            </a:r>
          </a:p>
          <a:p>
            <a:r>
              <a:rPr lang="en-US" dirty="0"/>
              <a:t>ART techniques completed before 31/03/2025 may be conducted using old donors.</a:t>
            </a:r>
          </a:p>
          <a:p>
            <a:r>
              <a:rPr lang="en-US" dirty="0"/>
              <a:t>ART techniques done after 31/03/2025 must be done with new donors.</a:t>
            </a:r>
          </a:p>
          <a:p>
            <a:r>
              <a:rPr lang="en-US" dirty="0"/>
              <a:t>So We have had 2 years and a half to constitute the new stock of donors.</a:t>
            </a:r>
          </a:p>
          <a:p>
            <a:r>
              <a:rPr lang="en-US" dirty="0"/>
              <a:t>Finally, children</a:t>
            </a:r>
          </a:p>
          <a:p>
            <a:r>
              <a:rPr lang="en-US" dirty="0"/>
              <a:t>If they were conceived with a old donor, they can contact CAPADD. The donor will then be informed of the possibility of changing his consent.</a:t>
            </a:r>
          </a:p>
          <a:p>
            <a:r>
              <a:rPr lang="en-US" dirty="0"/>
              <a:t>If they are conceived with a new donor, they are guaranteed access to the donor's </a:t>
            </a:r>
            <a:r>
              <a:rPr lang="en-US" dirty="0" err="1"/>
              <a:t>informations</a:t>
            </a:r>
            <a:r>
              <a:rPr lang="en-US" dirty="0"/>
              <a:t>. The parents are informed of the donor's status if they wish, in this way informing the child after birth of this opportunity.</a:t>
            </a:r>
          </a:p>
          <a:p>
            <a:endParaRPr lang="en-US" dirty="0"/>
          </a:p>
          <a:p>
            <a:endParaRPr lang="en-US" dirty="0"/>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5</a:t>
            </a:fld>
            <a:endParaRPr lang="fr-FR"/>
          </a:p>
        </p:txBody>
      </p:sp>
    </p:spTree>
    <p:extLst>
      <p:ext uri="{BB962C8B-B14F-4D97-AF65-F5344CB8AC3E}">
        <p14:creationId xmlns:p14="http://schemas.microsoft.com/office/powerpoint/2010/main" val="1874612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what information must be collected </a:t>
            </a:r>
          </a:p>
          <a:p>
            <a:r>
              <a:rPr lang="en-US" dirty="0"/>
              <a:t>non-identifying data </a:t>
            </a:r>
          </a:p>
          <a:p>
            <a:r>
              <a:rPr lang="en-US" dirty="0"/>
              <a:t>age, physical characteristics family status, profession, physical characteristics and general physical and mental health data (good or not good), and finally motivation (donors may write a letter if they wish).</a:t>
            </a:r>
          </a:p>
          <a:p>
            <a:r>
              <a:rPr lang="en-US" dirty="0"/>
              <a:t>identifying data</a:t>
            </a:r>
          </a:p>
          <a:p>
            <a:r>
              <a:rPr lang="en-US" dirty="0"/>
              <a:t>surname</a:t>
            </a:r>
          </a:p>
          <a:p>
            <a:r>
              <a:rPr lang="en-US" dirty="0"/>
              <a:t>first name </a:t>
            </a:r>
          </a:p>
          <a:p>
            <a:r>
              <a:rPr lang="en-US" dirty="0"/>
              <a:t>date and place of birth </a:t>
            </a:r>
          </a:p>
          <a:p>
            <a:endParaRPr lang="en-US" dirty="0"/>
          </a:p>
          <a:p>
            <a:r>
              <a:rPr lang="en-US" dirty="0"/>
              <a:t>this information will be made at the disposal of the child born of the donation when he or she attains the age of majority, if he or she so wishes.</a:t>
            </a:r>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6</a:t>
            </a:fld>
            <a:endParaRPr lang="fr-FR"/>
          </a:p>
        </p:txBody>
      </p:sp>
    </p:spTree>
    <p:extLst>
      <p:ext uri="{BB962C8B-B14F-4D97-AF65-F5344CB8AC3E}">
        <p14:creationId xmlns:p14="http://schemas.microsoft.com/office/powerpoint/2010/main" val="1698375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a:t>Capadd</a:t>
            </a:r>
            <a:r>
              <a:rPr lang="en-US" dirty="0"/>
              <a:t> was created in September 2022 to introduce this system. </a:t>
            </a:r>
          </a:p>
          <a:p>
            <a:r>
              <a:rPr lang="en-US" dirty="0"/>
              <a:t>This commission reports to the French Ministry of Health.</a:t>
            </a:r>
          </a:p>
          <a:p>
            <a:r>
              <a:rPr lang="en-US" dirty="0"/>
              <a:t>The commission is composed of 16 members:</a:t>
            </a:r>
          </a:p>
          <a:p>
            <a:r>
              <a:rPr lang="en-US" dirty="0"/>
              <a:t>A magistrate is president</a:t>
            </a:r>
          </a:p>
          <a:p>
            <a:r>
              <a:rPr lang="en-US" dirty="0"/>
              <a:t>People from the Ministries of Health, Justice and Social Affairs</a:t>
            </a:r>
          </a:p>
          <a:p>
            <a:r>
              <a:rPr lang="en-US" dirty="0"/>
              <a:t>Experts: jurists, psychologists, doctors </a:t>
            </a:r>
            <a:r>
              <a:rPr lang="en-US" dirty="0" err="1"/>
              <a:t>specialising</a:t>
            </a:r>
            <a:r>
              <a:rPr lang="en-US" dirty="0"/>
              <a:t> in ART, sociologists, anthropologists</a:t>
            </a:r>
          </a:p>
          <a:p>
            <a:endParaRPr lang="en-US" dirty="0"/>
          </a:p>
          <a:p>
            <a:r>
              <a:rPr lang="en-US" dirty="0"/>
              <a:t>Patients' associations: parents, people born of donated blood and donors.</a:t>
            </a:r>
          </a:p>
          <a:p>
            <a:endParaRPr lang="en-US" dirty="0"/>
          </a:p>
          <a:p>
            <a:r>
              <a:rPr lang="en-US" dirty="0"/>
              <a:t>CAPADD's mission is to answer the wishes of people born from donations.</a:t>
            </a:r>
          </a:p>
          <a:p>
            <a:r>
              <a:rPr lang="en-US" dirty="0"/>
              <a:t>It must also ask the </a:t>
            </a:r>
            <a:r>
              <a:rPr lang="en-US" dirty="0" err="1"/>
              <a:t>centres</a:t>
            </a:r>
            <a:r>
              <a:rPr lang="en-US" dirty="0"/>
              <a:t> about the identity of former donors and ask former donors about their desire to give their consent as soon as there is a request for a child born from their donation. </a:t>
            </a:r>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7</a:t>
            </a:fld>
            <a:endParaRPr lang="fr-FR"/>
          </a:p>
        </p:txBody>
      </p:sp>
    </p:spTree>
    <p:extLst>
      <p:ext uri="{BB962C8B-B14F-4D97-AF65-F5344CB8AC3E}">
        <p14:creationId xmlns:p14="http://schemas.microsoft.com/office/powerpoint/2010/main" val="1553459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What has </a:t>
            </a:r>
            <a:r>
              <a:rPr lang="en-US" dirty="0" err="1"/>
              <a:t>capdd</a:t>
            </a:r>
            <a:r>
              <a:rPr lang="en-US" dirty="0"/>
              <a:t> done in the past two and a half years ?</a:t>
            </a:r>
          </a:p>
          <a:p>
            <a:endParaRPr lang="en-US" dirty="0"/>
          </a:p>
          <a:p>
            <a:r>
              <a:rPr lang="en-US" dirty="0"/>
              <a:t>We have met 20 times </a:t>
            </a:r>
          </a:p>
          <a:p>
            <a:endParaRPr lang="en-US" dirty="0"/>
          </a:p>
          <a:p>
            <a:r>
              <a:rPr lang="en-US" dirty="0"/>
              <a:t>We started from zero, so we created models of consent, thought about how to inform donors and people born of donations, and decided on model letters.</a:t>
            </a:r>
          </a:p>
          <a:p>
            <a:r>
              <a:rPr lang="en-US" dirty="0"/>
              <a:t>We took inspiration from the Swiss model</a:t>
            </a:r>
          </a:p>
          <a:p>
            <a:endParaRPr lang="en-US" dirty="0"/>
          </a:p>
          <a:p>
            <a:r>
              <a:rPr lang="en-US" dirty="0"/>
              <a:t>We visited 5 </a:t>
            </a:r>
            <a:r>
              <a:rPr lang="en-US" dirty="0" err="1"/>
              <a:t>centres</a:t>
            </a:r>
            <a:r>
              <a:rPr lang="en-US" dirty="0"/>
              <a:t>. It was very interesting for the other members to find out how donation was </a:t>
            </a:r>
            <a:r>
              <a:rPr lang="en-US" dirty="0" err="1"/>
              <a:t>organised</a:t>
            </a:r>
            <a:r>
              <a:rPr lang="en-US" dirty="0"/>
              <a:t> in these </a:t>
            </a:r>
            <a:r>
              <a:rPr lang="en-US" dirty="0" err="1"/>
              <a:t>centres</a:t>
            </a:r>
            <a:r>
              <a:rPr lang="en-US" dirty="0"/>
              <a:t>, to see the old archives and to understand the difficulties facing the </a:t>
            </a:r>
            <a:r>
              <a:rPr lang="en-US" dirty="0" err="1"/>
              <a:t>centres</a:t>
            </a:r>
            <a:r>
              <a:rPr lang="en-US" dirty="0"/>
              <a:t>.</a:t>
            </a:r>
          </a:p>
          <a:p>
            <a:endParaRPr lang="en-US" dirty="0"/>
          </a:p>
          <a:p>
            <a:r>
              <a:rPr lang="en-US" dirty="0"/>
              <a:t>We educate the </a:t>
            </a:r>
            <a:r>
              <a:rPr lang="en-US" dirty="0" err="1"/>
              <a:t>centres</a:t>
            </a:r>
            <a:r>
              <a:rPr lang="en-US" dirty="0"/>
              <a:t> and give them information about the data. We work very closely with the </a:t>
            </a:r>
            <a:r>
              <a:rPr lang="en-US" dirty="0" err="1"/>
              <a:t>centres</a:t>
            </a:r>
            <a:r>
              <a:rPr lang="en-US" dirty="0"/>
              <a:t> because their collaboration is essential.</a:t>
            </a:r>
          </a:p>
          <a:p>
            <a:endParaRPr lang="en-US" dirty="0"/>
          </a:p>
          <a:p>
            <a:r>
              <a:rPr lang="en-US" dirty="0"/>
              <a:t>In collaboration with the Ministry, we have created communication aids for professionals, parents, donors and children conceived by donation.</a:t>
            </a:r>
          </a:p>
          <a:p>
            <a:endParaRPr lang="en-US" dirty="0"/>
          </a:p>
          <a:p>
            <a:r>
              <a:rPr lang="en-US" dirty="0"/>
              <a:t>We have implemented psychological support, with psychologist consultations available within </a:t>
            </a:r>
            <a:r>
              <a:rPr lang="en-US" dirty="0" err="1"/>
              <a:t>capadd</a:t>
            </a:r>
            <a:endParaRPr lang="en-US" dirty="0"/>
          </a:p>
          <a:p>
            <a:r>
              <a:rPr lang="en-US" dirty="0"/>
              <a:t> </a:t>
            </a:r>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8</a:t>
            </a:fld>
            <a:endParaRPr lang="fr-FR"/>
          </a:p>
        </p:txBody>
      </p:sp>
    </p:spTree>
    <p:extLst>
      <p:ext uri="{BB962C8B-B14F-4D97-AF65-F5344CB8AC3E}">
        <p14:creationId xmlns:p14="http://schemas.microsoft.com/office/powerpoint/2010/main" val="3737116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What is the latest activity data (from our last meeting in February)?</a:t>
            </a:r>
          </a:p>
          <a:p>
            <a:r>
              <a:rPr lang="en-US" dirty="0"/>
              <a:t>After 2 and a half years of activity (the September 2024 activity report is available on the French Ministry of Health website)</a:t>
            </a:r>
          </a:p>
          <a:p>
            <a:r>
              <a:rPr lang="en-US" dirty="0" err="1"/>
              <a:t>Capadd</a:t>
            </a:r>
            <a:r>
              <a:rPr lang="en-US" dirty="0"/>
              <a:t> has received 700 requests from people born from donation (majority sperm donation  only10 requests for oocyte donation, 1 request for embryo donation).</a:t>
            </a:r>
          </a:p>
          <a:p>
            <a:r>
              <a:rPr lang="en-US" dirty="0"/>
              <a:t>The median age of these people is 34.</a:t>
            </a:r>
          </a:p>
          <a:p>
            <a:r>
              <a:rPr lang="en-US" dirty="0"/>
              <a:t>75% of applicants are women</a:t>
            </a:r>
          </a:p>
          <a:p>
            <a:r>
              <a:rPr lang="en-US" dirty="0"/>
              <a:t>For information, we estimate that there are 100,000 people born from donation in France and probably 50,000 over the age of 18.</a:t>
            </a:r>
          </a:p>
          <a:p>
            <a:r>
              <a:rPr lang="en-US" dirty="0"/>
              <a:t>500 responses have been sent to date. In half of these cases, the donor was identified by the </a:t>
            </a:r>
            <a:r>
              <a:rPr lang="en-US" dirty="0" err="1"/>
              <a:t>centre</a:t>
            </a:r>
            <a:r>
              <a:rPr lang="en-US" dirty="0"/>
              <a:t>.</a:t>
            </a:r>
          </a:p>
          <a:p>
            <a:r>
              <a:rPr lang="en-US" dirty="0"/>
              <a:t>Of these responses, 73 included the donor's ID/ID. In the other cases, the response was that the donor was dead (he could not consent to the donation, so no positive response was possible), in a quarter of the cases the response was that the donor had refused, and in the rest of the cases </a:t>
            </a:r>
            <a:r>
              <a:rPr lang="en-US" dirty="0" err="1"/>
              <a:t>capadd</a:t>
            </a:r>
            <a:r>
              <a:rPr lang="en-US" dirty="0"/>
              <a:t> had received no response from the donor.</a:t>
            </a:r>
          </a:p>
          <a:p>
            <a:r>
              <a:rPr lang="en-US" dirty="0"/>
              <a:t>It should be remembered that the average age of the donors concerned is 74, as most of these requests were made between 1970 and 1990.</a:t>
            </a:r>
          </a:p>
          <a:p>
            <a:endParaRPr lang="en-US" dirty="0"/>
          </a:p>
          <a:p>
            <a:r>
              <a:rPr lang="en-US" dirty="0"/>
              <a:t> </a:t>
            </a:r>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9</a:t>
            </a:fld>
            <a:endParaRPr lang="fr-FR"/>
          </a:p>
        </p:txBody>
      </p:sp>
    </p:spTree>
    <p:extLst>
      <p:ext uri="{BB962C8B-B14F-4D97-AF65-F5344CB8AC3E}">
        <p14:creationId xmlns:p14="http://schemas.microsoft.com/office/powerpoint/2010/main" val="2419799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What difficulties have we experienced? </a:t>
            </a:r>
          </a:p>
          <a:p>
            <a:endParaRPr lang="en-US" dirty="0"/>
          </a:p>
          <a:p>
            <a:r>
              <a:rPr lang="en-US" dirty="0"/>
              <a:t>The archives are very old and it is difficult for some </a:t>
            </a:r>
            <a:r>
              <a:rPr lang="en-US" dirty="0" err="1"/>
              <a:t>centres</a:t>
            </a:r>
            <a:r>
              <a:rPr lang="en-US" dirty="0"/>
              <a:t> to find the identity of donors. Previous bioethics laws did not allow donors to be re-contacted.</a:t>
            </a:r>
          </a:p>
          <a:p>
            <a:r>
              <a:rPr lang="en-US" dirty="0"/>
              <a:t>Some </a:t>
            </a:r>
            <a:r>
              <a:rPr lang="en-US" dirty="0" err="1"/>
              <a:t>centres</a:t>
            </a:r>
            <a:r>
              <a:rPr lang="en-US" dirty="0"/>
              <a:t> have closed and the archives have disappeared.</a:t>
            </a:r>
          </a:p>
          <a:p>
            <a:r>
              <a:rPr lang="en-US" dirty="0"/>
              <a:t>Before France's first bioethics law in 1994, directed donations or fresh sperm were possible. Many inseminations took place directly in doctors' offices. These clinics are now closed and it is impossible to access the archives. In Addition, the donors could certainly not be identified because these practices were clandestine even if they were </a:t>
            </a:r>
            <a:r>
              <a:rPr lang="en-US" dirty="0" err="1"/>
              <a:t>authorised</a:t>
            </a:r>
            <a:r>
              <a:rPr lang="en-US" dirty="0"/>
              <a:t>.</a:t>
            </a:r>
          </a:p>
          <a:p>
            <a:r>
              <a:rPr lang="en-US" dirty="0"/>
              <a:t>90% of requesters are disappointed with CAPADD's responses. A number of legal proceedings are in progress against CAPADD and the donation </a:t>
            </a:r>
            <a:r>
              <a:rPr lang="en-US" dirty="0" err="1"/>
              <a:t>centres</a:t>
            </a:r>
            <a:r>
              <a:rPr lang="en-US" dirty="0"/>
              <a:t>.</a:t>
            </a:r>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10</a:t>
            </a:fld>
            <a:endParaRPr lang="fr-FR"/>
          </a:p>
        </p:txBody>
      </p:sp>
    </p:spTree>
    <p:extLst>
      <p:ext uri="{BB962C8B-B14F-4D97-AF65-F5344CB8AC3E}">
        <p14:creationId xmlns:p14="http://schemas.microsoft.com/office/powerpoint/2010/main" val="2628444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What impact does access to origins have on donor numbers? </a:t>
            </a:r>
          </a:p>
          <a:p>
            <a:r>
              <a:rPr lang="en-US" dirty="0"/>
              <a:t>Do we have less donors? </a:t>
            </a:r>
          </a:p>
          <a:p>
            <a:endParaRPr lang="en-US" dirty="0"/>
          </a:p>
          <a:p>
            <a:r>
              <a:rPr lang="en-US" dirty="0"/>
              <a:t>The last bioethics law opened up ART with sperm donation to couples and single women.</a:t>
            </a:r>
          </a:p>
          <a:p>
            <a:r>
              <a:rPr lang="en-US" dirty="0"/>
              <a:t>Our requests have exploded and we have 7 times more requests.</a:t>
            </a:r>
          </a:p>
          <a:p>
            <a:r>
              <a:rPr lang="en-US" dirty="0"/>
              <a:t>So we need donations.</a:t>
            </a:r>
          </a:p>
          <a:p>
            <a:r>
              <a:rPr lang="en-US" dirty="0"/>
              <a:t>In France, we are not allowed to import straws from other countries, such as Denmark.</a:t>
            </a:r>
          </a:p>
          <a:p>
            <a:r>
              <a:rPr lang="en-US" dirty="0"/>
              <a:t>We have to use our own local donors. </a:t>
            </a:r>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12</a:t>
            </a:fld>
            <a:endParaRPr lang="fr-FR"/>
          </a:p>
        </p:txBody>
      </p:sp>
    </p:spTree>
    <p:extLst>
      <p:ext uri="{BB962C8B-B14F-4D97-AF65-F5344CB8AC3E}">
        <p14:creationId xmlns:p14="http://schemas.microsoft.com/office/powerpoint/2010/main" val="634470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The number of donors finally grew last year, by a factor of 2.</a:t>
            </a:r>
          </a:p>
          <a:p>
            <a:r>
              <a:rPr lang="en-US" dirty="0"/>
              <a:t>The </a:t>
            </a:r>
            <a:r>
              <a:rPr lang="en-US" dirty="0" err="1"/>
              <a:t>Agence</a:t>
            </a:r>
            <a:r>
              <a:rPr lang="en-US" dirty="0"/>
              <a:t> de </a:t>
            </a:r>
            <a:r>
              <a:rPr lang="en-US" dirty="0" err="1"/>
              <a:t>biomédecine's</a:t>
            </a:r>
            <a:r>
              <a:rPr lang="en-US" dirty="0"/>
              <a:t> communication campaigns are highly effective and are now focused on the aim of attracting the public's attention using the right communication materials.</a:t>
            </a:r>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13</a:t>
            </a:fld>
            <a:endParaRPr lang="fr-FR"/>
          </a:p>
        </p:txBody>
      </p:sp>
    </p:spTree>
    <p:extLst>
      <p:ext uri="{BB962C8B-B14F-4D97-AF65-F5344CB8AC3E}">
        <p14:creationId xmlns:p14="http://schemas.microsoft.com/office/powerpoint/2010/main" val="1596037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Some particular cases</a:t>
            </a:r>
          </a:p>
          <a:p>
            <a:endParaRPr lang="en-US" dirty="0"/>
          </a:p>
          <a:p>
            <a:r>
              <a:rPr lang="en-US" dirty="0"/>
              <a:t>One donor we interviewed told CAPADD that he had never donated. In his dossier was written: do not send results home. </a:t>
            </a:r>
          </a:p>
          <a:p>
            <a:endParaRPr lang="en-US" dirty="0"/>
          </a:p>
          <a:p>
            <a:r>
              <a:rPr lang="en-US" dirty="0"/>
              <a:t>The recent case of a serial donor.</a:t>
            </a:r>
          </a:p>
          <a:p>
            <a:r>
              <a:rPr lang="en-US" dirty="0"/>
              <a:t>35 people had genetic tests and found that they were conceived by the same donor. They were conceived in more than 15 </a:t>
            </a:r>
            <a:r>
              <a:rPr lang="en-US" dirty="0" err="1"/>
              <a:t>centres</a:t>
            </a:r>
            <a:r>
              <a:rPr lang="en-US" dirty="0"/>
              <a:t> and doctors' offices in France.</a:t>
            </a:r>
          </a:p>
          <a:p>
            <a:endParaRPr lang="en-US" dirty="0"/>
          </a:p>
          <a:p>
            <a:r>
              <a:rPr lang="en-US" dirty="0"/>
              <a:t>Some people sent requests to </a:t>
            </a:r>
            <a:r>
              <a:rPr lang="en-US" dirty="0" err="1"/>
              <a:t>capadd</a:t>
            </a:r>
            <a:r>
              <a:rPr lang="en-US" dirty="0"/>
              <a:t> and the information received from the </a:t>
            </a:r>
            <a:r>
              <a:rPr lang="en-US" dirty="0" err="1"/>
              <a:t>centre</a:t>
            </a:r>
            <a:r>
              <a:rPr lang="en-US" dirty="0"/>
              <a:t> was all different: surname, first name, date and place of birth. It was therefore impossible to identify them.</a:t>
            </a:r>
          </a:p>
          <a:p>
            <a:endParaRPr lang="en-US" dirty="0"/>
          </a:p>
          <a:p>
            <a:r>
              <a:rPr lang="en-US" dirty="0"/>
              <a:t>One person made a request to </a:t>
            </a:r>
            <a:r>
              <a:rPr lang="en-US" dirty="0" err="1"/>
              <a:t>capadd</a:t>
            </a:r>
            <a:r>
              <a:rPr lang="en-US" dirty="0"/>
              <a:t>. The information noted in the parents' medical dossier was “spontaneous conception”. the child was therefore not the result of a donation from the </a:t>
            </a:r>
            <a:r>
              <a:rPr lang="en-US" dirty="0" err="1"/>
              <a:t>centre</a:t>
            </a:r>
            <a:r>
              <a:rPr lang="en-US" dirty="0"/>
              <a:t>.</a:t>
            </a:r>
          </a:p>
          <a:p>
            <a:endParaRPr lang="en-US" dirty="0"/>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14</a:t>
            </a:fld>
            <a:endParaRPr lang="fr-FR"/>
          </a:p>
        </p:txBody>
      </p:sp>
    </p:spTree>
    <p:extLst>
      <p:ext uri="{BB962C8B-B14F-4D97-AF65-F5344CB8AC3E}">
        <p14:creationId xmlns:p14="http://schemas.microsoft.com/office/powerpoint/2010/main" val="4151694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err="1">
                <a:solidFill>
                  <a:schemeClr val="tx1"/>
                </a:solidFill>
                <a:effectLst/>
                <a:latin typeface="+mn-lt"/>
                <a:ea typeface="+mn-ea"/>
                <a:cs typeface="+mn-cs"/>
              </a:rPr>
              <a:t>Thank</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you</a:t>
            </a:r>
            <a:r>
              <a:rPr lang="fr-FR" sz="1200" kern="1200" dirty="0">
                <a:solidFill>
                  <a:schemeClr val="tx1"/>
                </a:solidFill>
                <a:effectLst/>
                <a:latin typeface="+mn-lt"/>
                <a:ea typeface="+mn-ea"/>
                <a:cs typeface="+mn-cs"/>
              </a:rPr>
              <a:t> for </a:t>
            </a:r>
            <a:r>
              <a:rPr lang="fr-FR" sz="1200" kern="1200" dirty="0" err="1">
                <a:solidFill>
                  <a:schemeClr val="tx1"/>
                </a:solidFill>
                <a:effectLst/>
                <a:latin typeface="+mn-lt"/>
                <a:ea typeface="+mn-ea"/>
                <a:cs typeface="+mn-cs"/>
              </a:rPr>
              <a:t>your</a:t>
            </a:r>
            <a:r>
              <a:rPr lang="fr-FR" sz="1200" kern="1200" dirty="0">
                <a:solidFill>
                  <a:schemeClr val="tx1"/>
                </a:solidFill>
                <a:effectLst/>
                <a:latin typeface="+mn-lt"/>
                <a:ea typeface="+mn-ea"/>
                <a:cs typeface="+mn-cs"/>
              </a:rPr>
              <a:t> attention.</a:t>
            </a:r>
          </a:p>
          <a:p>
            <a:r>
              <a:rPr lang="fr-FR" sz="1200" kern="1200" dirty="0" err="1">
                <a:solidFill>
                  <a:schemeClr val="tx1"/>
                </a:solidFill>
                <a:effectLst/>
                <a:latin typeface="+mn-lt"/>
                <a:ea typeface="+mn-ea"/>
                <a:cs typeface="+mn-cs"/>
              </a:rPr>
              <a:t>I'm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ready</a:t>
            </a:r>
            <a:r>
              <a:rPr lang="fr-FR" sz="1200" kern="1200" dirty="0">
                <a:solidFill>
                  <a:schemeClr val="tx1"/>
                </a:solidFill>
                <a:effectLst/>
                <a:latin typeface="+mn-lt"/>
                <a:ea typeface="+mn-ea"/>
                <a:cs typeface="+mn-cs"/>
              </a:rPr>
              <a:t> for </a:t>
            </a:r>
            <a:r>
              <a:rPr lang="fr-FR" sz="1200" kern="1200" dirty="0" err="1">
                <a:solidFill>
                  <a:schemeClr val="tx1"/>
                </a:solidFill>
                <a:effectLst/>
                <a:latin typeface="+mn-lt"/>
                <a:ea typeface="+mn-ea"/>
                <a:cs typeface="+mn-cs"/>
              </a:rPr>
              <a:t>your</a:t>
            </a:r>
            <a:r>
              <a:rPr lang="fr-FR" sz="1200" kern="1200" dirty="0">
                <a:solidFill>
                  <a:schemeClr val="tx1"/>
                </a:solidFill>
                <a:effectLst/>
                <a:latin typeface="+mn-lt"/>
                <a:ea typeface="+mn-ea"/>
                <a:cs typeface="+mn-cs"/>
              </a:rPr>
              <a:t> questions.</a:t>
            </a:r>
          </a:p>
          <a:p>
            <a:r>
              <a:rPr lang="fr-FR" sz="1200" kern="1200" dirty="0" err="1">
                <a:solidFill>
                  <a:schemeClr val="tx1"/>
                </a:solidFill>
                <a:effectLst/>
                <a:latin typeface="+mn-lt"/>
                <a:ea typeface="+mn-ea"/>
                <a:cs typeface="+mn-cs"/>
              </a:rPr>
              <a:t>I'll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leave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you</a:t>
            </a:r>
            <a:r>
              <a:rPr lang="fr-FR" sz="1200" kern="1200" dirty="0">
                <a:solidFill>
                  <a:schemeClr val="tx1"/>
                </a:solidFill>
                <a:effectLst/>
                <a:latin typeface="+mn-lt"/>
                <a:ea typeface="+mn-ea"/>
                <a:cs typeface="+mn-cs"/>
              </a:rPr>
              <a:t> to </a:t>
            </a:r>
            <a:r>
              <a:rPr lang="fr-FR" sz="1200" kern="1200" dirty="0" err="1">
                <a:solidFill>
                  <a:schemeClr val="tx1"/>
                </a:solidFill>
                <a:effectLst/>
                <a:latin typeface="+mn-lt"/>
                <a:ea typeface="+mn-ea"/>
                <a:cs typeface="+mn-cs"/>
              </a:rPr>
              <a:t>read</a:t>
            </a:r>
            <a:r>
              <a:rPr lang="fr-FR" sz="1200" kern="1200" dirty="0">
                <a:solidFill>
                  <a:schemeClr val="tx1"/>
                </a:solidFill>
                <a:effectLst/>
                <a:latin typeface="+mn-lt"/>
                <a:ea typeface="+mn-ea"/>
                <a:cs typeface="+mn-cs"/>
              </a:rPr>
              <a:t> a few sentences </a:t>
            </a:r>
            <a:r>
              <a:rPr lang="fr-FR" sz="1200" kern="1200" dirty="0" err="1">
                <a:solidFill>
                  <a:schemeClr val="tx1"/>
                </a:solidFill>
                <a:effectLst/>
                <a:latin typeface="+mn-lt"/>
                <a:ea typeface="+mn-ea"/>
                <a:cs typeface="+mn-cs"/>
              </a:rPr>
              <a:t>from</a:t>
            </a:r>
            <a:r>
              <a:rPr lang="fr-FR" sz="1200" kern="1200" dirty="0">
                <a:solidFill>
                  <a:schemeClr val="tx1"/>
                </a:solidFill>
                <a:effectLst/>
                <a:latin typeface="+mn-lt"/>
                <a:ea typeface="+mn-ea"/>
                <a:cs typeface="+mn-cs"/>
              </a:rPr>
              <a:t> exchanges </a:t>
            </a:r>
            <a:r>
              <a:rPr lang="fr-FR" sz="1200" kern="1200" dirty="0" err="1">
                <a:solidFill>
                  <a:schemeClr val="tx1"/>
                </a:solidFill>
                <a:effectLst/>
                <a:latin typeface="+mn-lt"/>
                <a:ea typeface="+mn-ea"/>
                <a:cs typeface="+mn-cs"/>
              </a:rPr>
              <a:t>between</a:t>
            </a:r>
            <a:r>
              <a:rPr lang="fr-FR" sz="1200" kern="1200" dirty="0">
                <a:solidFill>
                  <a:schemeClr val="tx1"/>
                </a:solidFill>
                <a:effectLst/>
                <a:latin typeface="+mn-lt"/>
                <a:ea typeface="+mn-ea"/>
                <a:cs typeface="+mn-cs"/>
              </a:rPr>
              <a:t> the </a:t>
            </a:r>
            <a:r>
              <a:rPr lang="fr-FR" sz="1200" kern="1200" dirty="0" err="1">
                <a:solidFill>
                  <a:schemeClr val="tx1"/>
                </a:solidFill>
                <a:effectLst/>
                <a:latin typeface="+mn-lt"/>
                <a:ea typeface="+mn-ea"/>
                <a:cs typeface="+mn-cs"/>
              </a:rPr>
              <a:t>capadd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secretariat</a:t>
            </a:r>
            <a:r>
              <a:rPr lang="fr-FR" sz="1200" kern="1200" dirty="0">
                <a:solidFill>
                  <a:schemeClr val="tx1"/>
                </a:solidFill>
                <a:effectLst/>
                <a:latin typeface="+mn-lt"/>
                <a:ea typeface="+mn-ea"/>
                <a:cs typeface="+mn-cs"/>
              </a:rPr>
              <a:t> and </a:t>
            </a:r>
            <a:r>
              <a:rPr lang="fr-FR" sz="1200" kern="1200" dirty="0" err="1">
                <a:solidFill>
                  <a:schemeClr val="tx1"/>
                </a:solidFill>
                <a:effectLst/>
                <a:latin typeface="+mn-lt"/>
                <a:ea typeface="+mn-ea"/>
                <a:cs typeface="+mn-cs"/>
              </a:rPr>
              <a:t>donors</a:t>
            </a:r>
            <a:r>
              <a:rPr lang="fr-FR" sz="1200" kern="1200" dirty="0">
                <a:solidFill>
                  <a:schemeClr val="tx1"/>
                </a:solidFill>
                <a:effectLst/>
                <a:latin typeface="+mn-lt"/>
                <a:ea typeface="+mn-ea"/>
                <a:cs typeface="+mn-cs"/>
              </a:rPr>
              <a:t> or </a:t>
            </a:r>
            <a:r>
              <a:rPr lang="fr-FR" sz="1200" kern="1200" dirty="0" err="1">
                <a:solidFill>
                  <a:schemeClr val="tx1"/>
                </a:solidFill>
                <a:effectLst/>
                <a:latin typeface="+mn-lt"/>
                <a:ea typeface="+mn-ea"/>
                <a:cs typeface="+mn-cs"/>
              </a:rPr>
              <a:t>requesters</a:t>
            </a:r>
            <a:r>
              <a:rPr lang="fr-FR" sz="1200" kern="1200" dirty="0">
                <a:solidFill>
                  <a:schemeClr val="tx1"/>
                </a:solidFill>
                <a:effectLst/>
                <a:latin typeface="+mn-lt"/>
                <a:ea typeface="+mn-ea"/>
                <a:cs typeface="+mn-cs"/>
              </a:rPr>
              <a:t>.</a:t>
            </a:r>
          </a:p>
          <a:p>
            <a:r>
              <a:rPr lang="fr-FR" sz="1200" kern="1200" dirty="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5"/>
          </p:nvPr>
        </p:nvSpPr>
        <p:spPr/>
        <p:txBody>
          <a:bodyPr/>
          <a:lstStyle/>
          <a:p>
            <a:fld id="{65C079A4-3B1D-4DF8-ADC5-4039AAF6D560}" type="slidenum">
              <a:rPr lang="fr-FR" smtClean="0"/>
              <a:t>15</a:t>
            </a:fld>
            <a:endParaRPr lang="fr-FR"/>
          </a:p>
        </p:txBody>
      </p:sp>
    </p:spTree>
    <p:extLst>
      <p:ext uri="{BB962C8B-B14F-4D97-AF65-F5344CB8AC3E}">
        <p14:creationId xmlns:p14="http://schemas.microsoft.com/office/powerpoint/2010/main" val="1538778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sv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sv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0.png"/><Relationship Id="rId4" Type="http://schemas.openxmlformats.org/officeDocument/2006/relationships/image" Target="../media/image23.sv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23.sv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9.png"/><Relationship Id="rId7" Type="http://schemas.openxmlformats.org/officeDocument/2006/relationships/image" Target="../media/image12.svg"/><Relationship Id="rId12"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31.svg"/><Relationship Id="rId5" Type="http://schemas.openxmlformats.org/officeDocument/2006/relationships/image" Target="../media/image16.png"/><Relationship Id="rId10" Type="http://schemas.openxmlformats.org/officeDocument/2006/relationships/image" Target="../media/image30.png"/><Relationship Id="rId4" Type="http://schemas.openxmlformats.org/officeDocument/2006/relationships/image" Target="../media/image10.svg"/><Relationship Id="rId9" Type="http://schemas.openxmlformats.org/officeDocument/2006/relationships/image" Target="../media/image29.svg"/></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sv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8.xml"/><Relationship Id="rId16"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37.svg"/><Relationship Id="rId11" Type="http://schemas.openxmlformats.org/officeDocument/2006/relationships/image" Target="../media/image42.svg"/><Relationship Id="rId5" Type="http://schemas.openxmlformats.org/officeDocument/2006/relationships/image" Target="../media/image36.png"/><Relationship Id="rId15" Type="http://schemas.openxmlformats.org/officeDocument/2006/relationships/image" Target="../media/image46.svg"/><Relationship Id="rId10" Type="http://schemas.openxmlformats.org/officeDocument/2006/relationships/image" Target="../media/image41.png"/><Relationship Id="rId4" Type="http://schemas.openxmlformats.org/officeDocument/2006/relationships/image" Target="../media/image35.svg"/><Relationship Id="rId9" Type="http://schemas.openxmlformats.org/officeDocument/2006/relationships/image" Target="../media/image40.png"/><Relationship Id="rId14" Type="http://schemas.openxmlformats.org/officeDocument/2006/relationships/image" Target="../media/image45.png"/></Relationships>
</file>

<file path=ppt/slides/_rels/slide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0.png"/><Relationship Id="rId7"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48.jpeg"/></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2.png"/><Relationship Id="rId7"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20.png"/><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4.png"/><Relationship Id="rId7" Type="http://schemas.openxmlformats.org/officeDocument/2006/relationships/image" Target="../media/image56.png"/><Relationship Id="rId12" Type="http://schemas.openxmlformats.org/officeDocument/2006/relationships/image" Target="../media/image59.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3.svg"/><Relationship Id="rId11" Type="http://schemas.openxmlformats.org/officeDocument/2006/relationships/image" Target="../media/image58.png"/><Relationship Id="rId5" Type="http://schemas.openxmlformats.org/officeDocument/2006/relationships/image" Target="../media/image22.png"/><Relationship Id="rId10" Type="http://schemas.openxmlformats.org/officeDocument/2006/relationships/image" Target="../media/image57.png"/><Relationship Id="rId4" Type="http://schemas.openxmlformats.org/officeDocument/2006/relationships/chart" Target="../charts/chart1.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image" Target="../media/image64.jpg"/><Relationship Id="rId13" Type="http://schemas.openxmlformats.org/officeDocument/2006/relationships/image" Target="../media/image68.jpg"/><Relationship Id="rId18" Type="http://schemas.openxmlformats.org/officeDocument/2006/relationships/image" Target="../media/image73.jpeg"/><Relationship Id="rId3" Type="http://schemas.openxmlformats.org/officeDocument/2006/relationships/image" Target="../media/image60.png"/><Relationship Id="rId7" Type="http://schemas.openxmlformats.org/officeDocument/2006/relationships/image" Target="../media/image63.jpeg"/><Relationship Id="rId12" Type="http://schemas.openxmlformats.org/officeDocument/2006/relationships/image" Target="../media/image67.jpg"/><Relationship Id="rId17" Type="http://schemas.openxmlformats.org/officeDocument/2006/relationships/image" Target="../media/image72.png"/><Relationship Id="rId2" Type="http://schemas.openxmlformats.org/officeDocument/2006/relationships/notesSlide" Target="../notesSlides/notesSlide12.xml"/><Relationship Id="rId16" Type="http://schemas.openxmlformats.org/officeDocument/2006/relationships/image" Target="../media/image71.png"/><Relationship Id="rId20"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image" Target="../media/image62.svg"/><Relationship Id="rId11" Type="http://schemas.openxmlformats.org/officeDocument/2006/relationships/image" Target="../media/image66.png"/><Relationship Id="rId5" Type="http://schemas.openxmlformats.org/officeDocument/2006/relationships/image" Target="../media/image61.png"/><Relationship Id="rId15" Type="http://schemas.openxmlformats.org/officeDocument/2006/relationships/image" Target="../media/image70.png"/><Relationship Id="rId10" Type="http://schemas.openxmlformats.org/officeDocument/2006/relationships/image" Target="../media/image16.png"/><Relationship Id="rId19" Type="http://schemas.openxmlformats.org/officeDocument/2006/relationships/image" Target="../media/image74.png"/><Relationship Id="rId4" Type="http://schemas.openxmlformats.org/officeDocument/2006/relationships/chart" Target="../charts/chart3.xml"/><Relationship Id="rId9" Type="http://schemas.openxmlformats.org/officeDocument/2006/relationships/image" Target="../media/image65.png"/><Relationship Id="rId14" Type="http://schemas.openxmlformats.org/officeDocument/2006/relationships/image" Target="../media/image69.jpg"/></Relationships>
</file>

<file path=ppt/slides/_rels/slide14.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22.png"/><Relationship Id="rId7" Type="http://schemas.openxmlformats.org/officeDocument/2006/relationships/image" Target="../media/image7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20.png"/><Relationship Id="rId4" Type="http://schemas.openxmlformats.org/officeDocument/2006/relationships/image" Target="../media/image23.svg"/></Relationships>
</file>

<file path=ppt/slides/_rels/slide1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81.png"/><Relationship Id="rId4" Type="http://schemas.openxmlformats.org/officeDocument/2006/relationships/image" Target="../media/image8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377C"/>
        </a:solidFill>
        <a:effectLst/>
      </p:bgPr>
    </p:bg>
    <p:spTree>
      <p:nvGrpSpPr>
        <p:cNvPr id="1" name=""/>
        <p:cNvGrpSpPr/>
        <p:nvPr/>
      </p:nvGrpSpPr>
      <p:grpSpPr>
        <a:xfrm>
          <a:off x="0" y="0"/>
          <a:ext cx="0" cy="0"/>
          <a:chOff x="0" y="0"/>
          <a:chExt cx="0" cy="0"/>
        </a:xfrm>
      </p:grpSpPr>
      <p:grpSp>
        <p:nvGrpSpPr>
          <p:cNvPr id="2" name="Group 2"/>
          <p:cNvGrpSpPr/>
          <p:nvPr/>
        </p:nvGrpSpPr>
        <p:grpSpPr>
          <a:xfrm>
            <a:off x="-178385" y="-940172"/>
            <a:ext cx="8746495" cy="12167343"/>
            <a:chOff x="0" y="0"/>
            <a:chExt cx="2303604" cy="3204568"/>
          </a:xfrm>
        </p:grpSpPr>
        <p:sp>
          <p:nvSpPr>
            <p:cNvPr id="3" name="Freeform 3"/>
            <p:cNvSpPr/>
            <p:nvPr/>
          </p:nvSpPr>
          <p:spPr>
            <a:xfrm>
              <a:off x="0" y="0"/>
              <a:ext cx="2303604" cy="3204568"/>
            </a:xfrm>
            <a:custGeom>
              <a:avLst/>
              <a:gdLst/>
              <a:ahLst/>
              <a:cxnLst/>
              <a:rect l="l" t="t" r="r" b="b"/>
              <a:pathLst>
                <a:path w="2303604" h="3204568">
                  <a:moveTo>
                    <a:pt x="0" y="0"/>
                  </a:moveTo>
                  <a:lnTo>
                    <a:pt x="2303604" y="0"/>
                  </a:lnTo>
                  <a:lnTo>
                    <a:pt x="2303604" y="3204568"/>
                  </a:lnTo>
                  <a:lnTo>
                    <a:pt x="0" y="3204568"/>
                  </a:lnTo>
                  <a:close/>
                </a:path>
              </a:pathLst>
            </a:custGeom>
            <a:solidFill>
              <a:srgbClr val="FFFFFF"/>
            </a:solidFill>
          </p:spPr>
        </p:sp>
        <p:sp>
          <p:nvSpPr>
            <p:cNvPr id="4" name="TextBox 4"/>
            <p:cNvSpPr txBox="1"/>
            <p:nvPr/>
          </p:nvSpPr>
          <p:spPr>
            <a:xfrm>
              <a:off x="0" y="-47625"/>
              <a:ext cx="2303604" cy="3252193"/>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rot="5400000">
            <a:off x="4721224" y="3600450"/>
            <a:ext cx="10287000" cy="3086100"/>
          </a:xfrm>
          <a:custGeom>
            <a:avLst/>
            <a:gdLst/>
            <a:ahLst/>
            <a:cxnLst/>
            <a:rect l="l" t="t" r="r" b="b"/>
            <a:pathLst>
              <a:path w="10287000" h="3086100">
                <a:moveTo>
                  <a:pt x="0" y="0"/>
                </a:moveTo>
                <a:lnTo>
                  <a:pt x="10287000" y="0"/>
                </a:lnTo>
                <a:lnTo>
                  <a:pt x="10287000" y="3086100"/>
                </a:lnTo>
                <a:lnTo>
                  <a:pt x="0" y="30861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673127" y="8617633"/>
            <a:ext cx="1281334" cy="1281334"/>
          </a:xfrm>
          <a:custGeom>
            <a:avLst/>
            <a:gdLst/>
            <a:ahLst/>
            <a:cxnLst/>
            <a:rect l="l" t="t" r="r" b="b"/>
            <a:pathLst>
              <a:path w="1281334" h="1281334">
                <a:moveTo>
                  <a:pt x="0" y="0"/>
                </a:moveTo>
                <a:lnTo>
                  <a:pt x="1281333" y="0"/>
                </a:lnTo>
                <a:lnTo>
                  <a:pt x="1281333" y="1281334"/>
                </a:lnTo>
                <a:lnTo>
                  <a:pt x="0" y="1281334"/>
                </a:lnTo>
                <a:lnTo>
                  <a:pt x="0" y="0"/>
                </a:lnTo>
                <a:close/>
              </a:path>
            </a:pathLst>
          </a:custGeom>
          <a:blipFill>
            <a:blip r:embed="rId5"/>
            <a:stretch>
              <a:fillRect/>
            </a:stretch>
          </a:blipFill>
        </p:spPr>
      </p:sp>
      <p:sp>
        <p:nvSpPr>
          <p:cNvPr id="10" name="Freeform 10"/>
          <p:cNvSpPr/>
          <p:nvPr/>
        </p:nvSpPr>
        <p:spPr>
          <a:xfrm>
            <a:off x="6519337" y="8607837"/>
            <a:ext cx="2312403" cy="1309398"/>
          </a:xfrm>
          <a:custGeom>
            <a:avLst/>
            <a:gdLst/>
            <a:ahLst/>
            <a:cxnLst/>
            <a:rect l="l" t="t" r="r" b="b"/>
            <a:pathLst>
              <a:path w="2312403" h="1309398">
                <a:moveTo>
                  <a:pt x="0" y="0"/>
                </a:moveTo>
                <a:lnTo>
                  <a:pt x="2312403" y="0"/>
                </a:lnTo>
                <a:lnTo>
                  <a:pt x="2312403" y="1309398"/>
                </a:lnTo>
                <a:lnTo>
                  <a:pt x="0" y="1309398"/>
                </a:lnTo>
                <a:lnTo>
                  <a:pt x="0" y="0"/>
                </a:lnTo>
                <a:close/>
              </a:path>
            </a:pathLst>
          </a:custGeom>
          <a:blipFill>
            <a:blip r:embed="rId6"/>
            <a:stretch>
              <a:fillRect/>
            </a:stretch>
          </a:blipFill>
        </p:spPr>
      </p:sp>
      <p:sp>
        <p:nvSpPr>
          <p:cNvPr id="11" name="TextBox 11"/>
          <p:cNvSpPr txBox="1"/>
          <p:nvPr/>
        </p:nvSpPr>
        <p:spPr>
          <a:xfrm>
            <a:off x="2890144" y="2530049"/>
            <a:ext cx="7639512" cy="1269578"/>
          </a:xfrm>
          <a:prstGeom prst="rect">
            <a:avLst/>
          </a:prstGeom>
        </p:spPr>
        <p:txBody>
          <a:bodyPr wrap="square" lIns="0" tIns="0" rIns="0" bIns="0" rtlCol="0" anchor="t">
            <a:spAutoFit/>
          </a:bodyPr>
          <a:lstStyle/>
          <a:p>
            <a:pPr algn="l">
              <a:lnSpc>
                <a:spcPts val="3276"/>
              </a:lnSpc>
            </a:pPr>
            <a:r>
              <a:rPr lang="en-US" sz="2824" spc="110" dirty="0">
                <a:solidFill>
                  <a:srgbClr val="08377C"/>
                </a:solidFill>
                <a:latin typeface="Montserrat Classic"/>
                <a:ea typeface="Montserrat Classic"/>
                <a:cs typeface="Montserrat Classic"/>
                <a:sym typeface="Montserrat Classic"/>
              </a:rPr>
              <a:t>Bérengère </a:t>
            </a:r>
            <a:r>
              <a:rPr lang="en-US" sz="2824" spc="110" dirty="0" err="1">
                <a:solidFill>
                  <a:srgbClr val="08377C"/>
                </a:solidFill>
                <a:latin typeface="Montserrat Classic"/>
                <a:ea typeface="Montserrat Classic"/>
                <a:cs typeface="Montserrat Classic"/>
                <a:sym typeface="Montserrat Classic"/>
              </a:rPr>
              <a:t>Ducrocq</a:t>
            </a:r>
            <a:endParaRPr lang="en-US" sz="2824" spc="110" dirty="0">
              <a:solidFill>
                <a:srgbClr val="08377C"/>
              </a:solidFill>
              <a:latin typeface="Montserrat Classic"/>
              <a:ea typeface="Montserrat Classic"/>
              <a:cs typeface="Montserrat Classic"/>
              <a:sym typeface="Montserrat Classic"/>
            </a:endParaRPr>
          </a:p>
          <a:p>
            <a:pPr algn="l">
              <a:lnSpc>
                <a:spcPts val="3276"/>
              </a:lnSpc>
            </a:pPr>
            <a:r>
              <a:rPr lang="en-US" sz="2824" i="1" spc="110" dirty="0">
                <a:solidFill>
                  <a:srgbClr val="08377C"/>
                </a:solidFill>
                <a:latin typeface="Montserrat Classic"/>
                <a:ea typeface="Montserrat Classic"/>
                <a:cs typeface="Montserrat Classic"/>
                <a:sym typeface="Montserrat Classic"/>
              </a:rPr>
              <a:t>Lille University Hospital, France</a:t>
            </a:r>
          </a:p>
          <a:p>
            <a:pPr algn="l">
              <a:lnSpc>
                <a:spcPts val="3276"/>
              </a:lnSpc>
            </a:pPr>
            <a:endParaRPr lang="en-US" sz="2824" spc="110" dirty="0">
              <a:solidFill>
                <a:srgbClr val="08377C"/>
              </a:solidFill>
              <a:latin typeface="Montserrat Classic"/>
              <a:ea typeface="Montserrat Classic"/>
              <a:cs typeface="Montserrat Classic"/>
              <a:sym typeface="Montserrat Classic"/>
            </a:endParaRPr>
          </a:p>
        </p:txBody>
      </p:sp>
      <p:pic>
        <p:nvPicPr>
          <p:cNvPr id="1028" name="Picture 4" descr="BSRM">
            <a:extLst>
              <a:ext uri="{FF2B5EF4-FFF2-40B4-BE49-F238E27FC236}">
                <a16:creationId xmlns:a16="http://schemas.microsoft.com/office/drawing/2014/main" id="{31C8190A-89FE-49B8-BC16-0A8D010386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81900" y="692736"/>
            <a:ext cx="4953000" cy="91601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120F05F0-3109-42B8-9076-A4900D999512}"/>
              </a:ext>
            </a:extLst>
          </p:cNvPr>
          <p:cNvPicPr>
            <a:picLocks noChangeAspect="1"/>
          </p:cNvPicPr>
          <p:nvPr/>
        </p:nvPicPr>
        <p:blipFill>
          <a:blip r:embed="rId8"/>
          <a:stretch>
            <a:fillRect/>
          </a:stretch>
        </p:blipFill>
        <p:spPr>
          <a:xfrm>
            <a:off x="10618431" y="3124807"/>
            <a:ext cx="7814254" cy="1414764"/>
          </a:xfrm>
          <a:prstGeom prst="rect">
            <a:avLst/>
          </a:prstGeom>
        </p:spPr>
      </p:pic>
      <p:sp>
        <p:nvSpPr>
          <p:cNvPr id="6" name="TextBox 6"/>
          <p:cNvSpPr txBox="1"/>
          <p:nvPr/>
        </p:nvSpPr>
        <p:spPr>
          <a:xfrm>
            <a:off x="381000" y="4991100"/>
            <a:ext cx="10272220" cy="1718419"/>
          </a:xfrm>
          <a:prstGeom prst="rect">
            <a:avLst/>
          </a:prstGeom>
        </p:spPr>
        <p:txBody>
          <a:bodyPr lIns="0" tIns="0" rIns="0" bIns="0" rtlCol="0" anchor="t">
            <a:spAutoFit/>
          </a:bodyPr>
          <a:lstStyle/>
          <a:p>
            <a:pPr algn="l">
              <a:lnSpc>
                <a:spcPts val="6720"/>
              </a:lnSpc>
            </a:pPr>
            <a:r>
              <a:rPr lang="en-US" sz="5600" b="1" spc="39" dirty="0">
                <a:solidFill>
                  <a:srgbClr val="08377C"/>
                </a:solidFill>
                <a:latin typeface="Montserrat Classic Bold"/>
                <a:ea typeface="Montserrat Classic Bold"/>
                <a:cs typeface="Montserrat Classic Bold"/>
                <a:sym typeface="Montserrat Classic Bold"/>
              </a:rPr>
              <a:t>What happened in France after anonymity stopped ?</a:t>
            </a:r>
          </a:p>
        </p:txBody>
      </p:sp>
      <p:pic>
        <p:nvPicPr>
          <p:cNvPr id="13" name="Image 12">
            <a:extLst>
              <a:ext uri="{FF2B5EF4-FFF2-40B4-BE49-F238E27FC236}">
                <a16:creationId xmlns:a16="http://schemas.microsoft.com/office/drawing/2014/main" id="{E4B73E2B-8327-4B1C-BC3E-58505F7FAC6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04050" y="8934830"/>
            <a:ext cx="1926388" cy="96413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 31">
            <a:extLst>
              <a:ext uri="{FF2B5EF4-FFF2-40B4-BE49-F238E27FC236}">
                <a16:creationId xmlns:a16="http://schemas.microsoft.com/office/drawing/2014/main" id="{02F512C7-7935-4C73-8630-0CCF20AC4E4C}"/>
              </a:ext>
            </a:extLst>
          </p:cNvPr>
          <p:cNvPicPr>
            <a:picLocks noChangeAspect="1"/>
          </p:cNvPicPr>
          <p:nvPr/>
        </p:nvPicPr>
        <p:blipFill>
          <a:blip r:embed="rId3"/>
          <a:stretch>
            <a:fillRect/>
          </a:stretch>
        </p:blipFill>
        <p:spPr>
          <a:xfrm>
            <a:off x="3492760" y="1783997"/>
            <a:ext cx="9535362" cy="2633039"/>
          </a:xfrm>
          <a:prstGeom prst="rect">
            <a:avLst/>
          </a:prstGeom>
        </p:spPr>
      </p:pic>
      <p:grpSp>
        <p:nvGrpSpPr>
          <p:cNvPr id="2" name="Group 2"/>
          <p:cNvGrpSpPr/>
          <p:nvPr/>
        </p:nvGrpSpPr>
        <p:grpSpPr>
          <a:xfrm>
            <a:off x="-2001494" y="8323039"/>
            <a:ext cx="4723978" cy="47239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sp>
        <p:sp>
          <p:nvSpPr>
            <p:cNvPr id="4" name="TextBox 4"/>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3549293" y="1076697"/>
            <a:ext cx="628242" cy="620246"/>
          </a:xfrm>
          <a:custGeom>
            <a:avLst/>
            <a:gdLst/>
            <a:ahLst/>
            <a:cxnLst/>
            <a:rect l="l" t="t" r="r" b="b"/>
            <a:pathLst>
              <a:path w="628242" h="620246">
                <a:moveTo>
                  <a:pt x="0" y="0"/>
                </a:moveTo>
                <a:lnTo>
                  <a:pt x="628242" y="0"/>
                </a:lnTo>
                <a:lnTo>
                  <a:pt x="628242" y="620246"/>
                </a:lnTo>
                <a:lnTo>
                  <a:pt x="0" y="6202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4287926" y="1038225"/>
            <a:ext cx="1714156" cy="658718"/>
          </a:xfrm>
          <a:prstGeom prst="rect">
            <a:avLst/>
          </a:prstGeom>
        </p:spPr>
        <p:txBody>
          <a:bodyPr lIns="0" tIns="0" rIns="0" bIns="0" rtlCol="0" anchor="t">
            <a:spAutoFit/>
          </a:bodyPr>
          <a:lstStyle/>
          <a:p>
            <a:pPr algn="l">
              <a:lnSpc>
                <a:spcPts val="2591"/>
              </a:lnSpc>
            </a:pPr>
            <a:r>
              <a:rPr lang="en-US" sz="2234" spc="87">
                <a:solidFill>
                  <a:srgbClr val="2A2E3A"/>
                </a:solidFill>
                <a:latin typeface="Montserrat Classic"/>
                <a:ea typeface="Montserrat Classic"/>
                <a:cs typeface="Montserrat Classic"/>
                <a:sym typeface="Montserrat Classic"/>
              </a:rPr>
              <a:t>Borcelle Company</a:t>
            </a:r>
          </a:p>
        </p:txBody>
      </p:sp>
      <p:grpSp>
        <p:nvGrpSpPr>
          <p:cNvPr id="7" name="Group 7"/>
          <p:cNvGrpSpPr/>
          <p:nvPr/>
        </p:nvGrpSpPr>
        <p:grpSpPr>
          <a:xfrm>
            <a:off x="12019980" y="-5099450"/>
            <a:ext cx="11212168" cy="11212123"/>
            <a:chOff x="0" y="0"/>
            <a:chExt cx="6350000" cy="6349975"/>
          </a:xfrm>
        </p:grpSpPr>
        <p:sp>
          <p:nvSpPr>
            <p:cNvPr id="8" name="Freeform 8"/>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solidFill>
              <a:srgbClr val="08377C"/>
            </a:solidFill>
            <a:ln w="12700">
              <a:solidFill>
                <a:srgbClr val="000000"/>
              </a:solidFill>
            </a:ln>
          </p:spPr>
        </p:sp>
      </p:grpSp>
      <p:grpSp>
        <p:nvGrpSpPr>
          <p:cNvPr id="11" name="Group 11"/>
          <p:cNvGrpSpPr/>
          <p:nvPr/>
        </p:nvGrpSpPr>
        <p:grpSpPr>
          <a:xfrm>
            <a:off x="15496482" y="-1622972"/>
            <a:ext cx="4837174" cy="4837174"/>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3" name="TextBox 13"/>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559418" y="-811125"/>
            <a:ext cx="1839825" cy="183982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id="19" name="TextBox 19"/>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20" name="Freeform 20"/>
          <p:cNvSpPr/>
          <p:nvPr/>
        </p:nvSpPr>
        <p:spPr>
          <a:xfrm>
            <a:off x="909776" y="2198311"/>
            <a:ext cx="2739670" cy="2739670"/>
          </a:xfrm>
          <a:custGeom>
            <a:avLst/>
            <a:gdLst/>
            <a:ahLst/>
            <a:cxnLst/>
            <a:rect l="l" t="t" r="r" b="b"/>
            <a:pathLst>
              <a:path w="2739670" h="2739670">
                <a:moveTo>
                  <a:pt x="0" y="0"/>
                </a:moveTo>
                <a:lnTo>
                  <a:pt x="2739670" y="0"/>
                </a:lnTo>
                <a:lnTo>
                  <a:pt x="2739670" y="2739669"/>
                </a:lnTo>
                <a:lnTo>
                  <a:pt x="0" y="2739669"/>
                </a:lnTo>
                <a:lnTo>
                  <a:pt x="0" y="0"/>
                </a:lnTo>
                <a:close/>
              </a:path>
            </a:pathLst>
          </a:custGeom>
          <a:blipFill>
            <a:blip r:embed="rId6">
              <a:alphaModFix amt="20999"/>
              <a:extLst>
                <a:ext uri="{96DAC541-7B7A-43D3-8B79-37D633B846F1}">
                  <asvg:svgBlip xmlns:asvg="http://schemas.microsoft.com/office/drawing/2016/SVG/main" r:embed="rId7"/>
                </a:ext>
              </a:extLst>
            </a:blip>
            <a:stretch>
              <a:fillRect/>
            </a:stretch>
          </a:blipFill>
          <a:ln cap="sq">
            <a:noFill/>
            <a:prstDash val="solid"/>
            <a:miter/>
          </a:ln>
        </p:spPr>
      </p:sp>
      <p:grpSp>
        <p:nvGrpSpPr>
          <p:cNvPr id="21" name="Group 21"/>
          <p:cNvGrpSpPr/>
          <p:nvPr/>
        </p:nvGrpSpPr>
        <p:grpSpPr>
          <a:xfrm>
            <a:off x="1542489" y="2836823"/>
            <a:ext cx="1474244" cy="1474244"/>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04775" cap="sq">
              <a:gradFill>
                <a:gsLst>
                  <a:gs pos="0">
                    <a:srgbClr val="08377C">
                      <a:alpha val="100000"/>
                    </a:srgbClr>
                  </a:gs>
                  <a:gs pos="50000">
                    <a:srgbClr val="006BB6">
                      <a:alpha val="100000"/>
                    </a:srgbClr>
                  </a:gs>
                  <a:gs pos="100000">
                    <a:srgbClr val="C9E9FF">
                      <a:alpha val="100000"/>
                    </a:srgbClr>
                  </a:gs>
                </a:gsLst>
                <a:lin ang="2700000"/>
              </a:gradFill>
              <a:prstDash val="solid"/>
              <a:miter/>
            </a:ln>
          </p:spPr>
        </p:sp>
        <p:sp>
          <p:nvSpPr>
            <p:cNvPr id="23" name="TextBox 23"/>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24" name="Freeform 24"/>
          <p:cNvSpPr/>
          <p:nvPr/>
        </p:nvSpPr>
        <p:spPr>
          <a:xfrm>
            <a:off x="4529805" y="4172856"/>
            <a:ext cx="2739670" cy="2739670"/>
          </a:xfrm>
          <a:custGeom>
            <a:avLst/>
            <a:gdLst/>
            <a:ahLst/>
            <a:cxnLst/>
            <a:rect l="l" t="t" r="r" b="b"/>
            <a:pathLst>
              <a:path w="2739670" h="2739670">
                <a:moveTo>
                  <a:pt x="0" y="0"/>
                </a:moveTo>
                <a:lnTo>
                  <a:pt x="2739670" y="0"/>
                </a:lnTo>
                <a:lnTo>
                  <a:pt x="2739670" y="2739669"/>
                </a:lnTo>
                <a:lnTo>
                  <a:pt x="0" y="2739669"/>
                </a:lnTo>
                <a:lnTo>
                  <a:pt x="0" y="0"/>
                </a:lnTo>
                <a:close/>
              </a:path>
            </a:pathLst>
          </a:custGeom>
          <a:blipFill>
            <a:blip r:embed="rId6">
              <a:alphaModFix amt="20999"/>
              <a:extLst>
                <a:ext uri="{96DAC541-7B7A-43D3-8B79-37D633B846F1}">
                  <asvg:svgBlip xmlns:asvg="http://schemas.microsoft.com/office/drawing/2016/SVG/main" r:embed="rId7"/>
                </a:ext>
              </a:extLst>
            </a:blip>
            <a:stretch>
              <a:fillRect/>
            </a:stretch>
          </a:blipFill>
        </p:spPr>
      </p:sp>
      <p:grpSp>
        <p:nvGrpSpPr>
          <p:cNvPr id="25" name="Group 25"/>
          <p:cNvGrpSpPr/>
          <p:nvPr/>
        </p:nvGrpSpPr>
        <p:grpSpPr>
          <a:xfrm>
            <a:off x="5155837" y="4799821"/>
            <a:ext cx="1474244" cy="1474244"/>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04775" cap="sq">
              <a:gradFill>
                <a:gsLst>
                  <a:gs pos="0">
                    <a:srgbClr val="08377C">
                      <a:alpha val="100000"/>
                    </a:srgbClr>
                  </a:gs>
                  <a:gs pos="50000">
                    <a:srgbClr val="006BB6">
                      <a:alpha val="100000"/>
                    </a:srgbClr>
                  </a:gs>
                  <a:gs pos="100000">
                    <a:srgbClr val="C9E9FF">
                      <a:alpha val="100000"/>
                    </a:srgbClr>
                  </a:gs>
                </a:gsLst>
                <a:lin ang="2700000"/>
              </a:gradFill>
              <a:prstDash val="solid"/>
              <a:miter/>
            </a:ln>
          </p:spPr>
        </p:sp>
        <p:sp>
          <p:nvSpPr>
            <p:cNvPr id="27" name="TextBox 27"/>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28" name="Freeform 28"/>
          <p:cNvSpPr/>
          <p:nvPr/>
        </p:nvSpPr>
        <p:spPr>
          <a:xfrm>
            <a:off x="8647597" y="7119281"/>
            <a:ext cx="2739670" cy="2739670"/>
          </a:xfrm>
          <a:custGeom>
            <a:avLst/>
            <a:gdLst/>
            <a:ahLst/>
            <a:cxnLst/>
            <a:rect l="l" t="t" r="r" b="b"/>
            <a:pathLst>
              <a:path w="2739670" h="2739670">
                <a:moveTo>
                  <a:pt x="0" y="0"/>
                </a:moveTo>
                <a:lnTo>
                  <a:pt x="2739670" y="0"/>
                </a:lnTo>
                <a:lnTo>
                  <a:pt x="2739670" y="2739669"/>
                </a:lnTo>
                <a:lnTo>
                  <a:pt x="0" y="2739669"/>
                </a:lnTo>
                <a:lnTo>
                  <a:pt x="0" y="0"/>
                </a:lnTo>
                <a:close/>
              </a:path>
            </a:pathLst>
          </a:custGeom>
          <a:blipFill>
            <a:blip r:embed="rId6">
              <a:alphaModFix amt="20999"/>
              <a:extLst>
                <a:ext uri="{96DAC541-7B7A-43D3-8B79-37D633B846F1}">
                  <asvg:svgBlip xmlns:asvg="http://schemas.microsoft.com/office/drawing/2016/SVG/main" r:embed="rId7"/>
                </a:ext>
              </a:extLst>
            </a:blip>
            <a:stretch>
              <a:fillRect/>
            </a:stretch>
          </a:blipFill>
          <a:ln cap="sq">
            <a:noFill/>
            <a:prstDash val="solid"/>
            <a:miter/>
          </a:ln>
        </p:spPr>
      </p:sp>
      <p:grpSp>
        <p:nvGrpSpPr>
          <p:cNvPr id="29" name="Group 29"/>
          <p:cNvGrpSpPr/>
          <p:nvPr/>
        </p:nvGrpSpPr>
        <p:grpSpPr>
          <a:xfrm>
            <a:off x="9280310" y="7757793"/>
            <a:ext cx="1474244" cy="1474244"/>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04775" cap="sq">
              <a:gradFill>
                <a:gsLst>
                  <a:gs pos="0">
                    <a:srgbClr val="08377C">
                      <a:alpha val="100000"/>
                    </a:srgbClr>
                  </a:gs>
                  <a:gs pos="50000">
                    <a:srgbClr val="006BB6">
                      <a:alpha val="100000"/>
                    </a:srgbClr>
                  </a:gs>
                  <a:gs pos="100000">
                    <a:srgbClr val="C9E9FF">
                      <a:alpha val="100000"/>
                    </a:srgbClr>
                  </a:gs>
                </a:gsLst>
                <a:lin ang="2700000"/>
              </a:gradFill>
              <a:prstDash val="solid"/>
              <a:miter/>
            </a:ln>
          </p:spPr>
        </p:sp>
        <p:sp>
          <p:nvSpPr>
            <p:cNvPr id="31" name="TextBox 31"/>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35" name="TextBox 35"/>
          <p:cNvSpPr txBox="1"/>
          <p:nvPr/>
        </p:nvSpPr>
        <p:spPr>
          <a:xfrm>
            <a:off x="988217" y="723900"/>
            <a:ext cx="13131555" cy="1486241"/>
          </a:xfrm>
          <a:prstGeom prst="rect">
            <a:avLst/>
          </a:prstGeom>
        </p:spPr>
        <p:txBody>
          <a:bodyPr wrap="square" lIns="0" tIns="0" rIns="0" bIns="0" rtlCol="0" anchor="t">
            <a:spAutoFit/>
          </a:bodyPr>
          <a:lstStyle/>
          <a:p>
            <a:pPr algn="l">
              <a:lnSpc>
                <a:spcPts val="7358"/>
              </a:lnSpc>
            </a:pPr>
            <a:r>
              <a:rPr lang="en-US" sz="6131" b="1" spc="220" dirty="0">
                <a:solidFill>
                  <a:srgbClr val="2A2E3A"/>
                </a:solidFill>
                <a:latin typeface="Montserrat Classic Bold"/>
                <a:ea typeface="Montserrat Classic Bold"/>
                <a:cs typeface="Montserrat Classic Bold"/>
                <a:sym typeface="Montserrat Classic Bold"/>
              </a:rPr>
              <a:t>THE NEW BIOETHIC LAW</a:t>
            </a:r>
          </a:p>
          <a:p>
            <a:pPr algn="l">
              <a:lnSpc>
                <a:spcPts val="3998"/>
              </a:lnSpc>
            </a:pPr>
            <a:endParaRPr lang="en-US" sz="6131" b="1" spc="220" dirty="0">
              <a:solidFill>
                <a:srgbClr val="2A2E3A"/>
              </a:solidFill>
              <a:latin typeface="Montserrat Classic Bold"/>
              <a:ea typeface="Montserrat Classic Bold"/>
              <a:cs typeface="Montserrat Classic Bold"/>
              <a:sym typeface="Montserrat Classic Bold"/>
            </a:endParaRPr>
          </a:p>
        </p:txBody>
      </p:sp>
      <p:sp>
        <p:nvSpPr>
          <p:cNvPr id="37" name="TextBox 37"/>
          <p:cNvSpPr txBox="1"/>
          <p:nvPr/>
        </p:nvSpPr>
        <p:spPr>
          <a:xfrm>
            <a:off x="647339" y="4709478"/>
            <a:ext cx="3002108" cy="1077218"/>
          </a:xfrm>
          <a:prstGeom prst="rect">
            <a:avLst/>
          </a:prstGeom>
        </p:spPr>
        <p:txBody>
          <a:bodyPr wrap="square" lIns="0" tIns="0" rIns="0" bIns="0" rtlCol="0" anchor="t">
            <a:spAutoFit/>
          </a:bodyPr>
          <a:lstStyle/>
          <a:p>
            <a:pPr marL="0" lvl="0" indent="0" algn="ctr">
              <a:lnSpc>
                <a:spcPts val="2754"/>
              </a:lnSpc>
              <a:spcBef>
                <a:spcPct val="0"/>
              </a:spcBef>
            </a:pPr>
            <a:r>
              <a:rPr lang="en-US" sz="3600" b="1" spc="82" dirty="0">
                <a:solidFill>
                  <a:srgbClr val="000B5D"/>
                </a:solidFill>
                <a:latin typeface="Montserrat Classic Bold"/>
                <a:ea typeface="Montserrat Classic Bold"/>
                <a:cs typeface="Montserrat Classic Bold"/>
                <a:sym typeface="Montserrat Classic Bold"/>
              </a:rPr>
              <a:t>ART FOR ALL WOMEN</a:t>
            </a:r>
          </a:p>
        </p:txBody>
      </p:sp>
      <p:sp>
        <p:nvSpPr>
          <p:cNvPr id="41" name="TextBox 41"/>
          <p:cNvSpPr txBox="1"/>
          <p:nvPr/>
        </p:nvSpPr>
        <p:spPr>
          <a:xfrm>
            <a:off x="10890166" y="7878284"/>
            <a:ext cx="4603718" cy="1436291"/>
          </a:xfrm>
          <a:prstGeom prst="rect">
            <a:avLst/>
          </a:prstGeom>
        </p:spPr>
        <p:txBody>
          <a:bodyPr wrap="square" lIns="0" tIns="0" rIns="0" bIns="0" rtlCol="0" anchor="t">
            <a:spAutoFit/>
          </a:bodyPr>
          <a:lstStyle/>
          <a:p>
            <a:pPr marL="0" lvl="0" indent="0" algn="ctr">
              <a:lnSpc>
                <a:spcPts val="2754"/>
              </a:lnSpc>
              <a:spcBef>
                <a:spcPct val="0"/>
              </a:spcBef>
            </a:pPr>
            <a:r>
              <a:rPr lang="en-US" sz="3600" b="1" spc="82" dirty="0">
                <a:solidFill>
                  <a:srgbClr val="000B5D"/>
                </a:solidFill>
                <a:latin typeface="Montserrat Classic Bold"/>
                <a:ea typeface="Montserrat Classic Bold"/>
                <a:cs typeface="Montserrat Classic Bold"/>
                <a:sym typeface="Montserrat Classic Bold"/>
              </a:rPr>
              <a:t>END OF ANONYMITY OF GAMETE DONATION</a:t>
            </a:r>
          </a:p>
        </p:txBody>
      </p:sp>
      <p:pic>
        <p:nvPicPr>
          <p:cNvPr id="46" name="Image 45">
            <a:extLst>
              <a:ext uri="{FF2B5EF4-FFF2-40B4-BE49-F238E27FC236}">
                <a16:creationId xmlns:a16="http://schemas.microsoft.com/office/drawing/2014/main" id="{9C257114-B26F-4F28-93DB-3F2C3D303A57}"/>
              </a:ext>
            </a:extLst>
          </p:cNvPr>
          <p:cNvPicPr>
            <a:picLocks noChangeAspect="1"/>
          </p:cNvPicPr>
          <p:nvPr/>
        </p:nvPicPr>
        <p:blipFill>
          <a:blip r:embed="rId8"/>
          <a:stretch>
            <a:fillRect/>
          </a:stretch>
        </p:blipFill>
        <p:spPr>
          <a:xfrm>
            <a:off x="9554132" y="7873240"/>
            <a:ext cx="976730" cy="1128352"/>
          </a:xfrm>
          <a:prstGeom prst="rect">
            <a:avLst/>
          </a:prstGeom>
        </p:spPr>
      </p:pic>
      <p:pic>
        <p:nvPicPr>
          <p:cNvPr id="47" name="Image 46">
            <a:extLst>
              <a:ext uri="{FF2B5EF4-FFF2-40B4-BE49-F238E27FC236}">
                <a16:creationId xmlns:a16="http://schemas.microsoft.com/office/drawing/2014/main" id="{2B4FC188-01B1-434A-9628-0968D3DE3C36}"/>
              </a:ext>
            </a:extLst>
          </p:cNvPr>
          <p:cNvPicPr>
            <a:picLocks noChangeAspect="1"/>
          </p:cNvPicPr>
          <p:nvPr/>
        </p:nvPicPr>
        <p:blipFill>
          <a:blip r:embed="rId9"/>
          <a:stretch>
            <a:fillRect/>
          </a:stretch>
        </p:blipFill>
        <p:spPr>
          <a:xfrm>
            <a:off x="5282919" y="4915777"/>
            <a:ext cx="1220077" cy="1220077"/>
          </a:xfrm>
          <a:prstGeom prst="rect">
            <a:avLst/>
          </a:prstGeom>
        </p:spPr>
      </p:pic>
      <p:pic>
        <p:nvPicPr>
          <p:cNvPr id="48" name="Image 47">
            <a:extLst>
              <a:ext uri="{FF2B5EF4-FFF2-40B4-BE49-F238E27FC236}">
                <a16:creationId xmlns:a16="http://schemas.microsoft.com/office/drawing/2014/main" id="{1AA5A9E3-4468-46EE-9080-DD07D6E401E9}"/>
              </a:ext>
            </a:extLst>
          </p:cNvPr>
          <p:cNvPicPr>
            <a:picLocks noChangeAspect="1"/>
          </p:cNvPicPr>
          <p:nvPr/>
        </p:nvPicPr>
        <p:blipFill>
          <a:blip r:embed="rId10"/>
          <a:stretch>
            <a:fillRect/>
          </a:stretch>
        </p:blipFill>
        <p:spPr>
          <a:xfrm>
            <a:off x="1731754" y="3019847"/>
            <a:ext cx="1077369" cy="993199"/>
          </a:xfrm>
          <a:prstGeom prst="rect">
            <a:avLst/>
          </a:prstGeom>
        </p:spPr>
      </p:pic>
      <p:sp>
        <p:nvSpPr>
          <p:cNvPr id="49" name="TextBox 41">
            <a:extLst>
              <a:ext uri="{FF2B5EF4-FFF2-40B4-BE49-F238E27FC236}">
                <a16:creationId xmlns:a16="http://schemas.microsoft.com/office/drawing/2014/main" id="{8A306092-A283-4217-8E6E-A6F8D419DD30}"/>
              </a:ext>
            </a:extLst>
          </p:cNvPr>
          <p:cNvSpPr txBox="1"/>
          <p:nvPr/>
        </p:nvSpPr>
        <p:spPr>
          <a:xfrm>
            <a:off x="2897287" y="6735065"/>
            <a:ext cx="5656112" cy="1436291"/>
          </a:xfrm>
          <a:prstGeom prst="rect">
            <a:avLst/>
          </a:prstGeom>
        </p:spPr>
        <p:txBody>
          <a:bodyPr wrap="square" lIns="0" tIns="0" rIns="0" bIns="0" rtlCol="0" anchor="t">
            <a:spAutoFit/>
          </a:bodyPr>
          <a:lstStyle/>
          <a:p>
            <a:pPr marL="0" lvl="0" indent="0" algn="ctr">
              <a:lnSpc>
                <a:spcPts val="2754"/>
              </a:lnSpc>
              <a:spcBef>
                <a:spcPct val="0"/>
              </a:spcBef>
            </a:pPr>
            <a:r>
              <a:rPr lang="en-US" sz="3600" b="1" spc="82" dirty="0">
                <a:solidFill>
                  <a:srgbClr val="000B5D"/>
                </a:solidFill>
                <a:latin typeface="Montserrat Classic Bold"/>
                <a:ea typeface="Montserrat Classic Bold"/>
                <a:cs typeface="Montserrat Classic Bold"/>
                <a:sym typeface="Montserrat Classic Bold"/>
              </a:rPr>
              <a:t>FERTILITY PRESERVATION</a:t>
            </a:r>
          </a:p>
          <a:p>
            <a:pPr marL="0" lvl="0" indent="0" algn="ctr">
              <a:lnSpc>
                <a:spcPts val="2754"/>
              </a:lnSpc>
              <a:spcBef>
                <a:spcPct val="0"/>
              </a:spcBef>
            </a:pPr>
            <a:r>
              <a:rPr lang="en-US" sz="3600" b="1" spc="82" dirty="0">
                <a:solidFill>
                  <a:srgbClr val="000B5D"/>
                </a:solidFill>
                <a:latin typeface="Montserrat Classic Bold"/>
                <a:ea typeface="Montserrat Classic Bold"/>
                <a:cs typeface="Montserrat Classic Bold"/>
                <a:sym typeface="Montserrat Classic Bold"/>
              </a:rPr>
              <a:t>FOR NON MEDICAL REASONS</a:t>
            </a:r>
          </a:p>
        </p:txBody>
      </p:sp>
      <p:grpSp>
        <p:nvGrpSpPr>
          <p:cNvPr id="14" name="Group 14"/>
          <p:cNvGrpSpPr/>
          <p:nvPr/>
        </p:nvGrpSpPr>
        <p:grpSpPr>
          <a:xfrm>
            <a:off x="10700659" y="4082540"/>
            <a:ext cx="843002" cy="843002"/>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id="16" name="TextBox 16"/>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grpSp>
        <p:nvGrpSpPr>
          <p:cNvPr id="9" name="Group 9"/>
          <p:cNvGrpSpPr/>
          <p:nvPr/>
        </p:nvGrpSpPr>
        <p:grpSpPr>
          <a:xfrm>
            <a:off x="11992256" y="-5076269"/>
            <a:ext cx="11212168" cy="11212123"/>
            <a:chOff x="-88574" y="4172083"/>
            <a:chExt cx="6350000" cy="6349975"/>
          </a:xfrm>
        </p:grpSpPr>
        <p:sp>
          <p:nvSpPr>
            <p:cNvPr id="10" name="Freeform 10"/>
            <p:cNvSpPr/>
            <p:nvPr/>
          </p:nvSpPr>
          <p:spPr>
            <a:xfrm>
              <a:off x="-88574" y="4172083"/>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1">
                <a:alphaModFix amt="49000"/>
              </a:blip>
              <a:stretch>
                <a:fillRect l="-38888" r="-38888"/>
              </a:stretch>
            </a:blipFill>
          </p:spPr>
        </p:sp>
      </p:grpSp>
      <p:pic>
        <p:nvPicPr>
          <p:cNvPr id="45" name="Image 44">
            <a:extLst>
              <a:ext uri="{FF2B5EF4-FFF2-40B4-BE49-F238E27FC236}">
                <a16:creationId xmlns:a16="http://schemas.microsoft.com/office/drawing/2014/main" id="{0B2DF141-E569-4F2F-946B-0590C823B737}"/>
              </a:ext>
            </a:extLst>
          </p:cNvPr>
          <p:cNvPicPr>
            <a:picLocks noChangeAspect="1"/>
          </p:cNvPicPr>
          <p:nvPr/>
        </p:nvPicPr>
        <p:blipFill>
          <a:blip r:embed="rId12"/>
          <a:stretch>
            <a:fillRect/>
          </a:stretch>
        </p:blipFill>
        <p:spPr>
          <a:xfrm>
            <a:off x="12930410" y="4708"/>
            <a:ext cx="4638895" cy="318561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496511" y="2291195"/>
            <a:ext cx="10287000" cy="5704609"/>
          </a:xfrm>
          <a:custGeom>
            <a:avLst/>
            <a:gdLst/>
            <a:ahLst/>
            <a:cxnLst/>
            <a:rect l="l" t="t" r="r" b="b"/>
            <a:pathLst>
              <a:path w="10287000" h="5704609">
                <a:moveTo>
                  <a:pt x="0" y="0"/>
                </a:moveTo>
                <a:lnTo>
                  <a:pt x="10287000" y="0"/>
                </a:lnTo>
                <a:lnTo>
                  <a:pt x="10287000" y="5704610"/>
                </a:lnTo>
                <a:lnTo>
                  <a:pt x="0" y="570461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3" name="Group 3"/>
          <p:cNvGrpSpPr/>
          <p:nvPr/>
        </p:nvGrpSpPr>
        <p:grpSpPr>
          <a:xfrm>
            <a:off x="-517694" y="-474166"/>
            <a:ext cx="6382202" cy="10956964"/>
            <a:chOff x="0" y="0"/>
            <a:chExt cx="1680909" cy="2885785"/>
          </a:xfrm>
        </p:grpSpPr>
        <p:sp>
          <p:nvSpPr>
            <p:cNvPr id="4" name="Freeform 4"/>
            <p:cNvSpPr/>
            <p:nvPr/>
          </p:nvSpPr>
          <p:spPr>
            <a:xfrm>
              <a:off x="0" y="0"/>
              <a:ext cx="1680909" cy="2885785"/>
            </a:xfrm>
            <a:custGeom>
              <a:avLst/>
              <a:gdLst/>
              <a:ahLst/>
              <a:cxnLst/>
              <a:rect l="l" t="t" r="r" b="b"/>
              <a:pathLst>
                <a:path w="1680909" h="2885785">
                  <a:moveTo>
                    <a:pt x="0" y="0"/>
                  </a:moveTo>
                  <a:lnTo>
                    <a:pt x="1680909" y="0"/>
                  </a:lnTo>
                  <a:lnTo>
                    <a:pt x="1680909" y="2885785"/>
                  </a:lnTo>
                  <a:lnTo>
                    <a:pt x="0" y="2885785"/>
                  </a:lnTo>
                  <a:close/>
                </a:path>
              </a:pathLst>
            </a:custGeom>
            <a:solidFill>
              <a:srgbClr val="08377C"/>
            </a:solidFill>
            <a:ln cap="sq">
              <a:noFill/>
              <a:prstDash val="solid"/>
              <a:miter/>
            </a:ln>
          </p:spPr>
        </p:sp>
        <p:sp>
          <p:nvSpPr>
            <p:cNvPr id="5" name="TextBox 5"/>
            <p:cNvSpPr txBox="1"/>
            <p:nvPr/>
          </p:nvSpPr>
          <p:spPr>
            <a:xfrm>
              <a:off x="0" y="-47625"/>
              <a:ext cx="1680909" cy="293341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879378" y="2046018"/>
            <a:ext cx="14494222" cy="5858768"/>
            <a:chOff x="0" y="0"/>
            <a:chExt cx="2363258" cy="1543050"/>
          </a:xfrm>
        </p:grpSpPr>
        <p:sp>
          <p:nvSpPr>
            <p:cNvPr id="7" name="Freeform 7"/>
            <p:cNvSpPr/>
            <p:nvPr/>
          </p:nvSpPr>
          <p:spPr>
            <a:xfrm>
              <a:off x="0" y="0"/>
              <a:ext cx="2363258" cy="1543050"/>
            </a:xfrm>
            <a:custGeom>
              <a:avLst/>
              <a:gdLst/>
              <a:ahLst/>
              <a:cxnLst/>
              <a:rect l="l" t="t" r="r" b="b"/>
              <a:pathLst>
                <a:path w="2363258" h="1543050">
                  <a:moveTo>
                    <a:pt x="13805" y="0"/>
                  </a:moveTo>
                  <a:lnTo>
                    <a:pt x="2349453" y="0"/>
                  </a:lnTo>
                  <a:cubicBezTo>
                    <a:pt x="2353115" y="0"/>
                    <a:pt x="2356626" y="1454"/>
                    <a:pt x="2359215" y="4043"/>
                  </a:cubicBezTo>
                  <a:cubicBezTo>
                    <a:pt x="2361804" y="6632"/>
                    <a:pt x="2363258" y="10144"/>
                    <a:pt x="2363258" y="13805"/>
                  </a:cubicBezTo>
                  <a:lnTo>
                    <a:pt x="2363258" y="1529245"/>
                  </a:lnTo>
                  <a:cubicBezTo>
                    <a:pt x="2363258" y="1536869"/>
                    <a:pt x="2357078" y="1543050"/>
                    <a:pt x="2349453" y="1543050"/>
                  </a:cubicBezTo>
                  <a:lnTo>
                    <a:pt x="13805" y="1543050"/>
                  </a:lnTo>
                  <a:cubicBezTo>
                    <a:pt x="6181" y="1543050"/>
                    <a:pt x="0" y="1536869"/>
                    <a:pt x="0" y="1529245"/>
                  </a:cubicBezTo>
                  <a:lnTo>
                    <a:pt x="0" y="13805"/>
                  </a:lnTo>
                  <a:cubicBezTo>
                    <a:pt x="0" y="6181"/>
                    <a:pt x="6181" y="0"/>
                    <a:pt x="13805" y="0"/>
                  </a:cubicBezTo>
                  <a:close/>
                </a:path>
              </a:pathLst>
            </a:custGeom>
            <a:solidFill>
              <a:srgbClr val="FFFFFF"/>
            </a:solidFill>
          </p:spPr>
        </p:sp>
        <p:sp>
          <p:nvSpPr>
            <p:cNvPr id="8" name="TextBox 8"/>
            <p:cNvSpPr txBox="1"/>
            <p:nvPr/>
          </p:nvSpPr>
          <p:spPr>
            <a:xfrm>
              <a:off x="0" y="-47625"/>
              <a:ext cx="2363258" cy="1590675"/>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rot="-10800000">
            <a:off x="2568406" y="7916168"/>
            <a:ext cx="9283968" cy="1101375"/>
          </a:xfrm>
          <a:custGeom>
            <a:avLst/>
            <a:gdLst/>
            <a:ahLst/>
            <a:cxnLst/>
            <a:rect l="l" t="t" r="r" b="b"/>
            <a:pathLst>
              <a:path w="9283968" h="1101375">
                <a:moveTo>
                  <a:pt x="0" y="0"/>
                </a:moveTo>
                <a:lnTo>
                  <a:pt x="9283968" y="0"/>
                </a:lnTo>
                <a:lnTo>
                  <a:pt x="9283968" y="1101375"/>
                </a:lnTo>
                <a:lnTo>
                  <a:pt x="0" y="1101375"/>
                </a:lnTo>
                <a:lnTo>
                  <a:pt x="0" y="0"/>
                </a:lnTo>
                <a:close/>
              </a:path>
            </a:pathLst>
          </a:custGeom>
          <a:blipFill>
            <a:blip r:embed="rId5">
              <a:alphaModFix amt="89000"/>
            </a:blip>
            <a:stretch>
              <a:fillRect b="-142346"/>
            </a:stretch>
          </a:blipFill>
        </p:spPr>
      </p:sp>
      <p:sp>
        <p:nvSpPr>
          <p:cNvPr id="10" name="AutoShape 10"/>
          <p:cNvSpPr/>
          <p:nvPr/>
        </p:nvSpPr>
        <p:spPr>
          <a:xfrm flipV="1">
            <a:off x="2879378" y="2589609"/>
            <a:ext cx="11827222" cy="22325"/>
          </a:xfrm>
          <a:prstGeom prst="line">
            <a:avLst/>
          </a:prstGeom>
          <a:ln w="38100" cap="flat">
            <a:solidFill>
              <a:srgbClr val="DBDBDB"/>
            </a:solidFill>
            <a:prstDash val="solid"/>
            <a:headEnd type="none" w="sm" len="sm"/>
            <a:tailEnd type="none" w="sm" len="sm"/>
          </a:ln>
        </p:spPr>
      </p:sp>
      <p:sp>
        <p:nvSpPr>
          <p:cNvPr id="11" name="TextBox 11"/>
          <p:cNvSpPr txBox="1"/>
          <p:nvPr/>
        </p:nvSpPr>
        <p:spPr>
          <a:xfrm>
            <a:off x="3657600" y="3450797"/>
            <a:ext cx="10449676" cy="2762231"/>
          </a:xfrm>
          <a:prstGeom prst="rect">
            <a:avLst/>
          </a:prstGeom>
        </p:spPr>
        <p:txBody>
          <a:bodyPr wrap="square" lIns="0" tIns="0" rIns="0" bIns="0" rtlCol="0" anchor="t">
            <a:spAutoFit/>
          </a:bodyPr>
          <a:lstStyle/>
          <a:p>
            <a:pPr marL="0" lvl="0" indent="0" algn="ctr">
              <a:lnSpc>
                <a:spcPts val="7358"/>
              </a:lnSpc>
              <a:spcBef>
                <a:spcPct val="0"/>
              </a:spcBef>
            </a:pPr>
            <a:r>
              <a:rPr lang="en-US" sz="6131" b="1" spc="220" dirty="0">
                <a:solidFill>
                  <a:srgbClr val="2A2E3A"/>
                </a:solidFill>
                <a:latin typeface="Montserrat Classic Bold"/>
                <a:ea typeface="Montserrat Classic Bold"/>
                <a:cs typeface="Montserrat Classic Bold"/>
                <a:sym typeface="Montserrat Classic Bold"/>
              </a:rPr>
              <a:t>STOP ANONYMITY </a:t>
            </a:r>
          </a:p>
          <a:p>
            <a:pPr marL="0" lvl="0" indent="0" algn="ctr">
              <a:lnSpc>
                <a:spcPts val="7358"/>
              </a:lnSpc>
              <a:spcBef>
                <a:spcPct val="0"/>
              </a:spcBef>
            </a:pPr>
            <a:endParaRPr lang="en-US" sz="6131" b="1" spc="220" dirty="0">
              <a:solidFill>
                <a:srgbClr val="2A2E3A"/>
              </a:solidFill>
              <a:latin typeface="Montserrat Classic Bold"/>
              <a:ea typeface="Montserrat Classic Bold"/>
              <a:cs typeface="Montserrat Classic Bold"/>
              <a:sym typeface="Montserrat Classic Bold"/>
            </a:endParaRPr>
          </a:p>
          <a:p>
            <a:pPr lvl="0" algn="ctr">
              <a:lnSpc>
                <a:spcPts val="7358"/>
              </a:lnSpc>
              <a:spcBef>
                <a:spcPct val="0"/>
              </a:spcBef>
            </a:pPr>
            <a:r>
              <a:rPr lang="en-US" sz="6131" b="1" spc="220" dirty="0">
                <a:solidFill>
                  <a:srgbClr val="2A2E3A"/>
                </a:solidFill>
                <a:latin typeface="Montserrat Classic Bold"/>
                <a:ea typeface="Montserrat Classic Bold"/>
                <a:cs typeface="Montserrat Classic Bold"/>
                <a:sym typeface="Montserrat Classic Bold"/>
              </a:rPr>
              <a:t>HOW DOES IT WORK ?</a:t>
            </a:r>
          </a:p>
        </p:txBody>
      </p:sp>
    </p:spTree>
    <p:extLst>
      <p:ext uri="{BB962C8B-B14F-4D97-AF65-F5344CB8AC3E}">
        <p14:creationId xmlns:p14="http://schemas.microsoft.com/office/powerpoint/2010/main" val="150266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496511" y="2291195"/>
            <a:ext cx="10287000" cy="5704609"/>
          </a:xfrm>
          <a:custGeom>
            <a:avLst/>
            <a:gdLst/>
            <a:ahLst/>
            <a:cxnLst/>
            <a:rect l="l" t="t" r="r" b="b"/>
            <a:pathLst>
              <a:path w="10287000" h="5704609">
                <a:moveTo>
                  <a:pt x="0" y="0"/>
                </a:moveTo>
                <a:lnTo>
                  <a:pt x="10287000" y="0"/>
                </a:lnTo>
                <a:lnTo>
                  <a:pt x="10287000" y="5704610"/>
                </a:lnTo>
                <a:lnTo>
                  <a:pt x="0" y="570461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3" name="Group 3"/>
          <p:cNvGrpSpPr/>
          <p:nvPr/>
        </p:nvGrpSpPr>
        <p:grpSpPr>
          <a:xfrm>
            <a:off x="-517694" y="-474166"/>
            <a:ext cx="6382202" cy="10956964"/>
            <a:chOff x="0" y="0"/>
            <a:chExt cx="1680909" cy="2885785"/>
          </a:xfrm>
        </p:grpSpPr>
        <p:sp>
          <p:nvSpPr>
            <p:cNvPr id="4" name="Freeform 4"/>
            <p:cNvSpPr/>
            <p:nvPr/>
          </p:nvSpPr>
          <p:spPr>
            <a:xfrm>
              <a:off x="0" y="0"/>
              <a:ext cx="1680909" cy="2885785"/>
            </a:xfrm>
            <a:custGeom>
              <a:avLst/>
              <a:gdLst/>
              <a:ahLst/>
              <a:cxnLst/>
              <a:rect l="l" t="t" r="r" b="b"/>
              <a:pathLst>
                <a:path w="1680909" h="2885785">
                  <a:moveTo>
                    <a:pt x="0" y="0"/>
                  </a:moveTo>
                  <a:lnTo>
                    <a:pt x="1680909" y="0"/>
                  </a:lnTo>
                  <a:lnTo>
                    <a:pt x="1680909" y="2885785"/>
                  </a:lnTo>
                  <a:lnTo>
                    <a:pt x="0" y="2885785"/>
                  </a:lnTo>
                  <a:close/>
                </a:path>
              </a:pathLst>
            </a:custGeom>
            <a:solidFill>
              <a:srgbClr val="08377C"/>
            </a:solidFill>
            <a:ln cap="sq">
              <a:noFill/>
              <a:prstDash val="solid"/>
              <a:miter/>
            </a:ln>
          </p:spPr>
        </p:sp>
        <p:sp>
          <p:nvSpPr>
            <p:cNvPr id="5" name="TextBox 5"/>
            <p:cNvSpPr txBox="1"/>
            <p:nvPr/>
          </p:nvSpPr>
          <p:spPr>
            <a:xfrm>
              <a:off x="0" y="-47625"/>
              <a:ext cx="1680909" cy="293341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879378" y="2046018"/>
            <a:ext cx="14494222" cy="5858768"/>
            <a:chOff x="0" y="0"/>
            <a:chExt cx="2363258" cy="1543050"/>
          </a:xfrm>
        </p:grpSpPr>
        <p:sp>
          <p:nvSpPr>
            <p:cNvPr id="7" name="Freeform 7"/>
            <p:cNvSpPr/>
            <p:nvPr/>
          </p:nvSpPr>
          <p:spPr>
            <a:xfrm>
              <a:off x="0" y="0"/>
              <a:ext cx="2363258" cy="1543050"/>
            </a:xfrm>
            <a:custGeom>
              <a:avLst/>
              <a:gdLst/>
              <a:ahLst/>
              <a:cxnLst/>
              <a:rect l="l" t="t" r="r" b="b"/>
              <a:pathLst>
                <a:path w="2363258" h="1543050">
                  <a:moveTo>
                    <a:pt x="13805" y="0"/>
                  </a:moveTo>
                  <a:lnTo>
                    <a:pt x="2349453" y="0"/>
                  </a:lnTo>
                  <a:cubicBezTo>
                    <a:pt x="2353115" y="0"/>
                    <a:pt x="2356626" y="1454"/>
                    <a:pt x="2359215" y="4043"/>
                  </a:cubicBezTo>
                  <a:cubicBezTo>
                    <a:pt x="2361804" y="6632"/>
                    <a:pt x="2363258" y="10144"/>
                    <a:pt x="2363258" y="13805"/>
                  </a:cubicBezTo>
                  <a:lnTo>
                    <a:pt x="2363258" y="1529245"/>
                  </a:lnTo>
                  <a:cubicBezTo>
                    <a:pt x="2363258" y="1536869"/>
                    <a:pt x="2357078" y="1543050"/>
                    <a:pt x="2349453" y="1543050"/>
                  </a:cubicBezTo>
                  <a:lnTo>
                    <a:pt x="13805" y="1543050"/>
                  </a:lnTo>
                  <a:cubicBezTo>
                    <a:pt x="6181" y="1543050"/>
                    <a:pt x="0" y="1536869"/>
                    <a:pt x="0" y="1529245"/>
                  </a:cubicBezTo>
                  <a:lnTo>
                    <a:pt x="0" y="13805"/>
                  </a:lnTo>
                  <a:cubicBezTo>
                    <a:pt x="0" y="6181"/>
                    <a:pt x="6181" y="0"/>
                    <a:pt x="13805" y="0"/>
                  </a:cubicBezTo>
                  <a:close/>
                </a:path>
              </a:pathLst>
            </a:custGeom>
            <a:solidFill>
              <a:srgbClr val="FFFFFF"/>
            </a:solidFill>
          </p:spPr>
        </p:sp>
        <p:sp>
          <p:nvSpPr>
            <p:cNvPr id="8" name="TextBox 8"/>
            <p:cNvSpPr txBox="1"/>
            <p:nvPr/>
          </p:nvSpPr>
          <p:spPr>
            <a:xfrm>
              <a:off x="0" y="-47625"/>
              <a:ext cx="2363258" cy="1590675"/>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rot="-10800000">
            <a:off x="2568406" y="7916168"/>
            <a:ext cx="9283968" cy="1101375"/>
          </a:xfrm>
          <a:custGeom>
            <a:avLst/>
            <a:gdLst/>
            <a:ahLst/>
            <a:cxnLst/>
            <a:rect l="l" t="t" r="r" b="b"/>
            <a:pathLst>
              <a:path w="9283968" h="1101375">
                <a:moveTo>
                  <a:pt x="0" y="0"/>
                </a:moveTo>
                <a:lnTo>
                  <a:pt x="9283968" y="0"/>
                </a:lnTo>
                <a:lnTo>
                  <a:pt x="9283968" y="1101375"/>
                </a:lnTo>
                <a:lnTo>
                  <a:pt x="0" y="1101375"/>
                </a:lnTo>
                <a:lnTo>
                  <a:pt x="0" y="0"/>
                </a:lnTo>
                <a:close/>
              </a:path>
            </a:pathLst>
          </a:custGeom>
          <a:blipFill>
            <a:blip r:embed="rId5">
              <a:alphaModFix amt="89000"/>
            </a:blip>
            <a:stretch>
              <a:fillRect b="-142346"/>
            </a:stretch>
          </a:blipFill>
        </p:spPr>
      </p:sp>
      <p:sp>
        <p:nvSpPr>
          <p:cNvPr id="10" name="AutoShape 10"/>
          <p:cNvSpPr/>
          <p:nvPr/>
        </p:nvSpPr>
        <p:spPr>
          <a:xfrm flipV="1">
            <a:off x="2879378" y="2589609"/>
            <a:ext cx="11827222" cy="22325"/>
          </a:xfrm>
          <a:prstGeom prst="line">
            <a:avLst/>
          </a:prstGeom>
          <a:ln w="38100" cap="flat">
            <a:solidFill>
              <a:srgbClr val="DBDBDB"/>
            </a:solidFill>
            <a:prstDash val="solid"/>
            <a:headEnd type="none" w="sm" len="sm"/>
            <a:tailEnd type="none" w="sm" len="sm"/>
          </a:ln>
        </p:spPr>
      </p:sp>
      <p:sp>
        <p:nvSpPr>
          <p:cNvPr id="11" name="TextBox 11"/>
          <p:cNvSpPr txBox="1"/>
          <p:nvPr/>
        </p:nvSpPr>
        <p:spPr>
          <a:xfrm>
            <a:off x="3429000" y="2683178"/>
            <a:ext cx="10449676" cy="5556136"/>
          </a:xfrm>
          <a:prstGeom prst="rect">
            <a:avLst/>
          </a:prstGeom>
        </p:spPr>
        <p:txBody>
          <a:bodyPr wrap="square" lIns="0" tIns="0" rIns="0" bIns="0" rtlCol="0" anchor="t">
            <a:spAutoFit/>
          </a:bodyPr>
          <a:lstStyle/>
          <a:p>
            <a:pPr marL="0" lvl="0" indent="0" algn="ctr">
              <a:lnSpc>
                <a:spcPts val="7358"/>
              </a:lnSpc>
              <a:spcBef>
                <a:spcPct val="0"/>
              </a:spcBef>
            </a:pPr>
            <a:r>
              <a:rPr lang="en-US" sz="4000" b="1" spc="220" dirty="0">
                <a:solidFill>
                  <a:srgbClr val="2A2E3A"/>
                </a:solidFill>
                <a:latin typeface="Montserrat Classic Bold"/>
                <a:ea typeface="Montserrat Classic Bold"/>
                <a:cs typeface="Montserrat Classic Bold"/>
                <a:sym typeface="Montserrat Classic Bold"/>
              </a:rPr>
              <a:t>NOT STOP ANONYMITY</a:t>
            </a:r>
          </a:p>
          <a:p>
            <a:pPr marL="0" lvl="0" indent="0" algn="ctr">
              <a:lnSpc>
                <a:spcPts val="7358"/>
              </a:lnSpc>
              <a:spcBef>
                <a:spcPct val="0"/>
              </a:spcBef>
            </a:pPr>
            <a:r>
              <a:rPr lang="en-US" sz="4000" b="1" spc="220" dirty="0">
                <a:solidFill>
                  <a:srgbClr val="2A2E3A"/>
                </a:solidFill>
                <a:latin typeface="Montserrat Classic Bold"/>
                <a:ea typeface="Montserrat Classic Bold"/>
                <a:cs typeface="Montserrat Classic Bold"/>
                <a:sym typeface="Montserrat Classic Bold"/>
              </a:rPr>
              <a:t>BUT </a:t>
            </a:r>
          </a:p>
          <a:p>
            <a:pPr marL="0" lvl="0" indent="0" algn="ctr">
              <a:lnSpc>
                <a:spcPts val="7358"/>
              </a:lnSpc>
              <a:spcBef>
                <a:spcPct val="0"/>
              </a:spcBef>
            </a:pPr>
            <a:r>
              <a:rPr lang="en-US" sz="4000" b="1" u="sng" spc="220" dirty="0">
                <a:solidFill>
                  <a:schemeClr val="accent1">
                    <a:lumMod val="75000"/>
                  </a:schemeClr>
                </a:solidFill>
                <a:latin typeface="Montserrat Classic Bold"/>
                <a:ea typeface="Montserrat Classic Bold"/>
                <a:cs typeface="Montserrat Classic Bold"/>
                <a:sym typeface="Montserrat Classic Bold"/>
              </a:rPr>
              <a:t>ACCESS TO ORIGINS </a:t>
            </a:r>
          </a:p>
          <a:p>
            <a:pPr marL="0" lvl="0" indent="0" algn="ctr">
              <a:lnSpc>
                <a:spcPts val="7358"/>
              </a:lnSpc>
              <a:spcBef>
                <a:spcPct val="0"/>
              </a:spcBef>
            </a:pPr>
            <a:r>
              <a:rPr lang="en-US" sz="4000" b="1" spc="220" dirty="0">
                <a:solidFill>
                  <a:srgbClr val="2A2E3A"/>
                </a:solidFill>
                <a:latin typeface="Montserrat Classic Bold"/>
                <a:ea typeface="Montserrat Classic Bold"/>
                <a:cs typeface="Montserrat Classic Bold"/>
                <a:sym typeface="Montserrat Classic Bold"/>
              </a:rPr>
              <a:t>FOR PEOPLE CONCEIVED BY DONOR</a:t>
            </a:r>
          </a:p>
          <a:p>
            <a:pPr marL="0" lvl="0" indent="0" algn="ctr">
              <a:lnSpc>
                <a:spcPts val="7358"/>
              </a:lnSpc>
              <a:spcBef>
                <a:spcPct val="0"/>
              </a:spcBef>
            </a:pPr>
            <a:r>
              <a:rPr lang="en-US" sz="4000" b="1" spc="220" dirty="0">
                <a:solidFill>
                  <a:srgbClr val="2A2E3A"/>
                </a:solidFill>
                <a:latin typeface="Montserrat Classic Bold"/>
                <a:ea typeface="Montserrat Classic Bold"/>
                <a:cs typeface="Montserrat Classic Bold"/>
                <a:sym typeface="Montserrat Classic Bold"/>
              </a:rPr>
              <a:t>(sperm, oocyte, embryo)</a:t>
            </a:r>
          </a:p>
          <a:p>
            <a:pPr marL="0" lvl="0" indent="0" algn="ctr">
              <a:lnSpc>
                <a:spcPts val="7358"/>
              </a:lnSpc>
              <a:spcBef>
                <a:spcPct val="0"/>
              </a:spcBef>
            </a:pPr>
            <a:endParaRPr lang="en-US" sz="4000" b="1" spc="220" dirty="0">
              <a:solidFill>
                <a:srgbClr val="2A2E3A"/>
              </a:solidFill>
              <a:latin typeface="Montserrat Classic Bold"/>
              <a:ea typeface="Montserrat Classic Bold"/>
              <a:cs typeface="Montserrat Classic Bold"/>
              <a:sym typeface="Montserrat Classic Bold"/>
            </a:endParaRPr>
          </a:p>
        </p:txBody>
      </p:sp>
      <p:sp>
        <p:nvSpPr>
          <p:cNvPr id="12" name="ZoneTexte 11">
            <a:extLst>
              <a:ext uri="{FF2B5EF4-FFF2-40B4-BE49-F238E27FC236}">
                <a16:creationId xmlns:a16="http://schemas.microsoft.com/office/drawing/2014/main" id="{9039D768-2982-4127-B0BD-6087CFB28BA0}"/>
              </a:ext>
            </a:extLst>
          </p:cNvPr>
          <p:cNvSpPr txBox="1"/>
          <p:nvPr/>
        </p:nvSpPr>
        <p:spPr>
          <a:xfrm>
            <a:off x="6907796" y="1549180"/>
            <a:ext cx="6524223" cy="402803"/>
          </a:xfrm>
          <a:prstGeom prst="rect">
            <a:avLst/>
          </a:prstGeom>
          <a:noFill/>
        </p:spPr>
        <p:txBody>
          <a:bodyPr wrap="none" rtlCol="0">
            <a:spAutoFit/>
          </a:bodyPr>
          <a:lstStyle/>
          <a:p>
            <a:pPr algn="ctr">
              <a:lnSpc>
                <a:spcPts val="2420"/>
              </a:lnSpc>
            </a:pPr>
            <a:r>
              <a:rPr lang="en-US" sz="3200" spc="77" dirty="0">
                <a:solidFill>
                  <a:srgbClr val="2A2E3A"/>
                </a:solidFill>
                <a:latin typeface="Montserrat Classic"/>
                <a:ea typeface="Montserrat Classic"/>
                <a:cs typeface="Montserrat Classic"/>
                <a:sym typeface="Montserrat Classic"/>
              </a:rPr>
              <a:t>Section 5 of </a:t>
            </a:r>
            <a:r>
              <a:rPr lang="en-US" sz="3200" spc="77" dirty="0" err="1">
                <a:solidFill>
                  <a:srgbClr val="2A2E3A"/>
                </a:solidFill>
                <a:latin typeface="Montserrat Classic"/>
                <a:ea typeface="Montserrat Classic"/>
                <a:cs typeface="Montserrat Classic"/>
                <a:sym typeface="Montserrat Classic"/>
              </a:rPr>
              <a:t>bioethic</a:t>
            </a:r>
            <a:r>
              <a:rPr lang="en-US" sz="3200" spc="77" dirty="0">
                <a:solidFill>
                  <a:srgbClr val="2A2E3A"/>
                </a:solidFill>
                <a:latin typeface="Montserrat Classic"/>
                <a:ea typeface="Montserrat Classic"/>
                <a:cs typeface="Montserrat Classic"/>
                <a:sym typeface="Montserrat Classic"/>
              </a:rPr>
              <a:t> law 2021</a:t>
            </a:r>
          </a:p>
        </p:txBody>
      </p:sp>
      <p:pic>
        <p:nvPicPr>
          <p:cNvPr id="15" name="Image 14">
            <a:extLst>
              <a:ext uri="{FF2B5EF4-FFF2-40B4-BE49-F238E27FC236}">
                <a16:creationId xmlns:a16="http://schemas.microsoft.com/office/drawing/2014/main" id="{34C55D09-ED46-42F1-8CCE-B9CF8ED2A6AB}"/>
              </a:ext>
            </a:extLst>
          </p:cNvPr>
          <p:cNvPicPr>
            <a:picLocks noChangeAspect="1"/>
          </p:cNvPicPr>
          <p:nvPr/>
        </p:nvPicPr>
        <p:blipFill>
          <a:blip r:embed="rId6"/>
          <a:stretch>
            <a:fillRect/>
          </a:stretch>
        </p:blipFill>
        <p:spPr>
          <a:xfrm>
            <a:off x="14057259" y="6859733"/>
            <a:ext cx="3528893" cy="3202471"/>
          </a:xfrm>
          <a:prstGeom prst="rect">
            <a:avLst/>
          </a:prstGeom>
        </p:spPr>
      </p:pic>
    </p:spTree>
    <p:extLst>
      <p:ext uri="{BB962C8B-B14F-4D97-AF65-F5344CB8AC3E}">
        <p14:creationId xmlns:p14="http://schemas.microsoft.com/office/powerpoint/2010/main" val="1039389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7072902" y="-1873839"/>
            <a:ext cx="17527781" cy="8795759"/>
          </a:xfrm>
          <a:custGeom>
            <a:avLst/>
            <a:gdLst/>
            <a:ahLst/>
            <a:cxnLst/>
            <a:rect l="l" t="t" r="r" b="b"/>
            <a:pathLst>
              <a:path w="17527781" h="8795759">
                <a:moveTo>
                  <a:pt x="0" y="0"/>
                </a:moveTo>
                <a:lnTo>
                  <a:pt x="17527780" y="0"/>
                </a:lnTo>
                <a:lnTo>
                  <a:pt x="17527780" y="8795759"/>
                </a:lnTo>
                <a:lnTo>
                  <a:pt x="0" y="879575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3" name="Group 3"/>
          <p:cNvGrpSpPr/>
          <p:nvPr/>
        </p:nvGrpSpPr>
        <p:grpSpPr>
          <a:xfrm>
            <a:off x="3473926" y="4360997"/>
            <a:ext cx="4398179" cy="5723452"/>
            <a:chOff x="-25744" y="-47625"/>
            <a:chExt cx="958836" cy="681098"/>
          </a:xfrm>
        </p:grpSpPr>
        <p:sp>
          <p:nvSpPr>
            <p:cNvPr id="4" name="Freeform 4"/>
            <p:cNvSpPr/>
            <p:nvPr/>
          </p:nvSpPr>
          <p:spPr>
            <a:xfrm>
              <a:off x="-25744" y="7062"/>
              <a:ext cx="933092" cy="626411"/>
            </a:xfrm>
            <a:custGeom>
              <a:avLst/>
              <a:gdLst/>
              <a:ahLst/>
              <a:cxnLst/>
              <a:rect l="l" t="t" r="r" b="b"/>
              <a:pathLst>
                <a:path w="933092" h="626411">
                  <a:moveTo>
                    <a:pt x="0" y="0"/>
                  </a:moveTo>
                  <a:lnTo>
                    <a:pt x="933092" y="0"/>
                  </a:lnTo>
                  <a:lnTo>
                    <a:pt x="933092" y="626411"/>
                  </a:lnTo>
                  <a:lnTo>
                    <a:pt x="0" y="626411"/>
                  </a:lnTo>
                  <a:close/>
                </a:path>
              </a:pathLst>
            </a:custGeom>
            <a:gradFill rotWithShape="1">
              <a:gsLst>
                <a:gs pos="0">
                  <a:srgbClr val="08377C">
                    <a:alpha val="100000"/>
                  </a:srgbClr>
                </a:gs>
                <a:gs pos="50000">
                  <a:srgbClr val="006BB6">
                    <a:alpha val="100000"/>
                  </a:srgbClr>
                </a:gs>
                <a:gs pos="100000">
                  <a:srgbClr val="037BCD">
                    <a:alpha val="100000"/>
                  </a:srgbClr>
                </a:gs>
              </a:gsLst>
              <a:lin ang="2700000"/>
            </a:gradFill>
          </p:spPr>
        </p:sp>
        <p:sp>
          <p:nvSpPr>
            <p:cNvPr id="5" name="TextBox 5"/>
            <p:cNvSpPr txBox="1"/>
            <p:nvPr/>
          </p:nvSpPr>
          <p:spPr>
            <a:xfrm>
              <a:off x="0" y="-47625"/>
              <a:ext cx="933092" cy="674036"/>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0800000">
            <a:off x="5590468" y="8917806"/>
            <a:ext cx="3018899" cy="358138"/>
          </a:xfrm>
          <a:custGeom>
            <a:avLst/>
            <a:gdLst/>
            <a:ahLst/>
            <a:cxnLst/>
            <a:rect l="l" t="t" r="r" b="b"/>
            <a:pathLst>
              <a:path w="3018899" h="358138">
                <a:moveTo>
                  <a:pt x="0" y="0"/>
                </a:moveTo>
                <a:lnTo>
                  <a:pt x="3018899" y="0"/>
                </a:lnTo>
                <a:lnTo>
                  <a:pt x="3018899" y="358138"/>
                </a:lnTo>
                <a:lnTo>
                  <a:pt x="0" y="358138"/>
                </a:lnTo>
                <a:lnTo>
                  <a:pt x="0" y="0"/>
                </a:lnTo>
                <a:close/>
              </a:path>
            </a:pathLst>
          </a:custGeom>
          <a:blipFill>
            <a:blip r:embed="rId5">
              <a:alphaModFix amt="34000"/>
            </a:blip>
            <a:stretch>
              <a:fillRect b="-142346"/>
            </a:stretch>
          </a:blipFill>
        </p:spPr>
      </p:sp>
      <p:sp>
        <p:nvSpPr>
          <p:cNvPr id="7" name="TextBox 7"/>
          <p:cNvSpPr txBox="1"/>
          <p:nvPr/>
        </p:nvSpPr>
        <p:spPr>
          <a:xfrm>
            <a:off x="3596525" y="4784441"/>
            <a:ext cx="4124096" cy="6234912"/>
          </a:xfrm>
          <a:prstGeom prst="rect">
            <a:avLst/>
          </a:prstGeom>
        </p:spPr>
        <p:txBody>
          <a:bodyPr wrap="square" lIns="0" tIns="0" rIns="0" bIns="0" rtlCol="0" anchor="t">
            <a:spAutoFit/>
          </a:bodyPr>
          <a:lstStyle/>
          <a:p>
            <a:pPr marL="285750" indent="-285750">
              <a:lnSpc>
                <a:spcPts val="3504"/>
              </a:lnSpc>
              <a:buFont typeface="Arial" panose="020B0604020202020204" pitchFamily="34" charset="0"/>
              <a:buChar char="•"/>
            </a:pPr>
            <a:r>
              <a:rPr lang="en-US" sz="2000" b="1" dirty="0">
                <a:solidFill>
                  <a:srgbClr val="FFFFFF"/>
                </a:solidFill>
                <a:latin typeface="Montserrat Bold"/>
                <a:ea typeface="Montserrat Bold"/>
                <a:cs typeface="Montserrat Bold"/>
                <a:sym typeface="Montserrat Bold"/>
              </a:rPr>
              <a:t>All donors = “new-donors” have to consent to the new system since </a:t>
            </a:r>
            <a:r>
              <a:rPr lang="en-US" sz="2000" b="1" u="sng" dirty="0" err="1">
                <a:solidFill>
                  <a:srgbClr val="FFFFFF"/>
                </a:solidFill>
                <a:latin typeface="Montserrat Bold"/>
                <a:ea typeface="Montserrat Bold"/>
                <a:cs typeface="Montserrat Bold"/>
                <a:sym typeface="Montserrat Bold"/>
              </a:rPr>
              <a:t>september</a:t>
            </a:r>
            <a:r>
              <a:rPr lang="en-US" sz="2000" b="1" u="sng" dirty="0">
                <a:solidFill>
                  <a:srgbClr val="FFFFFF"/>
                </a:solidFill>
                <a:latin typeface="Montserrat Bold"/>
                <a:ea typeface="Montserrat Bold"/>
                <a:cs typeface="Montserrat Bold"/>
                <a:sym typeface="Montserrat Bold"/>
              </a:rPr>
              <a:t> 2022</a:t>
            </a:r>
          </a:p>
          <a:p>
            <a:pPr marL="285750" indent="-28575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a:p>
            <a:pPr marL="285750" indent="-285750">
              <a:lnSpc>
                <a:spcPts val="3504"/>
              </a:lnSpc>
              <a:buFont typeface="Arial" panose="020B0604020202020204" pitchFamily="34" charset="0"/>
              <a:buChar char="•"/>
            </a:pPr>
            <a:r>
              <a:rPr lang="en-US" sz="2000" b="1" dirty="0">
                <a:solidFill>
                  <a:srgbClr val="FFFFFF"/>
                </a:solidFill>
                <a:latin typeface="Montserrat Bold"/>
                <a:ea typeface="Montserrat Bold"/>
                <a:cs typeface="Montserrat Bold"/>
                <a:sym typeface="Montserrat Bold"/>
              </a:rPr>
              <a:t>The </a:t>
            </a:r>
            <a:r>
              <a:rPr lang="en-US" sz="2000" b="1" dirty="0" err="1">
                <a:solidFill>
                  <a:srgbClr val="FFFFFF"/>
                </a:solidFill>
                <a:latin typeface="Montserrat Bold"/>
                <a:ea typeface="Montserrat Bold"/>
                <a:cs typeface="Montserrat Bold"/>
                <a:sym typeface="Montserrat Bold"/>
              </a:rPr>
              <a:t>informations</a:t>
            </a:r>
            <a:r>
              <a:rPr lang="en-US" sz="2000" b="1" dirty="0">
                <a:solidFill>
                  <a:srgbClr val="FFFFFF"/>
                </a:solidFill>
                <a:latin typeface="Montserrat Bold"/>
                <a:ea typeface="Montserrat Bold"/>
                <a:cs typeface="Montserrat Bold"/>
                <a:sym typeface="Montserrat Bold"/>
              </a:rPr>
              <a:t> are recorded in the national register (</a:t>
            </a:r>
            <a:r>
              <a:rPr lang="en-US" sz="2000" b="1" dirty="0" err="1">
                <a:solidFill>
                  <a:srgbClr val="FFFFFF"/>
                </a:solidFill>
                <a:latin typeface="Montserrat Bold"/>
                <a:ea typeface="Montserrat Bold"/>
                <a:cs typeface="Montserrat Bold"/>
                <a:sym typeface="Montserrat Bold"/>
              </a:rPr>
              <a:t>Agence</a:t>
            </a:r>
            <a:r>
              <a:rPr lang="en-US" sz="2000" b="1" dirty="0">
                <a:solidFill>
                  <a:srgbClr val="FFFFFF"/>
                </a:solidFill>
                <a:latin typeface="Montserrat Bold"/>
                <a:ea typeface="Montserrat Bold"/>
                <a:cs typeface="Montserrat Bold"/>
                <a:sym typeface="Montserrat Bold"/>
              </a:rPr>
              <a:t> de la </a:t>
            </a:r>
            <a:r>
              <a:rPr lang="en-US" sz="2000" b="1" dirty="0" err="1">
                <a:solidFill>
                  <a:srgbClr val="FFFFFF"/>
                </a:solidFill>
                <a:latin typeface="Montserrat Bold"/>
                <a:ea typeface="Montserrat Bold"/>
                <a:cs typeface="Montserrat Bold"/>
                <a:sym typeface="Montserrat Bold"/>
              </a:rPr>
              <a:t>biomédecine</a:t>
            </a:r>
            <a:r>
              <a:rPr lang="en-US" sz="2000" b="1" dirty="0">
                <a:solidFill>
                  <a:srgbClr val="FFFFFF"/>
                </a:solidFill>
                <a:latin typeface="Montserrat Bold"/>
                <a:ea typeface="Montserrat Bold"/>
                <a:cs typeface="Montserrat Bold"/>
                <a:sym typeface="Montserrat Bold"/>
              </a:rPr>
              <a:t>)</a:t>
            </a:r>
          </a:p>
          <a:p>
            <a:pPr marL="285750" indent="-28575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a:p>
            <a:pPr marL="285750" indent="-285750">
              <a:lnSpc>
                <a:spcPts val="3504"/>
              </a:lnSpc>
              <a:buFont typeface="Arial" panose="020B0604020202020204" pitchFamily="34" charset="0"/>
              <a:buChar char="•"/>
            </a:pPr>
            <a:r>
              <a:rPr lang="en-US" sz="2000" b="1" dirty="0">
                <a:solidFill>
                  <a:srgbClr val="FFFFFF"/>
                </a:solidFill>
                <a:latin typeface="Montserrat Bold"/>
                <a:ea typeface="Montserrat Bold"/>
                <a:cs typeface="Montserrat Bold"/>
                <a:sym typeface="Montserrat Bold"/>
              </a:rPr>
              <a:t>“Ex- donors” can give their consent any time</a:t>
            </a:r>
          </a:p>
          <a:p>
            <a:pPr marL="285750" indent="-28575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a:p>
            <a:pPr marL="285750" indent="-28575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p:txBody>
      </p:sp>
      <p:sp>
        <p:nvSpPr>
          <p:cNvPr id="13" name="Freeform 13"/>
          <p:cNvSpPr/>
          <p:nvPr/>
        </p:nvSpPr>
        <p:spPr>
          <a:xfrm rot="-10800000">
            <a:off x="9025805" y="8917806"/>
            <a:ext cx="3018899" cy="358138"/>
          </a:xfrm>
          <a:custGeom>
            <a:avLst/>
            <a:gdLst/>
            <a:ahLst/>
            <a:cxnLst/>
            <a:rect l="l" t="t" r="r" b="b"/>
            <a:pathLst>
              <a:path w="3018899" h="358138">
                <a:moveTo>
                  <a:pt x="0" y="0"/>
                </a:moveTo>
                <a:lnTo>
                  <a:pt x="3018900" y="0"/>
                </a:lnTo>
                <a:lnTo>
                  <a:pt x="3018900" y="358138"/>
                </a:lnTo>
                <a:lnTo>
                  <a:pt x="0" y="358138"/>
                </a:lnTo>
                <a:lnTo>
                  <a:pt x="0" y="0"/>
                </a:lnTo>
                <a:close/>
              </a:path>
            </a:pathLst>
          </a:custGeom>
          <a:blipFill>
            <a:blip r:embed="rId5">
              <a:alphaModFix amt="34000"/>
            </a:blip>
            <a:stretch>
              <a:fillRect b="-142346"/>
            </a:stretch>
          </a:blipFill>
        </p:spPr>
      </p:sp>
      <p:sp>
        <p:nvSpPr>
          <p:cNvPr id="20" name="Freeform 20"/>
          <p:cNvSpPr/>
          <p:nvPr/>
        </p:nvSpPr>
        <p:spPr>
          <a:xfrm rot="-10800000">
            <a:off x="12457619" y="8911205"/>
            <a:ext cx="3018899" cy="358138"/>
          </a:xfrm>
          <a:custGeom>
            <a:avLst/>
            <a:gdLst/>
            <a:ahLst/>
            <a:cxnLst/>
            <a:rect l="l" t="t" r="r" b="b"/>
            <a:pathLst>
              <a:path w="3018899" h="358138">
                <a:moveTo>
                  <a:pt x="0" y="0"/>
                </a:moveTo>
                <a:lnTo>
                  <a:pt x="3018900" y="0"/>
                </a:lnTo>
                <a:lnTo>
                  <a:pt x="3018900" y="358138"/>
                </a:lnTo>
                <a:lnTo>
                  <a:pt x="0" y="358138"/>
                </a:lnTo>
                <a:lnTo>
                  <a:pt x="0" y="0"/>
                </a:lnTo>
                <a:close/>
              </a:path>
            </a:pathLst>
          </a:custGeom>
          <a:blipFill>
            <a:blip r:embed="rId5">
              <a:alphaModFix amt="34000"/>
            </a:blip>
            <a:stretch>
              <a:fillRect b="-142346"/>
            </a:stretch>
          </a:blipFill>
        </p:spPr>
      </p:sp>
      <p:grpSp>
        <p:nvGrpSpPr>
          <p:cNvPr id="26" name="Group 26"/>
          <p:cNvGrpSpPr/>
          <p:nvPr/>
        </p:nvGrpSpPr>
        <p:grpSpPr>
          <a:xfrm>
            <a:off x="17259300" y="-632682"/>
            <a:ext cx="1265364" cy="1265364"/>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8377C">
                    <a:alpha val="86000"/>
                  </a:srgbClr>
                </a:gs>
                <a:gs pos="50000">
                  <a:srgbClr val="006BB6">
                    <a:alpha val="86000"/>
                  </a:srgbClr>
                </a:gs>
                <a:gs pos="100000">
                  <a:srgbClr val="C9E9FF">
                    <a:alpha val="86000"/>
                  </a:srgbClr>
                </a:gs>
              </a:gsLst>
              <a:lin ang="2700000"/>
            </a:gradFill>
            <a:ln cap="sq">
              <a:noFill/>
              <a:prstDash val="solid"/>
              <a:miter/>
            </a:ln>
          </p:spPr>
        </p:sp>
        <p:sp>
          <p:nvSpPr>
            <p:cNvPr id="28" name="TextBox 28"/>
            <p:cNvSpPr txBox="1"/>
            <p:nvPr/>
          </p:nvSpPr>
          <p:spPr>
            <a:xfrm>
              <a:off x="76200" y="28575"/>
              <a:ext cx="660400" cy="7080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9" name="Group 29"/>
          <p:cNvGrpSpPr/>
          <p:nvPr/>
        </p:nvGrpSpPr>
        <p:grpSpPr>
          <a:xfrm>
            <a:off x="1928626" y="4584465"/>
            <a:ext cx="496266" cy="496266"/>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8377C">
                    <a:alpha val="86000"/>
                  </a:srgbClr>
                </a:gs>
                <a:gs pos="50000">
                  <a:srgbClr val="006BB6">
                    <a:alpha val="86000"/>
                  </a:srgbClr>
                </a:gs>
                <a:gs pos="100000">
                  <a:srgbClr val="C9E9FF">
                    <a:alpha val="86000"/>
                  </a:srgbClr>
                </a:gs>
              </a:gsLst>
              <a:lin ang="2700000"/>
            </a:gradFill>
            <a:ln cap="sq">
              <a:noFill/>
              <a:prstDash val="solid"/>
              <a:miter/>
            </a:ln>
          </p:spPr>
        </p:sp>
        <p:sp>
          <p:nvSpPr>
            <p:cNvPr id="31" name="TextBox 31"/>
            <p:cNvSpPr txBox="1"/>
            <p:nvPr/>
          </p:nvSpPr>
          <p:spPr>
            <a:xfrm>
              <a:off x="76200" y="28575"/>
              <a:ext cx="660400" cy="7080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2" name="TextBox 32"/>
          <p:cNvSpPr txBox="1"/>
          <p:nvPr/>
        </p:nvSpPr>
        <p:spPr>
          <a:xfrm>
            <a:off x="4477575" y="376813"/>
            <a:ext cx="2839815" cy="705129"/>
          </a:xfrm>
          <a:prstGeom prst="rect">
            <a:avLst/>
          </a:prstGeom>
        </p:spPr>
        <p:txBody>
          <a:bodyPr wrap="square" lIns="0" tIns="0" rIns="0" bIns="0" rtlCol="0" anchor="t">
            <a:spAutoFit/>
          </a:bodyPr>
          <a:lstStyle/>
          <a:p>
            <a:pPr marL="0" lvl="0" indent="0">
              <a:lnSpc>
                <a:spcPts val="6448"/>
              </a:lnSpc>
              <a:spcBef>
                <a:spcPct val="0"/>
              </a:spcBef>
            </a:pPr>
            <a:r>
              <a:rPr lang="en-US" sz="3600" b="1" spc="193" dirty="0">
                <a:solidFill>
                  <a:srgbClr val="2A2E3A"/>
                </a:solidFill>
                <a:latin typeface="Montserrat Classic Bold"/>
                <a:ea typeface="Montserrat Classic Bold"/>
                <a:cs typeface="Montserrat Classic Bold"/>
                <a:sym typeface="Montserrat Classic Bold"/>
              </a:rPr>
              <a:t>DONORS</a:t>
            </a:r>
          </a:p>
        </p:txBody>
      </p:sp>
      <p:sp>
        <p:nvSpPr>
          <p:cNvPr id="33" name="TextBox 32">
            <a:extLst>
              <a:ext uri="{FF2B5EF4-FFF2-40B4-BE49-F238E27FC236}">
                <a16:creationId xmlns:a16="http://schemas.microsoft.com/office/drawing/2014/main" id="{450A720A-5E56-43E1-ACE1-6D06B8A130E5}"/>
              </a:ext>
            </a:extLst>
          </p:cNvPr>
          <p:cNvSpPr txBox="1"/>
          <p:nvPr/>
        </p:nvSpPr>
        <p:spPr>
          <a:xfrm>
            <a:off x="9025805" y="428204"/>
            <a:ext cx="2839815" cy="705129"/>
          </a:xfrm>
          <a:prstGeom prst="rect">
            <a:avLst/>
          </a:prstGeom>
        </p:spPr>
        <p:txBody>
          <a:bodyPr wrap="square" lIns="0" tIns="0" rIns="0" bIns="0" rtlCol="0" anchor="t">
            <a:spAutoFit/>
          </a:bodyPr>
          <a:lstStyle/>
          <a:p>
            <a:pPr marL="0" lvl="0" indent="0">
              <a:lnSpc>
                <a:spcPts val="6448"/>
              </a:lnSpc>
              <a:spcBef>
                <a:spcPct val="0"/>
              </a:spcBef>
            </a:pPr>
            <a:r>
              <a:rPr lang="en-US" sz="3600" b="1" spc="193" dirty="0">
                <a:solidFill>
                  <a:srgbClr val="2A2E3A"/>
                </a:solidFill>
                <a:latin typeface="Montserrat Classic Bold"/>
                <a:ea typeface="Montserrat Classic Bold"/>
                <a:cs typeface="Montserrat Classic Bold"/>
                <a:sym typeface="Montserrat Classic Bold"/>
              </a:rPr>
              <a:t>PARENTS</a:t>
            </a:r>
          </a:p>
        </p:txBody>
      </p:sp>
      <p:sp>
        <p:nvSpPr>
          <p:cNvPr id="34" name="TextBox 32">
            <a:extLst>
              <a:ext uri="{FF2B5EF4-FFF2-40B4-BE49-F238E27FC236}">
                <a16:creationId xmlns:a16="http://schemas.microsoft.com/office/drawing/2014/main" id="{3E8445D5-8200-43E2-AFD9-6AC473CA830A}"/>
              </a:ext>
            </a:extLst>
          </p:cNvPr>
          <p:cNvSpPr txBox="1"/>
          <p:nvPr/>
        </p:nvSpPr>
        <p:spPr>
          <a:xfrm>
            <a:off x="13118525" y="393330"/>
            <a:ext cx="2839815" cy="705129"/>
          </a:xfrm>
          <a:prstGeom prst="rect">
            <a:avLst/>
          </a:prstGeom>
        </p:spPr>
        <p:txBody>
          <a:bodyPr wrap="square" lIns="0" tIns="0" rIns="0" bIns="0" rtlCol="0" anchor="t">
            <a:spAutoFit/>
          </a:bodyPr>
          <a:lstStyle/>
          <a:p>
            <a:pPr marL="0" lvl="0" indent="0">
              <a:lnSpc>
                <a:spcPts val="6448"/>
              </a:lnSpc>
              <a:spcBef>
                <a:spcPct val="0"/>
              </a:spcBef>
            </a:pPr>
            <a:r>
              <a:rPr lang="en-US" sz="3600" b="1" spc="193" dirty="0">
                <a:solidFill>
                  <a:srgbClr val="2A2E3A"/>
                </a:solidFill>
                <a:latin typeface="Montserrat Classic Bold"/>
                <a:ea typeface="Montserrat Classic Bold"/>
                <a:cs typeface="Montserrat Classic Bold"/>
                <a:sym typeface="Montserrat Classic Bold"/>
              </a:rPr>
              <a:t>CHILDREN</a:t>
            </a:r>
          </a:p>
        </p:txBody>
      </p:sp>
      <p:pic>
        <p:nvPicPr>
          <p:cNvPr id="8" name="Image 7">
            <a:extLst>
              <a:ext uri="{FF2B5EF4-FFF2-40B4-BE49-F238E27FC236}">
                <a16:creationId xmlns:a16="http://schemas.microsoft.com/office/drawing/2014/main" id="{2991B40F-4F13-4C6F-A3C4-45C5ECFC88B3}"/>
              </a:ext>
            </a:extLst>
          </p:cNvPr>
          <p:cNvPicPr>
            <a:picLocks noChangeAspect="1"/>
          </p:cNvPicPr>
          <p:nvPr/>
        </p:nvPicPr>
        <p:blipFill>
          <a:blip r:embed="rId6"/>
          <a:stretch>
            <a:fillRect/>
          </a:stretch>
        </p:blipFill>
        <p:spPr>
          <a:xfrm>
            <a:off x="4604515" y="1285246"/>
            <a:ext cx="2255087" cy="3379990"/>
          </a:xfrm>
          <a:prstGeom prst="rect">
            <a:avLst/>
          </a:prstGeom>
        </p:spPr>
      </p:pic>
      <p:pic>
        <p:nvPicPr>
          <p:cNvPr id="9" name="Image 8">
            <a:extLst>
              <a:ext uri="{FF2B5EF4-FFF2-40B4-BE49-F238E27FC236}">
                <a16:creationId xmlns:a16="http://schemas.microsoft.com/office/drawing/2014/main" id="{1D9BE77A-3DFD-46A1-87A6-F7B41910E4EB}"/>
              </a:ext>
            </a:extLst>
          </p:cNvPr>
          <p:cNvPicPr>
            <a:picLocks noChangeAspect="1"/>
          </p:cNvPicPr>
          <p:nvPr/>
        </p:nvPicPr>
        <p:blipFill rotWithShape="1">
          <a:blip r:embed="rId7"/>
          <a:srcRect t="-4417" b="8345"/>
          <a:stretch/>
        </p:blipFill>
        <p:spPr>
          <a:xfrm>
            <a:off x="9054467" y="1096707"/>
            <a:ext cx="2213946" cy="3621329"/>
          </a:xfrm>
          <a:prstGeom prst="rect">
            <a:avLst/>
          </a:prstGeom>
        </p:spPr>
      </p:pic>
      <p:pic>
        <p:nvPicPr>
          <p:cNvPr id="10" name="Image 9">
            <a:extLst>
              <a:ext uri="{FF2B5EF4-FFF2-40B4-BE49-F238E27FC236}">
                <a16:creationId xmlns:a16="http://schemas.microsoft.com/office/drawing/2014/main" id="{6B894104-5B74-4B68-8346-CBF1C11A3921}"/>
              </a:ext>
            </a:extLst>
          </p:cNvPr>
          <p:cNvPicPr>
            <a:picLocks noChangeAspect="1"/>
          </p:cNvPicPr>
          <p:nvPr/>
        </p:nvPicPr>
        <p:blipFill>
          <a:blip r:embed="rId8"/>
          <a:stretch>
            <a:fillRect/>
          </a:stretch>
        </p:blipFill>
        <p:spPr>
          <a:xfrm>
            <a:off x="13244767" y="1248583"/>
            <a:ext cx="2408589" cy="3471840"/>
          </a:xfrm>
          <a:prstGeom prst="rect">
            <a:avLst/>
          </a:prstGeom>
        </p:spPr>
      </p:pic>
      <p:sp>
        <p:nvSpPr>
          <p:cNvPr id="35" name="Freeform 4">
            <a:extLst>
              <a:ext uri="{FF2B5EF4-FFF2-40B4-BE49-F238E27FC236}">
                <a16:creationId xmlns:a16="http://schemas.microsoft.com/office/drawing/2014/main" id="{5603D1E8-1A8B-469D-A917-E463037F5257}"/>
              </a:ext>
            </a:extLst>
          </p:cNvPr>
          <p:cNvSpPr/>
          <p:nvPr/>
        </p:nvSpPr>
        <p:spPr>
          <a:xfrm>
            <a:off x="7862492" y="4832598"/>
            <a:ext cx="4280091" cy="5263902"/>
          </a:xfrm>
          <a:custGeom>
            <a:avLst/>
            <a:gdLst/>
            <a:ahLst/>
            <a:cxnLst/>
            <a:rect l="l" t="t" r="r" b="b"/>
            <a:pathLst>
              <a:path w="933092" h="626411">
                <a:moveTo>
                  <a:pt x="0" y="0"/>
                </a:moveTo>
                <a:lnTo>
                  <a:pt x="933092" y="0"/>
                </a:lnTo>
                <a:lnTo>
                  <a:pt x="933092" y="626411"/>
                </a:lnTo>
                <a:lnTo>
                  <a:pt x="0" y="626411"/>
                </a:lnTo>
                <a:close/>
              </a:path>
            </a:pathLst>
          </a:custGeom>
          <a:gradFill rotWithShape="1">
            <a:gsLst>
              <a:gs pos="0">
                <a:srgbClr val="08377C">
                  <a:alpha val="100000"/>
                </a:srgbClr>
              </a:gs>
              <a:gs pos="50000">
                <a:srgbClr val="006BB6">
                  <a:alpha val="100000"/>
                </a:srgbClr>
              </a:gs>
              <a:gs pos="100000">
                <a:srgbClr val="037BCD">
                  <a:alpha val="100000"/>
                </a:srgbClr>
              </a:gs>
            </a:gsLst>
            <a:lin ang="2700000"/>
          </a:gradFill>
        </p:spPr>
      </p:sp>
      <p:sp>
        <p:nvSpPr>
          <p:cNvPr id="36" name="Freeform 4">
            <a:extLst>
              <a:ext uri="{FF2B5EF4-FFF2-40B4-BE49-F238E27FC236}">
                <a16:creationId xmlns:a16="http://schemas.microsoft.com/office/drawing/2014/main" id="{53EFC6F1-DC70-4C7D-8C65-853C6668ED5C}"/>
              </a:ext>
            </a:extLst>
          </p:cNvPr>
          <p:cNvSpPr/>
          <p:nvPr/>
        </p:nvSpPr>
        <p:spPr>
          <a:xfrm>
            <a:off x="12254575" y="4877033"/>
            <a:ext cx="4280091" cy="5263902"/>
          </a:xfrm>
          <a:custGeom>
            <a:avLst/>
            <a:gdLst/>
            <a:ahLst/>
            <a:cxnLst/>
            <a:rect l="l" t="t" r="r" b="b"/>
            <a:pathLst>
              <a:path w="933092" h="626411">
                <a:moveTo>
                  <a:pt x="0" y="0"/>
                </a:moveTo>
                <a:lnTo>
                  <a:pt x="933092" y="0"/>
                </a:lnTo>
                <a:lnTo>
                  <a:pt x="933092" y="626411"/>
                </a:lnTo>
                <a:lnTo>
                  <a:pt x="0" y="626411"/>
                </a:lnTo>
                <a:close/>
              </a:path>
            </a:pathLst>
          </a:custGeom>
          <a:gradFill rotWithShape="1">
            <a:gsLst>
              <a:gs pos="0">
                <a:srgbClr val="08377C">
                  <a:alpha val="100000"/>
                </a:srgbClr>
              </a:gs>
              <a:gs pos="50000">
                <a:srgbClr val="006BB6">
                  <a:alpha val="100000"/>
                </a:srgbClr>
              </a:gs>
              <a:gs pos="100000">
                <a:srgbClr val="037BCD">
                  <a:alpha val="100000"/>
                </a:srgbClr>
              </a:gs>
            </a:gsLst>
            <a:lin ang="2700000"/>
          </a:gradFill>
        </p:spPr>
      </p:sp>
      <p:sp>
        <p:nvSpPr>
          <p:cNvPr id="37" name="TextBox 7">
            <a:extLst>
              <a:ext uri="{FF2B5EF4-FFF2-40B4-BE49-F238E27FC236}">
                <a16:creationId xmlns:a16="http://schemas.microsoft.com/office/drawing/2014/main" id="{29909FE8-BDDD-4BD3-94AB-D98365002FF5}"/>
              </a:ext>
            </a:extLst>
          </p:cNvPr>
          <p:cNvSpPr txBox="1"/>
          <p:nvPr/>
        </p:nvSpPr>
        <p:spPr>
          <a:xfrm>
            <a:off x="8013976" y="4983533"/>
            <a:ext cx="3837047" cy="6234912"/>
          </a:xfrm>
          <a:prstGeom prst="rect">
            <a:avLst/>
          </a:prstGeom>
        </p:spPr>
        <p:txBody>
          <a:bodyPr wrap="square" lIns="0" tIns="0" rIns="0" bIns="0" rtlCol="0" anchor="t">
            <a:spAutoFit/>
          </a:bodyPr>
          <a:lstStyle/>
          <a:p>
            <a:pPr marL="342900" indent="-342900">
              <a:lnSpc>
                <a:spcPts val="3504"/>
              </a:lnSpc>
              <a:buFont typeface="Arial" panose="020B0604020202020204" pitchFamily="34" charset="0"/>
              <a:buChar char="•"/>
            </a:pPr>
            <a:r>
              <a:rPr lang="en-US" sz="2000" b="1" dirty="0">
                <a:solidFill>
                  <a:srgbClr val="FFFFFF"/>
                </a:solidFill>
                <a:latin typeface="Montserrat Bold"/>
                <a:ea typeface="Montserrat Bold"/>
                <a:cs typeface="Montserrat Bold"/>
                <a:sym typeface="Montserrat Bold"/>
              </a:rPr>
              <a:t>They know nothing from the donor</a:t>
            </a:r>
          </a:p>
          <a:p>
            <a:pPr marL="342900" indent="-34290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a:p>
            <a:pPr marL="342900" indent="-342900">
              <a:lnSpc>
                <a:spcPts val="3504"/>
              </a:lnSpc>
              <a:buFont typeface="Arial" panose="020B0604020202020204" pitchFamily="34" charset="0"/>
              <a:buChar char="•"/>
            </a:pPr>
            <a:r>
              <a:rPr lang="en-US" sz="2000" b="1" dirty="0">
                <a:solidFill>
                  <a:srgbClr val="FFFFFF"/>
                </a:solidFill>
                <a:latin typeface="Montserrat Bold"/>
                <a:ea typeface="Montserrat Bold"/>
                <a:cs typeface="Montserrat Bold"/>
                <a:sym typeface="Montserrat Bold"/>
              </a:rPr>
              <a:t>Before 31/03/2025 : ART is possible with “ex” and “new” donors</a:t>
            </a:r>
          </a:p>
          <a:p>
            <a:pPr marL="342900" indent="-34290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a:p>
            <a:pPr marL="342900" indent="-342900">
              <a:lnSpc>
                <a:spcPts val="3504"/>
              </a:lnSpc>
              <a:buFont typeface="Arial" panose="020B0604020202020204" pitchFamily="34" charset="0"/>
              <a:buChar char="•"/>
            </a:pPr>
            <a:r>
              <a:rPr lang="en-US" sz="2000" b="1" u="sng" dirty="0">
                <a:solidFill>
                  <a:srgbClr val="FFFFFF"/>
                </a:solidFill>
                <a:latin typeface="Montserrat Bold"/>
                <a:ea typeface="Montserrat Bold"/>
                <a:cs typeface="Montserrat Bold"/>
                <a:sym typeface="Montserrat Bold"/>
              </a:rPr>
              <a:t>After 31/03/2025 </a:t>
            </a:r>
            <a:r>
              <a:rPr lang="en-US" sz="2000" b="1" dirty="0">
                <a:solidFill>
                  <a:srgbClr val="FFFFFF"/>
                </a:solidFill>
                <a:latin typeface="Montserrat Bold"/>
                <a:ea typeface="Montserrat Bold"/>
                <a:cs typeface="Montserrat Bold"/>
                <a:sym typeface="Montserrat Bold"/>
              </a:rPr>
              <a:t>: ART is only with “new” donor</a:t>
            </a:r>
          </a:p>
          <a:p>
            <a:pPr>
              <a:lnSpc>
                <a:spcPts val="3504"/>
              </a:lnSpc>
            </a:pPr>
            <a:r>
              <a:rPr lang="en-US" sz="2000" b="1" dirty="0">
                <a:solidFill>
                  <a:srgbClr val="FFFFFF"/>
                </a:solidFill>
                <a:latin typeface="Montserrat Bold"/>
                <a:ea typeface="Montserrat Bold"/>
                <a:cs typeface="Montserrat Bold"/>
                <a:sym typeface="Montserrat Bold"/>
              </a:rPr>
              <a:t>-&gt; implementing decree</a:t>
            </a:r>
          </a:p>
          <a:p>
            <a:pPr marL="342900" indent="-34290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a:p>
            <a:pPr marL="342900" indent="-34290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a:p>
            <a:pPr marL="342900" indent="-34290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a:p>
            <a:pPr marL="342900" indent="-34290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p:txBody>
      </p:sp>
      <p:sp>
        <p:nvSpPr>
          <p:cNvPr id="38" name="TextBox 7">
            <a:extLst>
              <a:ext uri="{FF2B5EF4-FFF2-40B4-BE49-F238E27FC236}">
                <a16:creationId xmlns:a16="http://schemas.microsoft.com/office/drawing/2014/main" id="{55389B43-FD3C-4138-8109-B79630B315AD}"/>
              </a:ext>
            </a:extLst>
          </p:cNvPr>
          <p:cNvSpPr txBox="1"/>
          <p:nvPr/>
        </p:nvSpPr>
        <p:spPr>
          <a:xfrm>
            <a:off x="12346717" y="5034206"/>
            <a:ext cx="4188683" cy="5337230"/>
          </a:xfrm>
          <a:prstGeom prst="rect">
            <a:avLst/>
          </a:prstGeom>
        </p:spPr>
        <p:txBody>
          <a:bodyPr wrap="square" lIns="0" tIns="0" rIns="0" bIns="0" rtlCol="0" anchor="t">
            <a:spAutoFit/>
          </a:bodyPr>
          <a:lstStyle/>
          <a:p>
            <a:pPr marL="285750" indent="-285750">
              <a:lnSpc>
                <a:spcPts val="3504"/>
              </a:lnSpc>
              <a:buFont typeface="Arial" panose="020B0604020202020204" pitchFamily="34" charset="0"/>
              <a:buChar char="•"/>
            </a:pPr>
            <a:r>
              <a:rPr lang="en-US" sz="2000" b="1" dirty="0">
                <a:solidFill>
                  <a:srgbClr val="FFFFFF"/>
                </a:solidFill>
                <a:latin typeface="Montserrat Bold"/>
                <a:ea typeface="Montserrat Bold"/>
                <a:cs typeface="Montserrat Bold"/>
                <a:sym typeface="Montserrat Bold"/>
              </a:rPr>
              <a:t>If they were conceived by “ex-donor”, they can contact CAPADD</a:t>
            </a:r>
          </a:p>
          <a:p>
            <a:pPr>
              <a:lnSpc>
                <a:spcPts val="3504"/>
              </a:lnSpc>
            </a:pPr>
            <a:r>
              <a:rPr lang="en-US" sz="2000" b="1" dirty="0">
                <a:solidFill>
                  <a:srgbClr val="FFFFFF"/>
                </a:solidFill>
                <a:latin typeface="Montserrat Bold"/>
                <a:ea typeface="Montserrat Bold"/>
                <a:cs typeface="Montserrat Bold"/>
                <a:sym typeface="Montserrat Bold"/>
              </a:rPr>
              <a:t>-&gt; the donor will be contacted to possibly consent</a:t>
            </a:r>
          </a:p>
          <a:p>
            <a:pPr marL="285750" indent="-28575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a:p>
            <a:pPr marL="285750" indent="-285750">
              <a:lnSpc>
                <a:spcPts val="3504"/>
              </a:lnSpc>
              <a:buFont typeface="Arial" panose="020B0604020202020204" pitchFamily="34" charset="0"/>
              <a:buChar char="•"/>
            </a:pPr>
            <a:r>
              <a:rPr lang="en-US" sz="2000" b="1" dirty="0">
                <a:solidFill>
                  <a:srgbClr val="FFFFFF"/>
                </a:solidFill>
                <a:latin typeface="Montserrat Bold"/>
                <a:ea typeface="Montserrat Bold"/>
                <a:cs typeface="Montserrat Bold"/>
                <a:sym typeface="Montserrat Bold"/>
              </a:rPr>
              <a:t>If they were conceived by “new-donor”, </a:t>
            </a:r>
          </a:p>
          <a:p>
            <a:pPr>
              <a:lnSpc>
                <a:spcPts val="3504"/>
              </a:lnSpc>
            </a:pPr>
            <a:r>
              <a:rPr lang="en-US" sz="2000" b="1" dirty="0">
                <a:solidFill>
                  <a:srgbClr val="FFFFFF"/>
                </a:solidFill>
                <a:latin typeface="Montserrat Bold"/>
                <a:ea typeface="Montserrat Bold"/>
                <a:cs typeface="Montserrat Bold"/>
                <a:sym typeface="Montserrat Bold"/>
              </a:rPr>
              <a:t>-&gt; they are guaranteed to know the donor’s </a:t>
            </a:r>
            <a:r>
              <a:rPr lang="en-US" sz="2000" b="1" dirty="0" err="1">
                <a:solidFill>
                  <a:srgbClr val="FFFFFF"/>
                </a:solidFill>
                <a:latin typeface="Montserrat Bold"/>
                <a:ea typeface="Montserrat Bold"/>
                <a:cs typeface="Montserrat Bold"/>
                <a:sym typeface="Montserrat Bold"/>
              </a:rPr>
              <a:t>informations</a:t>
            </a:r>
            <a:r>
              <a:rPr lang="en-US" sz="2000" b="1" dirty="0">
                <a:solidFill>
                  <a:srgbClr val="FFFFFF"/>
                </a:solidFill>
                <a:latin typeface="Montserrat Bold"/>
                <a:ea typeface="Montserrat Bold"/>
                <a:cs typeface="Montserrat Bold"/>
                <a:sym typeface="Montserrat Bold"/>
              </a:rPr>
              <a:t> after majority if they wish</a:t>
            </a:r>
          </a:p>
          <a:p>
            <a:pPr marL="285750" indent="-28575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 45">
            <a:extLst>
              <a:ext uri="{FF2B5EF4-FFF2-40B4-BE49-F238E27FC236}">
                <a16:creationId xmlns:a16="http://schemas.microsoft.com/office/drawing/2014/main" id="{C0F9D600-B2BB-4D43-846A-49221A6AB4B0}"/>
              </a:ext>
            </a:extLst>
          </p:cNvPr>
          <p:cNvPicPr>
            <a:picLocks noChangeAspect="1"/>
          </p:cNvPicPr>
          <p:nvPr/>
        </p:nvPicPr>
        <p:blipFill>
          <a:blip r:embed="rId3"/>
          <a:stretch>
            <a:fillRect/>
          </a:stretch>
        </p:blipFill>
        <p:spPr>
          <a:xfrm>
            <a:off x="9656945" y="5239503"/>
            <a:ext cx="1720968" cy="2579436"/>
          </a:xfrm>
          <a:prstGeom prst="rect">
            <a:avLst/>
          </a:prstGeom>
        </p:spPr>
      </p:pic>
      <p:sp>
        <p:nvSpPr>
          <p:cNvPr id="2" name="Freeform 2"/>
          <p:cNvSpPr/>
          <p:nvPr/>
        </p:nvSpPr>
        <p:spPr>
          <a:xfrm rot="5400000">
            <a:off x="-7072902" y="-1873839"/>
            <a:ext cx="17527781" cy="8795759"/>
          </a:xfrm>
          <a:custGeom>
            <a:avLst/>
            <a:gdLst/>
            <a:ahLst/>
            <a:cxnLst/>
            <a:rect l="l" t="t" r="r" b="b"/>
            <a:pathLst>
              <a:path w="17527781" h="8795759">
                <a:moveTo>
                  <a:pt x="0" y="0"/>
                </a:moveTo>
                <a:lnTo>
                  <a:pt x="17527780" y="0"/>
                </a:lnTo>
                <a:lnTo>
                  <a:pt x="17527780" y="8795759"/>
                </a:lnTo>
                <a:lnTo>
                  <a:pt x="0" y="8795759"/>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grpSp>
        <p:nvGrpSpPr>
          <p:cNvPr id="3" name="Group 3"/>
          <p:cNvGrpSpPr/>
          <p:nvPr/>
        </p:nvGrpSpPr>
        <p:grpSpPr>
          <a:xfrm>
            <a:off x="3838174" y="3109088"/>
            <a:ext cx="6257010" cy="6772484"/>
            <a:chOff x="-25744" y="-47625"/>
            <a:chExt cx="958836" cy="681098"/>
          </a:xfrm>
        </p:grpSpPr>
        <p:sp>
          <p:nvSpPr>
            <p:cNvPr id="4" name="Freeform 4"/>
            <p:cNvSpPr/>
            <p:nvPr/>
          </p:nvSpPr>
          <p:spPr>
            <a:xfrm>
              <a:off x="-25744" y="7062"/>
              <a:ext cx="933092" cy="626411"/>
            </a:xfrm>
            <a:custGeom>
              <a:avLst/>
              <a:gdLst/>
              <a:ahLst/>
              <a:cxnLst/>
              <a:rect l="l" t="t" r="r" b="b"/>
              <a:pathLst>
                <a:path w="933092" h="626411">
                  <a:moveTo>
                    <a:pt x="0" y="0"/>
                  </a:moveTo>
                  <a:lnTo>
                    <a:pt x="933092" y="0"/>
                  </a:lnTo>
                  <a:lnTo>
                    <a:pt x="933092" y="626411"/>
                  </a:lnTo>
                  <a:lnTo>
                    <a:pt x="0" y="626411"/>
                  </a:lnTo>
                  <a:close/>
                </a:path>
              </a:pathLst>
            </a:custGeom>
            <a:gradFill rotWithShape="1">
              <a:gsLst>
                <a:gs pos="0">
                  <a:srgbClr val="08377C">
                    <a:alpha val="100000"/>
                  </a:srgbClr>
                </a:gs>
                <a:gs pos="50000">
                  <a:srgbClr val="006BB6">
                    <a:alpha val="100000"/>
                  </a:srgbClr>
                </a:gs>
                <a:gs pos="100000">
                  <a:srgbClr val="037BCD">
                    <a:alpha val="100000"/>
                  </a:srgbClr>
                </a:gs>
              </a:gsLst>
              <a:lin ang="2700000"/>
            </a:gradFill>
          </p:spPr>
        </p:sp>
        <p:sp>
          <p:nvSpPr>
            <p:cNvPr id="5" name="TextBox 5"/>
            <p:cNvSpPr txBox="1"/>
            <p:nvPr/>
          </p:nvSpPr>
          <p:spPr>
            <a:xfrm>
              <a:off x="0" y="-47625"/>
              <a:ext cx="933092" cy="674036"/>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0800000">
            <a:off x="5590468" y="8917806"/>
            <a:ext cx="3018899" cy="358138"/>
          </a:xfrm>
          <a:custGeom>
            <a:avLst/>
            <a:gdLst/>
            <a:ahLst/>
            <a:cxnLst/>
            <a:rect l="l" t="t" r="r" b="b"/>
            <a:pathLst>
              <a:path w="3018899" h="358138">
                <a:moveTo>
                  <a:pt x="0" y="0"/>
                </a:moveTo>
                <a:lnTo>
                  <a:pt x="3018899" y="0"/>
                </a:lnTo>
                <a:lnTo>
                  <a:pt x="3018899" y="358138"/>
                </a:lnTo>
                <a:lnTo>
                  <a:pt x="0" y="358138"/>
                </a:lnTo>
                <a:lnTo>
                  <a:pt x="0" y="0"/>
                </a:lnTo>
                <a:close/>
              </a:path>
            </a:pathLst>
          </a:custGeom>
          <a:blipFill>
            <a:blip r:embed="rId6">
              <a:alphaModFix amt="34000"/>
            </a:blip>
            <a:stretch>
              <a:fillRect b="-142346"/>
            </a:stretch>
          </a:blipFill>
        </p:spPr>
      </p:sp>
      <p:sp>
        <p:nvSpPr>
          <p:cNvPr id="7" name="TextBox 7"/>
          <p:cNvSpPr txBox="1"/>
          <p:nvPr/>
        </p:nvSpPr>
        <p:spPr>
          <a:xfrm>
            <a:off x="4907553" y="4611869"/>
            <a:ext cx="3837047" cy="848822"/>
          </a:xfrm>
          <a:prstGeom prst="rect">
            <a:avLst/>
          </a:prstGeom>
        </p:spPr>
        <p:txBody>
          <a:bodyPr wrap="square" lIns="0" tIns="0" rIns="0" bIns="0" rtlCol="0" anchor="t">
            <a:spAutoFit/>
          </a:bodyPr>
          <a:lstStyle/>
          <a:p>
            <a:pPr marL="285750" indent="-28575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a:p>
            <a:pPr marL="285750" indent="-285750">
              <a:lnSpc>
                <a:spcPts val="3504"/>
              </a:lnSpc>
              <a:buFont typeface="Arial" panose="020B0604020202020204" pitchFamily="34" charset="0"/>
              <a:buChar char="•"/>
            </a:pPr>
            <a:endParaRPr lang="en-US" sz="2000" b="1" dirty="0">
              <a:solidFill>
                <a:srgbClr val="FFFFFF"/>
              </a:solidFill>
              <a:latin typeface="Montserrat Bold"/>
              <a:ea typeface="Montserrat Bold"/>
              <a:cs typeface="Montserrat Bold"/>
              <a:sym typeface="Montserrat Bold"/>
            </a:endParaRPr>
          </a:p>
        </p:txBody>
      </p:sp>
      <p:sp>
        <p:nvSpPr>
          <p:cNvPr id="13" name="Freeform 13"/>
          <p:cNvSpPr/>
          <p:nvPr/>
        </p:nvSpPr>
        <p:spPr>
          <a:xfrm rot="-10800000">
            <a:off x="9025805" y="8917806"/>
            <a:ext cx="3018899" cy="358138"/>
          </a:xfrm>
          <a:custGeom>
            <a:avLst/>
            <a:gdLst/>
            <a:ahLst/>
            <a:cxnLst/>
            <a:rect l="l" t="t" r="r" b="b"/>
            <a:pathLst>
              <a:path w="3018899" h="358138">
                <a:moveTo>
                  <a:pt x="0" y="0"/>
                </a:moveTo>
                <a:lnTo>
                  <a:pt x="3018900" y="0"/>
                </a:lnTo>
                <a:lnTo>
                  <a:pt x="3018900" y="358138"/>
                </a:lnTo>
                <a:lnTo>
                  <a:pt x="0" y="358138"/>
                </a:lnTo>
                <a:lnTo>
                  <a:pt x="0" y="0"/>
                </a:lnTo>
                <a:close/>
              </a:path>
            </a:pathLst>
          </a:custGeom>
          <a:blipFill>
            <a:blip r:embed="rId6">
              <a:alphaModFix amt="34000"/>
            </a:blip>
            <a:stretch>
              <a:fillRect b="-142346"/>
            </a:stretch>
          </a:blipFill>
        </p:spPr>
      </p:sp>
      <p:sp>
        <p:nvSpPr>
          <p:cNvPr id="20" name="Freeform 20"/>
          <p:cNvSpPr/>
          <p:nvPr/>
        </p:nvSpPr>
        <p:spPr>
          <a:xfrm rot="-10800000">
            <a:off x="12457619" y="8911205"/>
            <a:ext cx="3018899" cy="358138"/>
          </a:xfrm>
          <a:custGeom>
            <a:avLst/>
            <a:gdLst/>
            <a:ahLst/>
            <a:cxnLst/>
            <a:rect l="l" t="t" r="r" b="b"/>
            <a:pathLst>
              <a:path w="3018899" h="358138">
                <a:moveTo>
                  <a:pt x="0" y="0"/>
                </a:moveTo>
                <a:lnTo>
                  <a:pt x="3018900" y="0"/>
                </a:lnTo>
                <a:lnTo>
                  <a:pt x="3018900" y="358138"/>
                </a:lnTo>
                <a:lnTo>
                  <a:pt x="0" y="358138"/>
                </a:lnTo>
                <a:lnTo>
                  <a:pt x="0" y="0"/>
                </a:lnTo>
                <a:close/>
              </a:path>
            </a:pathLst>
          </a:custGeom>
          <a:blipFill>
            <a:blip r:embed="rId6">
              <a:alphaModFix amt="34000"/>
            </a:blip>
            <a:stretch>
              <a:fillRect b="-142346"/>
            </a:stretch>
          </a:blipFill>
        </p:spPr>
      </p:sp>
      <p:grpSp>
        <p:nvGrpSpPr>
          <p:cNvPr id="26" name="Group 26"/>
          <p:cNvGrpSpPr/>
          <p:nvPr/>
        </p:nvGrpSpPr>
        <p:grpSpPr>
          <a:xfrm>
            <a:off x="17259300" y="-632682"/>
            <a:ext cx="1265364" cy="1265364"/>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8377C">
                    <a:alpha val="86000"/>
                  </a:srgbClr>
                </a:gs>
                <a:gs pos="50000">
                  <a:srgbClr val="006BB6">
                    <a:alpha val="86000"/>
                  </a:srgbClr>
                </a:gs>
                <a:gs pos="100000">
                  <a:srgbClr val="C9E9FF">
                    <a:alpha val="86000"/>
                  </a:srgbClr>
                </a:gs>
              </a:gsLst>
              <a:lin ang="2700000"/>
            </a:gradFill>
            <a:ln cap="sq">
              <a:noFill/>
              <a:prstDash val="solid"/>
              <a:miter/>
            </a:ln>
          </p:spPr>
        </p:sp>
        <p:sp>
          <p:nvSpPr>
            <p:cNvPr id="28" name="TextBox 28"/>
            <p:cNvSpPr txBox="1"/>
            <p:nvPr/>
          </p:nvSpPr>
          <p:spPr>
            <a:xfrm>
              <a:off x="76200" y="28575"/>
              <a:ext cx="660400" cy="7080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9" name="Group 29"/>
          <p:cNvGrpSpPr/>
          <p:nvPr/>
        </p:nvGrpSpPr>
        <p:grpSpPr>
          <a:xfrm>
            <a:off x="4191000" y="384549"/>
            <a:ext cx="496266" cy="496266"/>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8377C">
                    <a:alpha val="86000"/>
                  </a:srgbClr>
                </a:gs>
                <a:gs pos="50000">
                  <a:srgbClr val="006BB6">
                    <a:alpha val="86000"/>
                  </a:srgbClr>
                </a:gs>
                <a:gs pos="100000">
                  <a:srgbClr val="C9E9FF">
                    <a:alpha val="86000"/>
                  </a:srgbClr>
                </a:gs>
              </a:gsLst>
              <a:lin ang="2700000"/>
            </a:gradFill>
            <a:ln cap="sq">
              <a:noFill/>
              <a:prstDash val="solid"/>
              <a:miter/>
            </a:ln>
          </p:spPr>
        </p:sp>
        <p:sp>
          <p:nvSpPr>
            <p:cNvPr id="31" name="TextBox 31"/>
            <p:cNvSpPr txBox="1"/>
            <p:nvPr/>
          </p:nvSpPr>
          <p:spPr>
            <a:xfrm>
              <a:off x="76200" y="28575"/>
              <a:ext cx="660400" cy="7080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6" name="Freeform 4">
            <a:extLst>
              <a:ext uri="{FF2B5EF4-FFF2-40B4-BE49-F238E27FC236}">
                <a16:creationId xmlns:a16="http://schemas.microsoft.com/office/drawing/2014/main" id="{53EFC6F1-DC70-4C7D-8C65-853C6668ED5C}"/>
              </a:ext>
            </a:extLst>
          </p:cNvPr>
          <p:cNvSpPr/>
          <p:nvPr/>
        </p:nvSpPr>
        <p:spPr>
          <a:xfrm>
            <a:off x="11164563" y="3671127"/>
            <a:ext cx="5944250" cy="6220598"/>
          </a:xfrm>
          <a:custGeom>
            <a:avLst/>
            <a:gdLst/>
            <a:ahLst/>
            <a:cxnLst/>
            <a:rect l="l" t="t" r="r" b="b"/>
            <a:pathLst>
              <a:path w="933092" h="626411">
                <a:moveTo>
                  <a:pt x="0" y="0"/>
                </a:moveTo>
                <a:lnTo>
                  <a:pt x="933092" y="0"/>
                </a:lnTo>
                <a:lnTo>
                  <a:pt x="933092" y="626411"/>
                </a:lnTo>
                <a:lnTo>
                  <a:pt x="0" y="626411"/>
                </a:lnTo>
                <a:close/>
              </a:path>
            </a:pathLst>
          </a:custGeom>
          <a:gradFill rotWithShape="1">
            <a:gsLst>
              <a:gs pos="0">
                <a:srgbClr val="08377C">
                  <a:alpha val="100000"/>
                </a:srgbClr>
              </a:gs>
              <a:gs pos="50000">
                <a:srgbClr val="006BB6">
                  <a:alpha val="100000"/>
                </a:srgbClr>
              </a:gs>
              <a:gs pos="100000">
                <a:srgbClr val="037BCD">
                  <a:alpha val="100000"/>
                </a:srgbClr>
              </a:gs>
            </a:gsLst>
            <a:lin ang="2700000"/>
          </a:gradFill>
        </p:spPr>
      </p:sp>
      <p:grpSp>
        <p:nvGrpSpPr>
          <p:cNvPr id="39" name="Group 6">
            <a:extLst>
              <a:ext uri="{FF2B5EF4-FFF2-40B4-BE49-F238E27FC236}">
                <a16:creationId xmlns:a16="http://schemas.microsoft.com/office/drawing/2014/main" id="{CD2A3C1B-2EA4-491D-B3C1-DFD3E7AC07A9}"/>
              </a:ext>
            </a:extLst>
          </p:cNvPr>
          <p:cNvGrpSpPr/>
          <p:nvPr/>
        </p:nvGrpSpPr>
        <p:grpSpPr>
          <a:xfrm>
            <a:off x="5738974" y="84170"/>
            <a:ext cx="12039600" cy="2502207"/>
            <a:chOff x="0" y="0"/>
            <a:chExt cx="2363258" cy="1543050"/>
          </a:xfrm>
        </p:grpSpPr>
        <p:sp>
          <p:nvSpPr>
            <p:cNvPr id="40" name="Freeform 7">
              <a:extLst>
                <a:ext uri="{FF2B5EF4-FFF2-40B4-BE49-F238E27FC236}">
                  <a16:creationId xmlns:a16="http://schemas.microsoft.com/office/drawing/2014/main" id="{9F57F327-0583-4F15-8B50-1875C05DE688}"/>
                </a:ext>
              </a:extLst>
            </p:cNvPr>
            <p:cNvSpPr/>
            <p:nvPr/>
          </p:nvSpPr>
          <p:spPr>
            <a:xfrm>
              <a:off x="0" y="0"/>
              <a:ext cx="2363258" cy="1543050"/>
            </a:xfrm>
            <a:custGeom>
              <a:avLst/>
              <a:gdLst/>
              <a:ahLst/>
              <a:cxnLst/>
              <a:rect l="l" t="t" r="r" b="b"/>
              <a:pathLst>
                <a:path w="2363258" h="1543050">
                  <a:moveTo>
                    <a:pt x="13805" y="0"/>
                  </a:moveTo>
                  <a:lnTo>
                    <a:pt x="2349453" y="0"/>
                  </a:lnTo>
                  <a:cubicBezTo>
                    <a:pt x="2353115" y="0"/>
                    <a:pt x="2356626" y="1454"/>
                    <a:pt x="2359215" y="4043"/>
                  </a:cubicBezTo>
                  <a:cubicBezTo>
                    <a:pt x="2361804" y="6632"/>
                    <a:pt x="2363258" y="10144"/>
                    <a:pt x="2363258" y="13805"/>
                  </a:cubicBezTo>
                  <a:lnTo>
                    <a:pt x="2363258" y="1529245"/>
                  </a:lnTo>
                  <a:cubicBezTo>
                    <a:pt x="2363258" y="1536869"/>
                    <a:pt x="2357078" y="1543050"/>
                    <a:pt x="2349453" y="1543050"/>
                  </a:cubicBezTo>
                  <a:lnTo>
                    <a:pt x="13805" y="1543050"/>
                  </a:lnTo>
                  <a:cubicBezTo>
                    <a:pt x="6181" y="1543050"/>
                    <a:pt x="0" y="1536869"/>
                    <a:pt x="0" y="1529245"/>
                  </a:cubicBezTo>
                  <a:lnTo>
                    <a:pt x="0" y="13805"/>
                  </a:lnTo>
                  <a:cubicBezTo>
                    <a:pt x="0" y="6181"/>
                    <a:pt x="6181" y="0"/>
                    <a:pt x="13805" y="0"/>
                  </a:cubicBezTo>
                  <a:close/>
                </a:path>
              </a:pathLst>
            </a:custGeom>
            <a:solidFill>
              <a:srgbClr val="FFFFFF"/>
            </a:solidFill>
          </p:spPr>
        </p:sp>
        <p:sp>
          <p:nvSpPr>
            <p:cNvPr id="41" name="TextBox 8">
              <a:extLst>
                <a:ext uri="{FF2B5EF4-FFF2-40B4-BE49-F238E27FC236}">
                  <a16:creationId xmlns:a16="http://schemas.microsoft.com/office/drawing/2014/main" id="{46506026-CE96-4520-8985-1803EF8F10F8}"/>
                </a:ext>
              </a:extLst>
            </p:cNvPr>
            <p:cNvSpPr txBox="1"/>
            <p:nvPr/>
          </p:nvSpPr>
          <p:spPr>
            <a:xfrm>
              <a:off x="0" y="-47625"/>
              <a:ext cx="2363258" cy="1590675"/>
            </a:xfrm>
            <a:prstGeom prst="rect">
              <a:avLst/>
            </a:prstGeom>
          </p:spPr>
          <p:txBody>
            <a:bodyPr lIns="50800" tIns="50800" rIns="50800" bIns="50800" rtlCol="0" anchor="ctr"/>
            <a:lstStyle/>
            <a:p>
              <a:pPr algn="ctr">
                <a:lnSpc>
                  <a:spcPts val="2659"/>
                </a:lnSpc>
              </a:pPr>
              <a:endParaRPr/>
            </a:p>
          </p:txBody>
        </p:sp>
      </p:grpSp>
      <p:sp>
        <p:nvSpPr>
          <p:cNvPr id="42" name="AutoShape 10">
            <a:extLst>
              <a:ext uri="{FF2B5EF4-FFF2-40B4-BE49-F238E27FC236}">
                <a16:creationId xmlns:a16="http://schemas.microsoft.com/office/drawing/2014/main" id="{158EA714-D7F8-4C41-B109-F1D99A514596}"/>
              </a:ext>
            </a:extLst>
          </p:cNvPr>
          <p:cNvSpPr/>
          <p:nvPr/>
        </p:nvSpPr>
        <p:spPr>
          <a:xfrm flipV="1">
            <a:off x="5361697" y="334748"/>
            <a:ext cx="9824261" cy="9535"/>
          </a:xfrm>
          <a:prstGeom prst="line">
            <a:avLst/>
          </a:prstGeom>
          <a:ln w="38100" cap="flat">
            <a:solidFill>
              <a:srgbClr val="DBDBDB"/>
            </a:solidFill>
            <a:prstDash val="solid"/>
            <a:headEnd type="none" w="sm" len="sm"/>
            <a:tailEnd type="none" w="sm" len="sm"/>
          </a:ln>
        </p:spPr>
      </p:sp>
      <p:sp>
        <p:nvSpPr>
          <p:cNvPr id="43" name="TextBox 11">
            <a:extLst>
              <a:ext uri="{FF2B5EF4-FFF2-40B4-BE49-F238E27FC236}">
                <a16:creationId xmlns:a16="http://schemas.microsoft.com/office/drawing/2014/main" id="{F3C7DA08-E99E-4E09-8CE1-6A7E6C0E5109}"/>
              </a:ext>
            </a:extLst>
          </p:cNvPr>
          <p:cNvSpPr txBox="1"/>
          <p:nvPr/>
        </p:nvSpPr>
        <p:spPr>
          <a:xfrm>
            <a:off x="5590468" y="556560"/>
            <a:ext cx="8680005" cy="1813253"/>
          </a:xfrm>
          <a:prstGeom prst="rect">
            <a:avLst/>
          </a:prstGeom>
        </p:spPr>
        <p:txBody>
          <a:bodyPr wrap="square" lIns="0" tIns="0" rIns="0" bIns="0" rtlCol="0" anchor="t">
            <a:spAutoFit/>
          </a:bodyPr>
          <a:lstStyle/>
          <a:p>
            <a:pPr marL="0" lvl="0" indent="0" algn="ctr">
              <a:lnSpc>
                <a:spcPts val="7358"/>
              </a:lnSpc>
              <a:spcBef>
                <a:spcPct val="0"/>
              </a:spcBef>
            </a:pPr>
            <a:r>
              <a:rPr lang="en-US" sz="6131" b="1" spc="220" dirty="0">
                <a:solidFill>
                  <a:srgbClr val="2A2E3A"/>
                </a:solidFill>
                <a:latin typeface="Montserrat Classic Bold"/>
                <a:ea typeface="Montserrat Classic Bold"/>
                <a:cs typeface="Montserrat Classic Bold"/>
                <a:sym typeface="Montserrat Classic Bold"/>
              </a:rPr>
              <a:t>WHAT INFORMATION ?</a:t>
            </a:r>
          </a:p>
        </p:txBody>
      </p:sp>
      <p:pic>
        <p:nvPicPr>
          <p:cNvPr id="12" name="Image 11">
            <a:extLst>
              <a:ext uri="{FF2B5EF4-FFF2-40B4-BE49-F238E27FC236}">
                <a16:creationId xmlns:a16="http://schemas.microsoft.com/office/drawing/2014/main" id="{E5087608-8260-43A0-9B7C-E7DA1CE15633}"/>
              </a:ext>
            </a:extLst>
          </p:cNvPr>
          <p:cNvPicPr>
            <a:picLocks noChangeAspect="1"/>
          </p:cNvPicPr>
          <p:nvPr/>
        </p:nvPicPr>
        <p:blipFill>
          <a:blip r:embed="rId7"/>
          <a:stretch>
            <a:fillRect/>
          </a:stretch>
        </p:blipFill>
        <p:spPr>
          <a:xfrm>
            <a:off x="717044" y="84170"/>
            <a:ext cx="3054856" cy="4348195"/>
          </a:xfrm>
          <a:prstGeom prst="rect">
            <a:avLst/>
          </a:prstGeom>
        </p:spPr>
      </p:pic>
      <p:sp>
        <p:nvSpPr>
          <p:cNvPr id="44" name="TextBox 32">
            <a:extLst>
              <a:ext uri="{FF2B5EF4-FFF2-40B4-BE49-F238E27FC236}">
                <a16:creationId xmlns:a16="http://schemas.microsoft.com/office/drawing/2014/main" id="{51951DBC-7258-4390-A3B5-7EE1D5A148E9}"/>
              </a:ext>
            </a:extLst>
          </p:cNvPr>
          <p:cNvSpPr txBox="1"/>
          <p:nvPr/>
        </p:nvSpPr>
        <p:spPr>
          <a:xfrm>
            <a:off x="3758049" y="2762953"/>
            <a:ext cx="6480208" cy="1495987"/>
          </a:xfrm>
          <a:prstGeom prst="rect">
            <a:avLst/>
          </a:prstGeom>
        </p:spPr>
        <p:txBody>
          <a:bodyPr wrap="square" lIns="0" tIns="0" rIns="0" bIns="0" rtlCol="0" anchor="t">
            <a:spAutoFit/>
          </a:bodyPr>
          <a:lstStyle/>
          <a:p>
            <a:pPr marL="0" lvl="0" indent="0" algn="ctr">
              <a:lnSpc>
                <a:spcPts val="6448"/>
              </a:lnSpc>
              <a:spcBef>
                <a:spcPct val="0"/>
              </a:spcBef>
            </a:pPr>
            <a:r>
              <a:rPr lang="en-US" sz="3600" b="1" spc="193" dirty="0">
                <a:solidFill>
                  <a:srgbClr val="2A2E3A"/>
                </a:solidFill>
                <a:latin typeface="Montserrat Classic Bold"/>
                <a:ea typeface="Montserrat Classic Bold"/>
                <a:cs typeface="Montserrat Classic Bold"/>
                <a:sym typeface="Montserrat Classic Bold"/>
              </a:rPr>
              <a:t>NON-IDENTIFYING = DNI</a:t>
            </a:r>
          </a:p>
          <a:p>
            <a:pPr marL="0" lvl="0" indent="0" algn="ctr">
              <a:lnSpc>
                <a:spcPts val="6448"/>
              </a:lnSpc>
              <a:spcBef>
                <a:spcPct val="0"/>
              </a:spcBef>
            </a:pPr>
            <a:r>
              <a:rPr lang="en-US" sz="2000" b="1" spc="193" dirty="0" err="1">
                <a:solidFill>
                  <a:schemeClr val="bg1"/>
                </a:solidFill>
                <a:latin typeface="Montserrat Classic Bold"/>
                <a:ea typeface="Montserrat Classic Bold"/>
                <a:cs typeface="Montserrat Classic Bold"/>
                <a:sym typeface="Montserrat Classic Bold"/>
              </a:rPr>
              <a:t>Données</a:t>
            </a:r>
            <a:r>
              <a:rPr lang="en-US" sz="2000" b="1" spc="193" dirty="0">
                <a:solidFill>
                  <a:schemeClr val="bg1"/>
                </a:solidFill>
                <a:latin typeface="Montserrat Classic Bold"/>
                <a:ea typeface="Montserrat Classic Bold"/>
                <a:cs typeface="Montserrat Classic Bold"/>
                <a:sym typeface="Montserrat Classic Bold"/>
              </a:rPr>
              <a:t> Non </a:t>
            </a:r>
            <a:r>
              <a:rPr lang="en-US" sz="2000" b="1" spc="193" dirty="0" err="1">
                <a:solidFill>
                  <a:schemeClr val="bg1"/>
                </a:solidFill>
                <a:latin typeface="Montserrat Classic Bold"/>
                <a:ea typeface="Montserrat Classic Bold"/>
                <a:cs typeface="Montserrat Classic Bold"/>
                <a:sym typeface="Montserrat Classic Bold"/>
              </a:rPr>
              <a:t>Identifiantes</a:t>
            </a:r>
            <a:endParaRPr lang="en-US" sz="2000" b="1" spc="193" dirty="0">
              <a:solidFill>
                <a:schemeClr val="bg1"/>
              </a:solidFill>
              <a:latin typeface="Montserrat Classic Bold"/>
              <a:ea typeface="Montserrat Classic Bold"/>
              <a:cs typeface="Montserrat Classic Bold"/>
              <a:sym typeface="Montserrat Classic Bold"/>
            </a:endParaRPr>
          </a:p>
        </p:txBody>
      </p:sp>
      <p:sp>
        <p:nvSpPr>
          <p:cNvPr id="45" name="TextBox 32">
            <a:extLst>
              <a:ext uri="{FF2B5EF4-FFF2-40B4-BE49-F238E27FC236}">
                <a16:creationId xmlns:a16="http://schemas.microsoft.com/office/drawing/2014/main" id="{378126EF-7E33-4028-ACD8-7F2FF470819C}"/>
              </a:ext>
            </a:extLst>
          </p:cNvPr>
          <p:cNvSpPr txBox="1"/>
          <p:nvPr/>
        </p:nvSpPr>
        <p:spPr>
          <a:xfrm>
            <a:off x="11953646" y="2767922"/>
            <a:ext cx="4366084" cy="1486048"/>
          </a:xfrm>
          <a:prstGeom prst="rect">
            <a:avLst/>
          </a:prstGeom>
        </p:spPr>
        <p:txBody>
          <a:bodyPr wrap="square" lIns="0" tIns="0" rIns="0" bIns="0" rtlCol="0" anchor="t">
            <a:spAutoFit/>
          </a:bodyPr>
          <a:lstStyle/>
          <a:p>
            <a:pPr marL="0" lvl="0" indent="0" algn="ctr">
              <a:lnSpc>
                <a:spcPts val="6448"/>
              </a:lnSpc>
              <a:spcBef>
                <a:spcPct val="0"/>
              </a:spcBef>
            </a:pPr>
            <a:r>
              <a:rPr lang="en-US" sz="3600" b="1" spc="193" dirty="0">
                <a:solidFill>
                  <a:srgbClr val="2A2E3A"/>
                </a:solidFill>
                <a:latin typeface="Montserrat Classic Bold"/>
                <a:ea typeface="Montserrat Classic Bold"/>
                <a:cs typeface="Montserrat Classic Bold"/>
                <a:sym typeface="Montserrat Classic Bold"/>
              </a:rPr>
              <a:t>IDENTITY = DI</a:t>
            </a:r>
          </a:p>
          <a:p>
            <a:pPr marL="0" lvl="0" indent="0" algn="ctr">
              <a:lnSpc>
                <a:spcPts val="6448"/>
              </a:lnSpc>
              <a:spcBef>
                <a:spcPct val="0"/>
              </a:spcBef>
            </a:pPr>
            <a:r>
              <a:rPr lang="en-US" sz="2000" b="1" spc="193" dirty="0" err="1">
                <a:solidFill>
                  <a:schemeClr val="bg1"/>
                </a:solidFill>
                <a:latin typeface="Montserrat Classic Bold"/>
                <a:ea typeface="Montserrat Classic Bold"/>
                <a:cs typeface="Montserrat Classic Bold"/>
                <a:sym typeface="Montserrat Classic Bold"/>
              </a:rPr>
              <a:t>Données</a:t>
            </a:r>
            <a:r>
              <a:rPr lang="en-US" sz="2000" b="1" spc="193" dirty="0">
                <a:solidFill>
                  <a:schemeClr val="bg1"/>
                </a:solidFill>
                <a:latin typeface="Montserrat Classic Bold"/>
                <a:ea typeface="Montserrat Classic Bold"/>
                <a:cs typeface="Montserrat Classic Bold"/>
                <a:sym typeface="Montserrat Classic Bold"/>
              </a:rPr>
              <a:t> </a:t>
            </a:r>
            <a:r>
              <a:rPr lang="en-US" sz="2000" b="1" spc="193" dirty="0" err="1">
                <a:solidFill>
                  <a:schemeClr val="bg1"/>
                </a:solidFill>
                <a:latin typeface="Montserrat Classic Bold"/>
                <a:ea typeface="Montserrat Classic Bold"/>
                <a:cs typeface="Montserrat Classic Bold"/>
                <a:sym typeface="Montserrat Classic Bold"/>
              </a:rPr>
              <a:t>Identifiantes</a:t>
            </a:r>
            <a:endParaRPr lang="en-US" sz="2000" b="1" spc="193" dirty="0">
              <a:solidFill>
                <a:schemeClr val="bg1"/>
              </a:solidFill>
              <a:latin typeface="Montserrat Classic Bold"/>
              <a:ea typeface="Montserrat Classic Bold"/>
              <a:cs typeface="Montserrat Classic Bold"/>
              <a:sym typeface="Montserrat Classic Bold"/>
            </a:endParaRPr>
          </a:p>
        </p:txBody>
      </p:sp>
      <p:sp>
        <p:nvSpPr>
          <p:cNvPr id="47" name="TextBox 7">
            <a:extLst>
              <a:ext uri="{FF2B5EF4-FFF2-40B4-BE49-F238E27FC236}">
                <a16:creationId xmlns:a16="http://schemas.microsoft.com/office/drawing/2014/main" id="{1FF9CE57-C83A-4A6B-B124-56FA33746AF9}"/>
              </a:ext>
            </a:extLst>
          </p:cNvPr>
          <p:cNvSpPr txBox="1"/>
          <p:nvPr/>
        </p:nvSpPr>
        <p:spPr>
          <a:xfrm>
            <a:off x="4130843" y="4785984"/>
            <a:ext cx="5503676" cy="5798767"/>
          </a:xfrm>
          <a:prstGeom prst="rect">
            <a:avLst/>
          </a:prstGeom>
        </p:spPr>
        <p:txBody>
          <a:bodyPr wrap="square" lIns="0" tIns="0" rIns="0" bIns="0" rtlCol="0" anchor="t">
            <a:spAutoFit/>
          </a:bodyPr>
          <a:lstStyle/>
          <a:p>
            <a:pPr marL="285750" indent="-285750">
              <a:lnSpc>
                <a:spcPts val="3504"/>
              </a:lnSpc>
              <a:buFont typeface="Arial" panose="020B0604020202020204" pitchFamily="34" charset="0"/>
              <a:buChar char="•"/>
            </a:pPr>
            <a:r>
              <a:rPr lang="en-US" sz="2400" b="1" dirty="0">
                <a:solidFill>
                  <a:srgbClr val="FFFFFF"/>
                </a:solidFill>
                <a:latin typeface="Montserrat Bold"/>
                <a:ea typeface="Montserrat Bold"/>
                <a:cs typeface="Montserrat Bold"/>
                <a:sym typeface="Montserrat Bold"/>
              </a:rPr>
              <a:t>AGE</a:t>
            </a:r>
          </a:p>
          <a:p>
            <a:pPr marL="285750" indent="-285750">
              <a:lnSpc>
                <a:spcPts val="3504"/>
              </a:lnSpc>
              <a:buFont typeface="Arial" panose="020B0604020202020204" pitchFamily="34" charset="0"/>
              <a:buChar char="•"/>
            </a:pPr>
            <a:r>
              <a:rPr lang="en-US" sz="2400" b="1" dirty="0">
                <a:solidFill>
                  <a:srgbClr val="FFFFFF"/>
                </a:solidFill>
                <a:latin typeface="Montserrat Bold"/>
                <a:ea typeface="Montserrat Bold"/>
                <a:cs typeface="Montserrat Bold"/>
                <a:sym typeface="Montserrat Bold"/>
              </a:rPr>
              <a:t>PHYSICAL CHARACTERISTICS</a:t>
            </a:r>
          </a:p>
          <a:p>
            <a:pPr marL="285750" indent="-285750">
              <a:lnSpc>
                <a:spcPts val="3504"/>
              </a:lnSpc>
              <a:buFont typeface="Arial" panose="020B0604020202020204" pitchFamily="34" charset="0"/>
              <a:buChar char="•"/>
            </a:pPr>
            <a:r>
              <a:rPr lang="en-US" sz="2400" b="1" dirty="0">
                <a:solidFill>
                  <a:srgbClr val="FFFFFF"/>
                </a:solidFill>
                <a:latin typeface="Montserrat Bold"/>
                <a:ea typeface="Montserrat Bold"/>
                <a:cs typeface="Montserrat Bold"/>
                <a:sym typeface="Montserrat Bold"/>
              </a:rPr>
              <a:t>MARITAL STATUS</a:t>
            </a:r>
          </a:p>
          <a:p>
            <a:pPr marL="285750" indent="-285750">
              <a:lnSpc>
                <a:spcPts val="3504"/>
              </a:lnSpc>
              <a:buFont typeface="Arial" panose="020B0604020202020204" pitchFamily="34" charset="0"/>
              <a:buChar char="•"/>
            </a:pPr>
            <a:r>
              <a:rPr lang="en-US" sz="2400" b="1" dirty="0">
                <a:solidFill>
                  <a:srgbClr val="FFFFFF"/>
                </a:solidFill>
                <a:latin typeface="Montserrat Bold"/>
                <a:ea typeface="Montserrat Bold"/>
                <a:cs typeface="Montserrat Bold"/>
                <a:sym typeface="Montserrat Bold"/>
              </a:rPr>
              <a:t>NUMBER OF KIDS</a:t>
            </a:r>
          </a:p>
          <a:p>
            <a:pPr marL="285750" indent="-285750">
              <a:lnSpc>
                <a:spcPts val="3504"/>
              </a:lnSpc>
              <a:buFont typeface="Arial" panose="020B0604020202020204" pitchFamily="34" charset="0"/>
              <a:buChar char="•"/>
            </a:pPr>
            <a:r>
              <a:rPr lang="en-US" sz="2400" b="1" dirty="0">
                <a:solidFill>
                  <a:srgbClr val="FFFFFF"/>
                </a:solidFill>
                <a:latin typeface="Montserrat Bold"/>
                <a:ea typeface="Montserrat Bold"/>
                <a:cs typeface="Montserrat Bold"/>
                <a:sym typeface="Montserrat Bold"/>
              </a:rPr>
              <a:t>JOB</a:t>
            </a:r>
          </a:p>
          <a:p>
            <a:pPr marL="285750" indent="-285750">
              <a:lnSpc>
                <a:spcPts val="3504"/>
              </a:lnSpc>
              <a:buFont typeface="Arial" panose="020B0604020202020204" pitchFamily="34" charset="0"/>
              <a:buChar char="•"/>
            </a:pPr>
            <a:r>
              <a:rPr lang="en-US" sz="2400" b="1" dirty="0">
                <a:solidFill>
                  <a:srgbClr val="FFFFFF"/>
                </a:solidFill>
                <a:latin typeface="Montserrat Bold"/>
                <a:ea typeface="Montserrat Bold"/>
                <a:cs typeface="Montserrat Bold"/>
                <a:sym typeface="Montserrat Bold"/>
              </a:rPr>
              <a:t>GENERAL PHYSICAL AND PSYCHOLOGICAL HEALTH</a:t>
            </a:r>
          </a:p>
          <a:p>
            <a:pPr marL="285750" indent="-285750">
              <a:lnSpc>
                <a:spcPts val="3504"/>
              </a:lnSpc>
              <a:buFont typeface="Arial" panose="020B0604020202020204" pitchFamily="34" charset="0"/>
              <a:buChar char="•"/>
            </a:pPr>
            <a:r>
              <a:rPr lang="en-US" sz="2400" b="1" dirty="0">
                <a:solidFill>
                  <a:srgbClr val="FFFFFF"/>
                </a:solidFill>
                <a:latin typeface="Montserrat Bold"/>
                <a:ea typeface="Montserrat Bold"/>
                <a:cs typeface="Montserrat Bold"/>
                <a:sym typeface="Montserrat Bold"/>
              </a:rPr>
              <a:t>MOTIVATION TO DONATE (LETTER)</a:t>
            </a:r>
          </a:p>
          <a:p>
            <a:pPr marL="285750" indent="-285750">
              <a:lnSpc>
                <a:spcPts val="3504"/>
              </a:lnSpc>
              <a:buFont typeface="Arial" panose="020B0604020202020204" pitchFamily="34" charset="0"/>
              <a:buChar char="•"/>
            </a:pPr>
            <a:endParaRPr lang="en-US" sz="2400" b="1" dirty="0">
              <a:solidFill>
                <a:srgbClr val="FFFFFF"/>
              </a:solidFill>
              <a:latin typeface="Montserrat Bold"/>
              <a:ea typeface="Montserrat Bold"/>
              <a:cs typeface="Montserrat Bold"/>
              <a:sym typeface="Montserrat Bold"/>
            </a:endParaRPr>
          </a:p>
          <a:p>
            <a:pPr marL="285750" indent="-285750">
              <a:lnSpc>
                <a:spcPts val="3504"/>
              </a:lnSpc>
              <a:buFont typeface="Arial" panose="020B0604020202020204" pitchFamily="34" charset="0"/>
              <a:buChar char="•"/>
            </a:pPr>
            <a:endParaRPr lang="en-US" sz="2400" b="1" dirty="0">
              <a:solidFill>
                <a:srgbClr val="FFFFFF"/>
              </a:solidFill>
              <a:latin typeface="Montserrat Bold"/>
              <a:ea typeface="Montserrat Bold"/>
              <a:cs typeface="Montserrat Bold"/>
              <a:sym typeface="Montserrat Bold"/>
            </a:endParaRPr>
          </a:p>
          <a:p>
            <a:pPr marL="285750" indent="-285750">
              <a:lnSpc>
                <a:spcPts val="3504"/>
              </a:lnSpc>
              <a:buFont typeface="Arial" panose="020B0604020202020204" pitchFamily="34" charset="0"/>
              <a:buChar char="•"/>
            </a:pPr>
            <a:endParaRPr lang="en-US" sz="2400" b="1" dirty="0">
              <a:solidFill>
                <a:srgbClr val="FFFFFF"/>
              </a:solidFill>
              <a:latin typeface="Montserrat Bold"/>
              <a:ea typeface="Montserrat Bold"/>
              <a:cs typeface="Montserrat Bold"/>
              <a:sym typeface="Montserrat Bold"/>
            </a:endParaRPr>
          </a:p>
          <a:p>
            <a:pPr marL="285750" indent="-285750">
              <a:lnSpc>
                <a:spcPts val="3504"/>
              </a:lnSpc>
              <a:buFont typeface="Arial" panose="020B0604020202020204" pitchFamily="34" charset="0"/>
              <a:buChar char="•"/>
            </a:pPr>
            <a:endParaRPr lang="en-US" sz="2400" b="1" dirty="0">
              <a:solidFill>
                <a:srgbClr val="FFFFFF"/>
              </a:solidFill>
              <a:latin typeface="Montserrat Bold"/>
              <a:ea typeface="Montserrat Bold"/>
              <a:cs typeface="Montserrat Bold"/>
              <a:sym typeface="Montserrat Bold"/>
            </a:endParaRPr>
          </a:p>
        </p:txBody>
      </p:sp>
      <p:sp>
        <p:nvSpPr>
          <p:cNvPr id="48" name="TextBox 7">
            <a:extLst>
              <a:ext uri="{FF2B5EF4-FFF2-40B4-BE49-F238E27FC236}">
                <a16:creationId xmlns:a16="http://schemas.microsoft.com/office/drawing/2014/main" id="{9961040B-51C2-426E-80E8-96C41398021E}"/>
              </a:ext>
            </a:extLst>
          </p:cNvPr>
          <p:cNvSpPr txBox="1"/>
          <p:nvPr/>
        </p:nvSpPr>
        <p:spPr>
          <a:xfrm>
            <a:off x="11605137" y="5460691"/>
            <a:ext cx="5503676" cy="3554563"/>
          </a:xfrm>
          <a:prstGeom prst="rect">
            <a:avLst/>
          </a:prstGeom>
        </p:spPr>
        <p:txBody>
          <a:bodyPr wrap="square" lIns="0" tIns="0" rIns="0" bIns="0" rtlCol="0" anchor="t">
            <a:spAutoFit/>
          </a:bodyPr>
          <a:lstStyle/>
          <a:p>
            <a:pPr marL="285750" indent="-285750">
              <a:lnSpc>
                <a:spcPts val="3504"/>
              </a:lnSpc>
              <a:buFont typeface="Arial" panose="020B0604020202020204" pitchFamily="34" charset="0"/>
              <a:buChar char="•"/>
            </a:pPr>
            <a:r>
              <a:rPr lang="en-US" sz="2400" b="1" dirty="0">
                <a:solidFill>
                  <a:srgbClr val="FFFFFF"/>
                </a:solidFill>
                <a:latin typeface="Montserrat Bold"/>
                <a:ea typeface="Montserrat Bold"/>
                <a:cs typeface="Montserrat Bold"/>
                <a:sym typeface="Montserrat Bold"/>
              </a:rPr>
              <a:t>NAME</a:t>
            </a:r>
          </a:p>
          <a:p>
            <a:pPr marL="285750" indent="-285750">
              <a:lnSpc>
                <a:spcPts val="3504"/>
              </a:lnSpc>
              <a:buFont typeface="Arial" panose="020B0604020202020204" pitchFamily="34" charset="0"/>
              <a:buChar char="•"/>
            </a:pPr>
            <a:r>
              <a:rPr lang="en-US" sz="2400" b="1" dirty="0">
                <a:solidFill>
                  <a:srgbClr val="FFFFFF"/>
                </a:solidFill>
                <a:latin typeface="Montserrat Bold"/>
                <a:ea typeface="Montserrat Bold"/>
                <a:cs typeface="Montserrat Bold"/>
                <a:sym typeface="Montserrat Bold"/>
              </a:rPr>
              <a:t>FIRST NAME</a:t>
            </a:r>
          </a:p>
          <a:p>
            <a:pPr marL="285750" indent="-285750">
              <a:lnSpc>
                <a:spcPts val="3504"/>
              </a:lnSpc>
              <a:buFont typeface="Arial" panose="020B0604020202020204" pitchFamily="34" charset="0"/>
              <a:buChar char="•"/>
            </a:pPr>
            <a:r>
              <a:rPr lang="en-US" sz="2400" b="1" dirty="0">
                <a:solidFill>
                  <a:srgbClr val="FFFFFF"/>
                </a:solidFill>
                <a:latin typeface="Montserrat Bold"/>
                <a:ea typeface="Montserrat Bold"/>
                <a:cs typeface="Montserrat Bold"/>
                <a:sym typeface="Montserrat Bold"/>
              </a:rPr>
              <a:t>BIRTH DATE</a:t>
            </a:r>
          </a:p>
          <a:p>
            <a:pPr marL="285750" indent="-285750">
              <a:lnSpc>
                <a:spcPts val="3504"/>
              </a:lnSpc>
              <a:buFont typeface="Arial" panose="020B0604020202020204" pitchFamily="34" charset="0"/>
              <a:buChar char="•"/>
            </a:pPr>
            <a:r>
              <a:rPr lang="en-US" sz="2400" b="1" dirty="0">
                <a:solidFill>
                  <a:srgbClr val="FFFFFF"/>
                </a:solidFill>
                <a:latin typeface="Montserrat Bold"/>
                <a:ea typeface="Montserrat Bold"/>
                <a:cs typeface="Montserrat Bold"/>
                <a:sym typeface="Montserrat Bold"/>
              </a:rPr>
              <a:t>CITY OF BIRTH</a:t>
            </a:r>
          </a:p>
          <a:p>
            <a:pPr marL="285750" indent="-285750">
              <a:lnSpc>
                <a:spcPts val="3504"/>
              </a:lnSpc>
              <a:buFont typeface="Arial" panose="020B0604020202020204" pitchFamily="34" charset="0"/>
              <a:buChar char="•"/>
            </a:pPr>
            <a:endParaRPr lang="en-US" sz="2400" b="1" dirty="0">
              <a:solidFill>
                <a:srgbClr val="FFFFFF"/>
              </a:solidFill>
              <a:latin typeface="Montserrat Bold"/>
              <a:ea typeface="Montserrat Bold"/>
              <a:cs typeface="Montserrat Bold"/>
              <a:sym typeface="Montserrat Bold"/>
            </a:endParaRPr>
          </a:p>
          <a:p>
            <a:pPr marL="285750" indent="-285750">
              <a:lnSpc>
                <a:spcPts val="3504"/>
              </a:lnSpc>
              <a:buFont typeface="Arial" panose="020B0604020202020204" pitchFamily="34" charset="0"/>
              <a:buChar char="•"/>
            </a:pPr>
            <a:endParaRPr lang="en-US" sz="2400" b="1" dirty="0">
              <a:solidFill>
                <a:srgbClr val="FFFFFF"/>
              </a:solidFill>
              <a:latin typeface="Montserrat Bold"/>
              <a:ea typeface="Montserrat Bold"/>
              <a:cs typeface="Montserrat Bold"/>
              <a:sym typeface="Montserrat Bold"/>
            </a:endParaRPr>
          </a:p>
          <a:p>
            <a:pPr marL="285750" indent="-285750">
              <a:lnSpc>
                <a:spcPts val="3504"/>
              </a:lnSpc>
              <a:buFont typeface="Arial" panose="020B0604020202020204" pitchFamily="34" charset="0"/>
              <a:buChar char="•"/>
            </a:pPr>
            <a:endParaRPr lang="en-US" sz="2400" b="1" dirty="0">
              <a:solidFill>
                <a:srgbClr val="FFFFFF"/>
              </a:solidFill>
              <a:latin typeface="Montserrat Bold"/>
              <a:ea typeface="Montserrat Bold"/>
              <a:cs typeface="Montserrat Bold"/>
              <a:sym typeface="Montserrat Bold"/>
            </a:endParaRPr>
          </a:p>
          <a:p>
            <a:pPr marL="285750" indent="-285750">
              <a:lnSpc>
                <a:spcPts val="3504"/>
              </a:lnSpc>
              <a:buFont typeface="Arial" panose="020B0604020202020204" pitchFamily="34" charset="0"/>
              <a:buChar char="•"/>
            </a:pPr>
            <a:endParaRPr lang="en-US" sz="2400" b="1" dirty="0">
              <a:solidFill>
                <a:srgbClr val="FFFFFF"/>
              </a:solidFill>
              <a:latin typeface="Montserrat Bold"/>
              <a:ea typeface="Montserrat Bold"/>
              <a:cs typeface="Montserrat Bold"/>
              <a:sym typeface="Montserrat Bold"/>
            </a:endParaRPr>
          </a:p>
        </p:txBody>
      </p:sp>
    </p:spTree>
    <p:extLst>
      <p:ext uri="{BB962C8B-B14F-4D97-AF65-F5344CB8AC3E}">
        <p14:creationId xmlns:p14="http://schemas.microsoft.com/office/powerpoint/2010/main" val="4226217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01494" y="8323039"/>
            <a:ext cx="4723978" cy="47239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sp>
        <p:sp>
          <p:nvSpPr>
            <p:cNvPr id="4" name="TextBox 4"/>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3549293" y="1076697"/>
            <a:ext cx="628242" cy="620246"/>
          </a:xfrm>
          <a:custGeom>
            <a:avLst/>
            <a:gdLst/>
            <a:ahLst/>
            <a:cxnLst/>
            <a:rect l="l" t="t" r="r" b="b"/>
            <a:pathLst>
              <a:path w="628242" h="620246">
                <a:moveTo>
                  <a:pt x="0" y="0"/>
                </a:moveTo>
                <a:lnTo>
                  <a:pt x="628242" y="0"/>
                </a:lnTo>
                <a:lnTo>
                  <a:pt x="628242" y="620246"/>
                </a:lnTo>
                <a:lnTo>
                  <a:pt x="0" y="62024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TextBox 6"/>
          <p:cNvSpPr txBox="1"/>
          <p:nvPr/>
        </p:nvSpPr>
        <p:spPr>
          <a:xfrm>
            <a:off x="14287926" y="1038225"/>
            <a:ext cx="1714156" cy="658718"/>
          </a:xfrm>
          <a:prstGeom prst="rect">
            <a:avLst/>
          </a:prstGeom>
        </p:spPr>
        <p:txBody>
          <a:bodyPr lIns="0" tIns="0" rIns="0" bIns="0" rtlCol="0" anchor="t">
            <a:spAutoFit/>
          </a:bodyPr>
          <a:lstStyle/>
          <a:p>
            <a:pPr algn="l">
              <a:lnSpc>
                <a:spcPts val="2591"/>
              </a:lnSpc>
            </a:pPr>
            <a:r>
              <a:rPr lang="en-US" sz="2234" spc="87">
                <a:solidFill>
                  <a:srgbClr val="2A2E3A"/>
                </a:solidFill>
                <a:latin typeface="Montserrat Classic"/>
                <a:ea typeface="Montserrat Classic"/>
                <a:cs typeface="Montserrat Classic"/>
                <a:sym typeface="Montserrat Classic"/>
              </a:rPr>
              <a:t>Borcelle Company</a:t>
            </a:r>
          </a:p>
        </p:txBody>
      </p:sp>
      <p:grpSp>
        <p:nvGrpSpPr>
          <p:cNvPr id="7" name="Group 7"/>
          <p:cNvGrpSpPr/>
          <p:nvPr/>
        </p:nvGrpSpPr>
        <p:grpSpPr>
          <a:xfrm>
            <a:off x="12019980" y="-5099450"/>
            <a:ext cx="11212168" cy="11212123"/>
            <a:chOff x="0" y="0"/>
            <a:chExt cx="6350000" cy="6349975"/>
          </a:xfrm>
        </p:grpSpPr>
        <p:sp>
          <p:nvSpPr>
            <p:cNvPr id="8" name="Freeform 8"/>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solidFill>
              <a:srgbClr val="08377C"/>
            </a:solidFill>
            <a:ln w="12700">
              <a:solidFill>
                <a:srgbClr val="000000"/>
              </a:solidFill>
            </a:ln>
          </p:spPr>
        </p:sp>
      </p:grpSp>
      <p:grpSp>
        <p:nvGrpSpPr>
          <p:cNvPr id="9" name="Group 9"/>
          <p:cNvGrpSpPr/>
          <p:nvPr/>
        </p:nvGrpSpPr>
        <p:grpSpPr>
          <a:xfrm>
            <a:off x="12019980" y="-5099450"/>
            <a:ext cx="11212168" cy="11212123"/>
            <a:chOff x="0" y="0"/>
            <a:chExt cx="6350000" cy="6349975"/>
          </a:xfrm>
        </p:grpSpPr>
        <p:sp>
          <p:nvSpPr>
            <p:cNvPr id="10" name="Freeform 10"/>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alphaModFix amt="49000"/>
              </a:blip>
              <a:stretch>
                <a:fillRect l="-38888" r="-38888"/>
              </a:stretch>
            </a:blipFill>
          </p:spPr>
        </p:sp>
      </p:grpSp>
      <p:grpSp>
        <p:nvGrpSpPr>
          <p:cNvPr id="11" name="Group 11"/>
          <p:cNvGrpSpPr/>
          <p:nvPr/>
        </p:nvGrpSpPr>
        <p:grpSpPr>
          <a:xfrm>
            <a:off x="15496482" y="-1622972"/>
            <a:ext cx="4837174" cy="4837174"/>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3" name="TextBox 13"/>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3866425" y="5314188"/>
            <a:ext cx="843002" cy="843002"/>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id="16" name="TextBox 16"/>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grpSp>
        <p:nvGrpSpPr>
          <p:cNvPr id="17" name="Group 17"/>
          <p:cNvGrpSpPr/>
          <p:nvPr/>
        </p:nvGrpSpPr>
        <p:grpSpPr>
          <a:xfrm>
            <a:off x="-559418" y="-811125"/>
            <a:ext cx="1839825" cy="183982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id="19" name="TextBox 19"/>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20" name="Freeform 20"/>
          <p:cNvSpPr/>
          <p:nvPr/>
        </p:nvSpPr>
        <p:spPr>
          <a:xfrm>
            <a:off x="1361821" y="3339643"/>
            <a:ext cx="2739670" cy="2739670"/>
          </a:xfrm>
          <a:custGeom>
            <a:avLst/>
            <a:gdLst/>
            <a:ahLst/>
            <a:cxnLst/>
            <a:rect l="l" t="t" r="r" b="b"/>
            <a:pathLst>
              <a:path w="2739670" h="2739670">
                <a:moveTo>
                  <a:pt x="0" y="0"/>
                </a:moveTo>
                <a:lnTo>
                  <a:pt x="2739670" y="0"/>
                </a:lnTo>
                <a:lnTo>
                  <a:pt x="2739670" y="2739669"/>
                </a:lnTo>
                <a:lnTo>
                  <a:pt x="0" y="2739669"/>
                </a:lnTo>
                <a:lnTo>
                  <a:pt x="0" y="0"/>
                </a:lnTo>
                <a:close/>
              </a:path>
            </a:pathLst>
          </a:custGeom>
          <a:blipFill>
            <a:blip r:embed="rId6">
              <a:alphaModFix amt="20999"/>
              <a:extLst>
                <a:ext uri="{96DAC541-7B7A-43D3-8B79-37D633B846F1}">
                  <asvg:svgBlip xmlns:asvg="http://schemas.microsoft.com/office/drawing/2016/SVG/main" r:embed="rId7"/>
                </a:ext>
              </a:extLst>
            </a:blip>
            <a:stretch>
              <a:fillRect/>
            </a:stretch>
          </a:blipFill>
          <a:ln cap="sq">
            <a:noFill/>
            <a:prstDash val="solid"/>
            <a:miter/>
          </a:ln>
        </p:spPr>
      </p:sp>
      <p:grpSp>
        <p:nvGrpSpPr>
          <p:cNvPr id="21" name="Group 21"/>
          <p:cNvGrpSpPr/>
          <p:nvPr/>
        </p:nvGrpSpPr>
        <p:grpSpPr>
          <a:xfrm>
            <a:off x="1994534" y="3978155"/>
            <a:ext cx="1474244" cy="1474244"/>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04775" cap="sq">
              <a:gradFill>
                <a:gsLst>
                  <a:gs pos="0">
                    <a:srgbClr val="08377C">
                      <a:alpha val="100000"/>
                    </a:srgbClr>
                  </a:gs>
                  <a:gs pos="50000">
                    <a:srgbClr val="006BB6">
                      <a:alpha val="100000"/>
                    </a:srgbClr>
                  </a:gs>
                  <a:gs pos="100000">
                    <a:srgbClr val="C9E9FF">
                      <a:alpha val="100000"/>
                    </a:srgbClr>
                  </a:gs>
                </a:gsLst>
                <a:lin ang="2700000"/>
              </a:gradFill>
              <a:prstDash val="solid"/>
              <a:miter/>
            </a:ln>
          </p:spPr>
        </p:sp>
        <p:sp>
          <p:nvSpPr>
            <p:cNvPr id="23" name="TextBox 23"/>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24" name="Freeform 24"/>
          <p:cNvSpPr/>
          <p:nvPr/>
        </p:nvSpPr>
        <p:spPr>
          <a:xfrm>
            <a:off x="5964067" y="3416274"/>
            <a:ext cx="2739670" cy="2739670"/>
          </a:xfrm>
          <a:custGeom>
            <a:avLst/>
            <a:gdLst/>
            <a:ahLst/>
            <a:cxnLst/>
            <a:rect l="l" t="t" r="r" b="b"/>
            <a:pathLst>
              <a:path w="2739670" h="2739670">
                <a:moveTo>
                  <a:pt x="0" y="0"/>
                </a:moveTo>
                <a:lnTo>
                  <a:pt x="2739670" y="0"/>
                </a:lnTo>
                <a:lnTo>
                  <a:pt x="2739670" y="2739669"/>
                </a:lnTo>
                <a:lnTo>
                  <a:pt x="0" y="2739669"/>
                </a:lnTo>
                <a:lnTo>
                  <a:pt x="0" y="0"/>
                </a:lnTo>
                <a:close/>
              </a:path>
            </a:pathLst>
          </a:custGeom>
          <a:blipFill>
            <a:blip r:embed="rId6">
              <a:alphaModFix amt="20999"/>
              <a:extLst>
                <a:ext uri="{96DAC541-7B7A-43D3-8B79-37D633B846F1}">
                  <asvg:svgBlip xmlns:asvg="http://schemas.microsoft.com/office/drawing/2016/SVG/main" r:embed="rId7"/>
                </a:ext>
              </a:extLst>
            </a:blip>
            <a:stretch>
              <a:fillRect/>
            </a:stretch>
          </a:blipFill>
        </p:spPr>
      </p:sp>
      <p:grpSp>
        <p:nvGrpSpPr>
          <p:cNvPr id="25" name="Group 25"/>
          <p:cNvGrpSpPr/>
          <p:nvPr/>
        </p:nvGrpSpPr>
        <p:grpSpPr>
          <a:xfrm>
            <a:off x="6596780" y="4048986"/>
            <a:ext cx="1474244" cy="1474244"/>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04775" cap="sq">
              <a:gradFill>
                <a:gsLst>
                  <a:gs pos="0">
                    <a:srgbClr val="08377C">
                      <a:alpha val="100000"/>
                    </a:srgbClr>
                  </a:gs>
                  <a:gs pos="50000">
                    <a:srgbClr val="006BB6">
                      <a:alpha val="100000"/>
                    </a:srgbClr>
                  </a:gs>
                  <a:gs pos="100000">
                    <a:srgbClr val="C9E9FF">
                      <a:alpha val="100000"/>
                    </a:srgbClr>
                  </a:gs>
                </a:gsLst>
                <a:lin ang="2700000"/>
              </a:gradFill>
              <a:prstDash val="solid"/>
              <a:miter/>
            </a:ln>
          </p:spPr>
        </p:sp>
        <p:sp>
          <p:nvSpPr>
            <p:cNvPr id="27" name="TextBox 27"/>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28" name="Freeform 28"/>
          <p:cNvSpPr/>
          <p:nvPr/>
        </p:nvSpPr>
        <p:spPr>
          <a:xfrm>
            <a:off x="10201436" y="3339643"/>
            <a:ext cx="2739670" cy="2739670"/>
          </a:xfrm>
          <a:custGeom>
            <a:avLst/>
            <a:gdLst/>
            <a:ahLst/>
            <a:cxnLst/>
            <a:rect l="l" t="t" r="r" b="b"/>
            <a:pathLst>
              <a:path w="2739670" h="2739670">
                <a:moveTo>
                  <a:pt x="0" y="0"/>
                </a:moveTo>
                <a:lnTo>
                  <a:pt x="2739670" y="0"/>
                </a:lnTo>
                <a:lnTo>
                  <a:pt x="2739670" y="2739669"/>
                </a:lnTo>
                <a:lnTo>
                  <a:pt x="0" y="2739669"/>
                </a:lnTo>
                <a:lnTo>
                  <a:pt x="0" y="0"/>
                </a:lnTo>
                <a:close/>
              </a:path>
            </a:pathLst>
          </a:custGeom>
          <a:blipFill>
            <a:blip r:embed="rId6">
              <a:alphaModFix amt="20999"/>
              <a:extLst>
                <a:ext uri="{96DAC541-7B7A-43D3-8B79-37D633B846F1}">
                  <asvg:svgBlip xmlns:asvg="http://schemas.microsoft.com/office/drawing/2016/SVG/main" r:embed="rId7"/>
                </a:ext>
              </a:extLst>
            </a:blip>
            <a:stretch>
              <a:fillRect/>
            </a:stretch>
          </a:blipFill>
          <a:ln cap="sq">
            <a:noFill/>
            <a:prstDash val="solid"/>
            <a:miter/>
          </a:ln>
        </p:spPr>
      </p:sp>
      <p:grpSp>
        <p:nvGrpSpPr>
          <p:cNvPr id="29" name="Group 29"/>
          <p:cNvGrpSpPr/>
          <p:nvPr/>
        </p:nvGrpSpPr>
        <p:grpSpPr>
          <a:xfrm>
            <a:off x="10834149" y="3978155"/>
            <a:ext cx="1474244" cy="1474244"/>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04775" cap="sq">
              <a:gradFill>
                <a:gsLst>
                  <a:gs pos="0">
                    <a:srgbClr val="08377C">
                      <a:alpha val="100000"/>
                    </a:srgbClr>
                  </a:gs>
                  <a:gs pos="50000">
                    <a:srgbClr val="006BB6">
                      <a:alpha val="100000"/>
                    </a:srgbClr>
                  </a:gs>
                  <a:gs pos="100000">
                    <a:srgbClr val="C9E9FF">
                      <a:alpha val="100000"/>
                    </a:srgbClr>
                  </a:gs>
                </a:gsLst>
                <a:lin ang="2700000"/>
              </a:gradFill>
              <a:prstDash val="solid"/>
              <a:miter/>
            </a:ln>
          </p:spPr>
        </p:sp>
        <p:sp>
          <p:nvSpPr>
            <p:cNvPr id="31" name="TextBox 31"/>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32" name="Freeform 32"/>
          <p:cNvSpPr/>
          <p:nvPr/>
        </p:nvSpPr>
        <p:spPr>
          <a:xfrm>
            <a:off x="2329876" y="4311294"/>
            <a:ext cx="803560" cy="807967"/>
          </a:xfrm>
          <a:custGeom>
            <a:avLst/>
            <a:gdLst/>
            <a:ahLst/>
            <a:cxnLst/>
            <a:rect l="l" t="t" r="r" b="b"/>
            <a:pathLst>
              <a:path w="803560" h="807967">
                <a:moveTo>
                  <a:pt x="0" y="0"/>
                </a:moveTo>
                <a:lnTo>
                  <a:pt x="803560" y="0"/>
                </a:lnTo>
                <a:lnTo>
                  <a:pt x="803560" y="807967"/>
                </a:lnTo>
                <a:lnTo>
                  <a:pt x="0" y="80796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3" name="Freeform 33"/>
          <p:cNvSpPr/>
          <p:nvPr/>
        </p:nvSpPr>
        <p:spPr>
          <a:xfrm>
            <a:off x="6954109" y="4427453"/>
            <a:ext cx="759587" cy="665674"/>
          </a:xfrm>
          <a:custGeom>
            <a:avLst/>
            <a:gdLst/>
            <a:ahLst/>
            <a:cxnLst/>
            <a:rect l="l" t="t" r="r" b="b"/>
            <a:pathLst>
              <a:path w="759587" h="665674">
                <a:moveTo>
                  <a:pt x="0" y="0"/>
                </a:moveTo>
                <a:lnTo>
                  <a:pt x="759587" y="0"/>
                </a:lnTo>
                <a:lnTo>
                  <a:pt x="759587" y="665674"/>
                </a:lnTo>
                <a:lnTo>
                  <a:pt x="0" y="66567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4" name="Freeform 34"/>
          <p:cNvSpPr/>
          <p:nvPr/>
        </p:nvSpPr>
        <p:spPr>
          <a:xfrm>
            <a:off x="11266368" y="4235842"/>
            <a:ext cx="609805" cy="947271"/>
          </a:xfrm>
          <a:custGeom>
            <a:avLst/>
            <a:gdLst/>
            <a:ahLst/>
            <a:cxnLst/>
            <a:rect l="l" t="t" r="r" b="b"/>
            <a:pathLst>
              <a:path w="609805" h="947271">
                <a:moveTo>
                  <a:pt x="0" y="0"/>
                </a:moveTo>
                <a:lnTo>
                  <a:pt x="609806" y="0"/>
                </a:lnTo>
                <a:lnTo>
                  <a:pt x="609806" y="947271"/>
                </a:lnTo>
                <a:lnTo>
                  <a:pt x="0" y="947271"/>
                </a:lnTo>
                <a:lnTo>
                  <a:pt x="0" y="0"/>
                </a:lnTo>
                <a:close/>
              </a:path>
            </a:pathLst>
          </a:custGeom>
          <a:blipFill>
            <a:blip r:embed="rId12"/>
            <a:stretch>
              <a:fillRect/>
            </a:stretch>
          </a:blipFill>
        </p:spPr>
      </p:sp>
      <p:sp>
        <p:nvSpPr>
          <p:cNvPr id="35" name="TextBox 35"/>
          <p:cNvSpPr txBox="1"/>
          <p:nvPr/>
        </p:nvSpPr>
        <p:spPr>
          <a:xfrm>
            <a:off x="909349" y="479449"/>
            <a:ext cx="11027986" cy="2955424"/>
          </a:xfrm>
          <a:prstGeom prst="rect">
            <a:avLst/>
          </a:prstGeom>
        </p:spPr>
        <p:txBody>
          <a:bodyPr wrap="square" lIns="0" tIns="0" rIns="0" bIns="0" rtlCol="0" anchor="t">
            <a:spAutoFit/>
          </a:bodyPr>
          <a:lstStyle/>
          <a:p>
            <a:pPr algn="ctr">
              <a:lnSpc>
                <a:spcPts val="7358"/>
              </a:lnSpc>
            </a:pPr>
            <a:r>
              <a:rPr lang="en-US" sz="6131" b="1" spc="220" dirty="0">
                <a:solidFill>
                  <a:srgbClr val="2A2E3A"/>
                </a:solidFill>
                <a:latin typeface="Montserrat Classic Bold"/>
                <a:ea typeface="Montserrat Classic Bold"/>
                <a:cs typeface="Montserrat Classic Bold"/>
                <a:sym typeface="Montserrat Classic Bold"/>
              </a:rPr>
              <a:t>CAPADD WAS CREATED</a:t>
            </a:r>
          </a:p>
          <a:p>
            <a:pPr algn="ctr">
              <a:lnSpc>
                <a:spcPts val="3998"/>
              </a:lnSpc>
            </a:pPr>
            <a:endParaRPr lang="en-US" sz="6131" b="1" spc="220" dirty="0">
              <a:solidFill>
                <a:srgbClr val="2A2E3A"/>
              </a:solidFill>
              <a:latin typeface="Montserrat Classic Bold"/>
              <a:ea typeface="Montserrat Classic Bold"/>
              <a:cs typeface="Montserrat Classic Bold"/>
              <a:sym typeface="Montserrat Classic Bold"/>
            </a:endParaRPr>
          </a:p>
          <a:p>
            <a:pPr marL="0" lvl="0" indent="0" algn="ctr">
              <a:lnSpc>
                <a:spcPts val="3998"/>
              </a:lnSpc>
              <a:spcBef>
                <a:spcPct val="0"/>
              </a:spcBef>
            </a:pPr>
            <a:r>
              <a:rPr lang="en-US" sz="3331" b="1" spc="119" dirty="0">
                <a:solidFill>
                  <a:srgbClr val="2A2E3A"/>
                </a:solidFill>
                <a:latin typeface="Montserrat Classic Bold"/>
                <a:ea typeface="Montserrat Classic Bold"/>
                <a:cs typeface="Montserrat Classic Bold"/>
                <a:sym typeface="Montserrat Classic Bold"/>
              </a:rPr>
              <a:t>Commission </a:t>
            </a:r>
            <a:r>
              <a:rPr lang="en-US" sz="3331" b="1" spc="119" dirty="0" err="1">
                <a:solidFill>
                  <a:srgbClr val="2A2E3A"/>
                </a:solidFill>
                <a:latin typeface="Montserrat Classic Bold"/>
                <a:ea typeface="Montserrat Classic Bold"/>
                <a:cs typeface="Montserrat Classic Bold"/>
                <a:sym typeface="Montserrat Classic Bold"/>
              </a:rPr>
              <a:t>d’Accès</a:t>
            </a:r>
            <a:r>
              <a:rPr lang="en-US" sz="3331" b="1" spc="119" dirty="0">
                <a:solidFill>
                  <a:srgbClr val="2A2E3A"/>
                </a:solidFill>
                <a:latin typeface="Montserrat Classic Bold"/>
                <a:ea typeface="Montserrat Classic Bold"/>
                <a:cs typeface="Montserrat Classic Bold"/>
                <a:sym typeface="Montserrat Classic Bold"/>
              </a:rPr>
              <a:t> des </a:t>
            </a:r>
            <a:r>
              <a:rPr lang="en-US" sz="3331" b="1" spc="119" dirty="0" err="1">
                <a:solidFill>
                  <a:srgbClr val="2A2E3A"/>
                </a:solidFill>
                <a:latin typeface="Montserrat Classic Bold"/>
                <a:ea typeface="Montserrat Classic Bold"/>
                <a:cs typeface="Montserrat Classic Bold"/>
                <a:sym typeface="Montserrat Classic Bold"/>
              </a:rPr>
              <a:t>Personnes</a:t>
            </a:r>
            <a:r>
              <a:rPr lang="en-US" sz="3331" b="1" spc="119" dirty="0">
                <a:solidFill>
                  <a:srgbClr val="2A2E3A"/>
                </a:solidFill>
                <a:latin typeface="Montserrat Classic Bold"/>
                <a:ea typeface="Montserrat Classic Bold"/>
                <a:cs typeface="Montserrat Classic Bold"/>
                <a:sym typeface="Montserrat Classic Bold"/>
              </a:rPr>
              <a:t> </a:t>
            </a:r>
            <a:r>
              <a:rPr lang="en-US" sz="3331" b="1" spc="119" dirty="0" err="1">
                <a:solidFill>
                  <a:srgbClr val="2A2E3A"/>
                </a:solidFill>
                <a:latin typeface="Montserrat Classic Bold"/>
                <a:ea typeface="Montserrat Classic Bold"/>
                <a:cs typeface="Montserrat Classic Bold"/>
                <a:sym typeface="Montserrat Classic Bold"/>
              </a:rPr>
              <a:t>nées</a:t>
            </a:r>
            <a:r>
              <a:rPr lang="en-US" sz="3331" b="1" spc="119" dirty="0">
                <a:solidFill>
                  <a:srgbClr val="2A2E3A"/>
                </a:solidFill>
                <a:latin typeface="Montserrat Classic Bold"/>
                <a:ea typeface="Montserrat Classic Bold"/>
                <a:cs typeface="Montserrat Classic Bold"/>
                <a:sym typeface="Montserrat Classic Bold"/>
              </a:rPr>
              <a:t> </a:t>
            </a:r>
            <a:r>
              <a:rPr lang="en-US" sz="3331" b="1" spc="119" dirty="0" err="1">
                <a:solidFill>
                  <a:srgbClr val="2A2E3A"/>
                </a:solidFill>
                <a:latin typeface="Montserrat Classic Bold"/>
                <a:ea typeface="Montserrat Classic Bold"/>
                <a:cs typeface="Montserrat Classic Bold"/>
                <a:sym typeface="Montserrat Classic Bold"/>
              </a:rPr>
              <a:t>d’une</a:t>
            </a:r>
            <a:r>
              <a:rPr lang="en-US" sz="3331" b="1" spc="119" dirty="0">
                <a:solidFill>
                  <a:srgbClr val="2A2E3A"/>
                </a:solidFill>
                <a:latin typeface="Montserrat Classic Bold"/>
                <a:ea typeface="Montserrat Classic Bold"/>
                <a:cs typeface="Montserrat Classic Bold"/>
                <a:sym typeface="Montserrat Classic Bold"/>
              </a:rPr>
              <a:t> Assistance </a:t>
            </a:r>
            <a:r>
              <a:rPr lang="en-US" sz="3331" b="1" spc="119" dirty="0" err="1">
                <a:solidFill>
                  <a:srgbClr val="2A2E3A"/>
                </a:solidFill>
                <a:latin typeface="Montserrat Classic Bold"/>
                <a:ea typeface="Montserrat Classic Bold"/>
                <a:cs typeface="Montserrat Classic Bold"/>
                <a:sym typeface="Montserrat Classic Bold"/>
              </a:rPr>
              <a:t>médicale</a:t>
            </a:r>
            <a:r>
              <a:rPr lang="en-US" sz="3331" b="1" spc="119" dirty="0">
                <a:solidFill>
                  <a:srgbClr val="2A2E3A"/>
                </a:solidFill>
                <a:latin typeface="Montserrat Classic Bold"/>
                <a:ea typeface="Montserrat Classic Bold"/>
                <a:cs typeface="Montserrat Classic Bold"/>
                <a:sym typeface="Montserrat Classic Bold"/>
              </a:rPr>
              <a:t> à la </a:t>
            </a:r>
            <a:r>
              <a:rPr lang="en-US" sz="3331" b="1" spc="119" dirty="0" err="1">
                <a:solidFill>
                  <a:srgbClr val="2A2E3A"/>
                </a:solidFill>
                <a:latin typeface="Montserrat Classic Bold"/>
                <a:ea typeface="Montserrat Classic Bold"/>
                <a:cs typeface="Montserrat Classic Bold"/>
                <a:sym typeface="Montserrat Classic Bold"/>
              </a:rPr>
              <a:t>procréation</a:t>
            </a:r>
            <a:r>
              <a:rPr lang="en-US" sz="3331" b="1" spc="119" dirty="0">
                <a:solidFill>
                  <a:srgbClr val="2A2E3A"/>
                </a:solidFill>
                <a:latin typeface="Montserrat Classic Bold"/>
                <a:ea typeface="Montserrat Classic Bold"/>
                <a:cs typeface="Montserrat Classic Bold"/>
                <a:sym typeface="Montserrat Classic Bold"/>
              </a:rPr>
              <a:t> aux </a:t>
            </a:r>
            <a:r>
              <a:rPr lang="en-US" sz="3331" b="1" spc="119" dirty="0" err="1">
                <a:solidFill>
                  <a:srgbClr val="2A2E3A"/>
                </a:solidFill>
                <a:latin typeface="Montserrat Classic Bold"/>
                <a:ea typeface="Montserrat Classic Bold"/>
                <a:cs typeface="Montserrat Classic Bold"/>
                <a:sym typeface="Montserrat Classic Bold"/>
              </a:rPr>
              <a:t>Données</a:t>
            </a:r>
            <a:r>
              <a:rPr lang="en-US" sz="3331" b="1" spc="119" dirty="0">
                <a:solidFill>
                  <a:srgbClr val="2A2E3A"/>
                </a:solidFill>
                <a:latin typeface="Montserrat Classic Bold"/>
                <a:ea typeface="Montserrat Classic Bold"/>
                <a:cs typeface="Montserrat Classic Bold"/>
                <a:sym typeface="Montserrat Classic Bold"/>
              </a:rPr>
              <a:t> des tiers </a:t>
            </a:r>
            <a:r>
              <a:rPr lang="en-US" sz="3331" b="1" spc="119" dirty="0" err="1">
                <a:solidFill>
                  <a:srgbClr val="2A2E3A"/>
                </a:solidFill>
                <a:latin typeface="Montserrat Classic Bold"/>
                <a:ea typeface="Montserrat Classic Bold"/>
                <a:cs typeface="Montserrat Classic Bold"/>
                <a:sym typeface="Montserrat Classic Bold"/>
              </a:rPr>
              <a:t>Donneurs</a:t>
            </a:r>
            <a:r>
              <a:rPr lang="en-US" sz="3331" b="1" spc="119" dirty="0">
                <a:solidFill>
                  <a:srgbClr val="2A2E3A"/>
                </a:solidFill>
                <a:latin typeface="Montserrat Classic Bold"/>
                <a:ea typeface="Montserrat Classic Bold"/>
                <a:cs typeface="Montserrat Classic Bold"/>
                <a:sym typeface="Montserrat Classic Bold"/>
              </a:rPr>
              <a:t> </a:t>
            </a:r>
          </a:p>
        </p:txBody>
      </p:sp>
      <p:sp>
        <p:nvSpPr>
          <p:cNvPr id="36" name="TextBox 36"/>
          <p:cNvSpPr txBox="1"/>
          <p:nvPr/>
        </p:nvSpPr>
        <p:spPr>
          <a:xfrm>
            <a:off x="438473" y="6134922"/>
            <a:ext cx="4399021" cy="1504899"/>
          </a:xfrm>
          <a:prstGeom prst="rect">
            <a:avLst/>
          </a:prstGeom>
        </p:spPr>
        <p:txBody>
          <a:bodyPr wrap="square" lIns="0" tIns="0" rIns="0" bIns="0" rtlCol="0" anchor="t">
            <a:spAutoFit/>
          </a:bodyPr>
          <a:lstStyle/>
          <a:p>
            <a:pPr marL="285750" indent="-285750" algn="ctr">
              <a:lnSpc>
                <a:spcPts val="2420"/>
              </a:lnSpc>
              <a:buFont typeface="Arial" panose="020B0604020202020204" pitchFamily="34" charset="0"/>
              <a:buChar char="•"/>
            </a:pPr>
            <a:endParaRPr dirty="0"/>
          </a:p>
          <a:p>
            <a:pPr marL="285750" indent="-285750">
              <a:lnSpc>
                <a:spcPts val="2420"/>
              </a:lnSpc>
              <a:buFont typeface="Arial" panose="020B0604020202020204" pitchFamily="34" charset="0"/>
              <a:buChar char="•"/>
            </a:pPr>
            <a:r>
              <a:rPr lang="en-US" sz="1728" spc="77" dirty="0">
                <a:solidFill>
                  <a:srgbClr val="2A2E3A"/>
                </a:solidFill>
                <a:latin typeface="Montserrat Classic"/>
                <a:ea typeface="Montserrat Classic"/>
                <a:cs typeface="Montserrat Classic"/>
                <a:sym typeface="Montserrat Classic"/>
              </a:rPr>
              <a:t>Section 5 of </a:t>
            </a:r>
            <a:r>
              <a:rPr lang="en-US" sz="1728" spc="77" dirty="0" err="1">
                <a:solidFill>
                  <a:srgbClr val="2A2E3A"/>
                </a:solidFill>
                <a:latin typeface="Montserrat Classic"/>
                <a:ea typeface="Montserrat Classic"/>
                <a:cs typeface="Montserrat Classic"/>
                <a:sym typeface="Montserrat Classic"/>
              </a:rPr>
              <a:t>bioethic</a:t>
            </a:r>
            <a:r>
              <a:rPr lang="en-US" sz="1728" spc="77" dirty="0">
                <a:solidFill>
                  <a:srgbClr val="2A2E3A"/>
                </a:solidFill>
                <a:latin typeface="Montserrat Classic"/>
                <a:ea typeface="Montserrat Classic"/>
                <a:cs typeface="Montserrat Classic"/>
                <a:sym typeface="Montserrat Classic"/>
              </a:rPr>
              <a:t> law 2021</a:t>
            </a:r>
          </a:p>
          <a:p>
            <a:pPr marL="285750" indent="-285750">
              <a:lnSpc>
                <a:spcPts val="2420"/>
              </a:lnSpc>
              <a:buFont typeface="Arial" panose="020B0604020202020204" pitchFamily="34" charset="0"/>
              <a:buChar char="•"/>
            </a:pPr>
            <a:endParaRPr lang="en-US" sz="1728" spc="77" dirty="0">
              <a:solidFill>
                <a:srgbClr val="2A2E3A"/>
              </a:solidFill>
              <a:latin typeface="Montserrat Classic"/>
              <a:ea typeface="Montserrat Classic"/>
              <a:cs typeface="Montserrat Classic"/>
              <a:sym typeface="Montserrat Classic"/>
            </a:endParaRPr>
          </a:p>
          <a:p>
            <a:pPr marL="285750" indent="-285750">
              <a:lnSpc>
                <a:spcPts val="2420"/>
              </a:lnSpc>
              <a:buFont typeface="Arial" panose="020B0604020202020204" pitchFamily="34" charset="0"/>
              <a:buChar char="•"/>
            </a:pPr>
            <a:r>
              <a:rPr lang="en-US" sz="1728" spc="77" dirty="0">
                <a:solidFill>
                  <a:srgbClr val="2A2E3A"/>
                </a:solidFill>
                <a:latin typeface="Montserrat Classic"/>
                <a:ea typeface="Montserrat Classic"/>
                <a:cs typeface="Montserrat Classic"/>
                <a:sym typeface="Montserrat Classic"/>
              </a:rPr>
              <a:t>Application of the access to origins system in September 2022</a:t>
            </a:r>
          </a:p>
        </p:txBody>
      </p:sp>
      <p:sp>
        <p:nvSpPr>
          <p:cNvPr id="37" name="TextBox 37"/>
          <p:cNvSpPr txBox="1"/>
          <p:nvPr/>
        </p:nvSpPr>
        <p:spPr>
          <a:xfrm>
            <a:off x="1410882" y="5716195"/>
            <a:ext cx="2454205" cy="326371"/>
          </a:xfrm>
          <a:prstGeom prst="rect">
            <a:avLst/>
          </a:prstGeom>
        </p:spPr>
        <p:txBody>
          <a:bodyPr lIns="0" tIns="0" rIns="0" bIns="0" rtlCol="0" anchor="t">
            <a:spAutoFit/>
          </a:bodyPr>
          <a:lstStyle/>
          <a:p>
            <a:pPr marL="0" lvl="0" indent="0" algn="ctr">
              <a:lnSpc>
                <a:spcPts val="2754"/>
              </a:lnSpc>
              <a:spcBef>
                <a:spcPct val="0"/>
              </a:spcBef>
            </a:pPr>
            <a:r>
              <a:rPr lang="en-US" sz="2295" b="1" spc="82" dirty="0">
                <a:solidFill>
                  <a:srgbClr val="000B5D"/>
                </a:solidFill>
                <a:latin typeface="Montserrat Classic Bold"/>
                <a:ea typeface="Montserrat Classic Bold"/>
                <a:cs typeface="Montserrat Classic Bold"/>
                <a:sym typeface="Montserrat Classic Bold"/>
              </a:rPr>
              <a:t>WHEN ?</a:t>
            </a:r>
          </a:p>
        </p:txBody>
      </p:sp>
      <p:sp>
        <p:nvSpPr>
          <p:cNvPr id="38" name="TextBox 38"/>
          <p:cNvSpPr txBox="1"/>
          <p:nvPr/>
        </p:nvSpPr>
        <p:spPr>
          <a:xfrm>
            <a:off x="5020179" y="6271742"/>
            <a:ext cx="4627443" cy="4582665"/>
          </a:xfrm>
          <a:prstGeom prst="rect">
            <a:avLst/>
          </a:prstGeom>
        </p:spPr>
        <p:txBody>
          <a:bodyPr wrap="square" lIns="0" tIns="0" rIns="0" bIns="0" rtlCol="0" anchor="t">
            <a:spAutoFit/>
          </a:bodyPr>
          <a:lstStyle/>
          <a:p>
            <a:pPr algn="ctr">
              <a:lnSpc>
                <a:spcPts val="2420"/>
              </a:lnSpc>
            </a:pPr>
            <a:r>
              <a:rPr lang="en-US" sz="1728" spc="77" dirty="0">
                <a:solidFill>
                  <a:srgbClr val="2A2E3A"/>
                </a:solidFill>
                <a:latin typeface="Montserrat Classic"/>
                <a:ea typeface="Montserrat Classic"/>
                <a:cs typeface="Montserrat Classic"/>
                <a:sym typeface="Montserrat Classic"/>
              </a:rPr>
              <a:t>16 </a:t>
            </a:r>
            <a:r>
              <a:rPr lang="en-US" sz="1728" spc="77" dirty="0" err="1">
                <a:solidFill>
                  <a:srgbClr val="2A2E3A"/>
                </a:solidFill>
                <a:latin typeface="Montserrat Classic"/>
                <a:ea typeface="Montserrat Classic"/>
                <a:cs typeface="Montserrat Classic"/>
                <a:sym typeface="Montserrat Classic"/>
              </a:rPr>
              <a:t>binomes</a:t>
            </a:r>
            <a:endParaRPr lang="en-US" sz="1728" spc="77" dirty="0">
              <a:solidFill>
                <a:srgbClr val="2A2E3A"/>
              </a:solidFill>
              <a:latin typeface="Montserrat Classic"/>
              <a:ea typeface="Montserrat Classic"/>
              <a:cs typeface="Montserrat Classic"/>
              <a:sym typeface="Montserrat Classic"/>
            </a:endParaRPr>
          </a:p>
          <a:p>
            <a:pPr>
              <a:lnSpc>
                <a:spcPts val="2420"/>
              </a:lnSpc>
            </a:pPr>
            <a:endParaRPr lang="en-US" sz="1728" spc="77" dirty="0">
              <a:solidFill>
                <a:srgbClr val="2A2E3A"/>
              </a:solidFill>
              <a:latin typeface="Montserrat Classic"/>
              <a:ea typeface="Montserrat Classic"/>
              <a:cs typeface="Montserrat Classic"/>
              <a:sym typeface="Montserrat Classic"/>
            </a:endParaRPr>
          </a:p>
          <a:p>
            <a:pPr marL="285750" indent="-285750">
              <a:lnSpc>
                <a:spcPts val="2420"/>
              </a:lnSpc>
              <a:buFont typeface="Arial" panose="020B0604020202020204" pitchFamily="34" charset="0"/>
              <a:buChar char="•"/>
            </a:pPr>
            <a:r>
              <a:rPr lang="en-US" sz="1728" spc="77" dirty="0">
                <a:solidFill>
                  <a:srgbClr val="2A2E3A"/>
                </a:solidFill>
                <a:latin typeface="Montserrat Classic"/>
                <a:ea typeface="Montserrat Classic"/>
                <a:cs typeface="Montserrat Classic"/>
                <a:sym typeface="Montserrat Classic"/>
              </a:rPr>
              <a:t>President : Magistrate</a:t>
            </a:r>
          </a:p>
          <a:p>
            <a:pPr marL="285750" indent="-285750">
              <a:lnSpc>
                <a:spcPts val="2420"/>
              </a:lnSpc>
              <a:buFont typeface="Arial" panose="020B0604020202020204" pitchFamily="34" charset="0"/>
              <a:buChar char="•"/>
            </a:pPr>
            <a:r>
              <a:rPr lang="en-US" sz="1728" spc="77" dirty="0">
                <a:solidFill>
                  <a:srgbClr val="2A2E3A"/>
                </a:solidFill>
                <a:latin typeface="Montserrat Classic"/>
                <a:ea typeface="Montserrat Classic"/>
                <a:cs typeface="Montserrat Classic"/>
                <a:sym typeface="Montserrat Classic"/>
              </a:rPr>
              <a:t>Ministry health, justice, social affairs</a:t>
            </a:r>
          </a:p>
          <a:p>
            <a:pPr marL="285750" indent="-285750">
              <a:lnSpc>
                <a:spcPts val="2420"/>
              </a:lnSpc>
              <a:buFont typeface="Arial" panose="020B0604020202020204" pitchFamily="34" charset="0"/>
              <a:buChar char="•"/>
            </a:pPr>
            <a:r>
              <a:rPr lang="en-US" sz="1728" spc="77" dirty="0">
                <a:solidFill>
                  <a:srgbClr val="2A2E3A"/>
                </a:solidFill>
                <a:latin typeface="Montserrat Classic"/>
                <a:ea typeface="Montserrat Classic"/>
                <a:cs typeface="Montserrat Classic"/>
                <a:sym typeface="Montserrat Classic"/>
              </a:rPr>
              <a:t>Experts qualified (jurist, psychologist, ART specialist, sociologist/anthropologist)</a:t>
            </a:r>
          </a:p>
          <a:p>
            <a:pPr>
              <a:lnSpc>
                <a:spcPts val="2420"/>
              </a:lnSpc>
            </a:pPr>
            <a:endParaRPr lang="en-US" sz="1728" spc="77" dirty="0">
              <a:solidFill>
                <a:srgbClr val="2A2E3A"/>
              </a:solidFill>
              <a:latin typeface="Montserrat Classic"/>
              <a:ea typeface="Montserrat Classic"/>
              <a:cs typeface="Montserrat Classic"/>
              <a:sym typeface="Montserrat Classic"/>
            </a:endParaRPr>
          </a:p>
          <a:p>
            <a:pPr marL="285750" indent="-285750">
              <a:lnSpc>
                <a:spcPts val="2420"/>
              </a:lnSpc>
              <a:buFont typeface="Arial" panose="020B0604020202020204" pitchFamily="34" charset="0"/>
              <a:buChar char="•"/>
            </a:pPr>
            <a:r>
              <a:rPr lang="en-US" sz="1728" spc="77" dirty="0">
                <a:solidFill>
                  <a:srgbClr val="2A2E3A"/>
                </a:solidFill>
                <a:latin typeface="Montserrat Classic"/>
                <a:ea typeface="Montserrat Classic"/>
                <a:cs typeface="Montserrat Classic"/>
                <a:sym typeface="Montserrat Classic"/>
              </a:rPr>
              <a:t>Patient associations : AGPL/BAMP/</a:t>
            </a:r>
            <a:r>
              <a:rPr lang="en-US" sz="1728" spc="77" dirty="0" err="1">
                <a:solidFill>
                  <a:srgbClr val="2A2E3A"/>
                </a:solidFill>
                <a:latin typeface="Montserrat Classic"/>
                <a:ea typeface="Montserrat Classic"/>
                <a:cs typeface="Montserrat Classic"/>
                <a:sym typeface="Montserrat Classic"/>
              </a:rPr>
              <a:t>Mam’en</a:t>
            </a:r>
            <a:r>
              <a:rPr lang="en-US" sz="1728" spc="77" dirty="0">
                <a:solidFill>
                  <a:srgbClr val="2A2E3A"/>
                </a:solidFill>
                <a:latin typeface="Montserrat Classic"/>
                <a:ea typeface="Montserrat Classic"/>
                <a:cs typeface="Montserrat Classic"/>
                <a:sym typeface="Montserrat Classic"/>
              </a:rPr>
              <a:t> solo/</a:t>
            </a:r>
            <a:r>
              <a:rPr lang="en-US" sz="1728" spc="77" dirty="0" err="1">
                <a:solidFill>
                  <a:srgbClr val="2A2E3A"/>
                </a:solidFill>
                <a:latin typeface="Montserrat Classic"/>
                <a:ea typeface="Montserrat Classic"/>
                <a:cs typeface="Montserrat Classic"/>
                <a:sym typeface="Montserrat Classic"/>
              </a:rPr>
              <a:t>PMAnonyme</a:t>
            </a:r>
            <a:r>
              <a:rPr lang="en-US" sz="1728" spc="77" dirty="0">
                <a:solidFill>
                  <a:srgbClr val="2A2E3A"/>
                </a:solidFill>
                <a:latin typeface="Montserrat Classic"/>
                <a:ea typeface="Montserrat Classic"/>
                <a:cs typeface="Montserrat Classic"/>
                <a:sym typeface="Montserrat Classic"/>
              </a:rPr>
              <a:t>, Don de </a:t>
            </a:r>
            <a:r>
              <a:rPr lang="en-US" sz="1728" spc="77" dirty="0" err="1">
                <a:solidFill>
                  <a:srgbClr val="2A2E3A"/>
                </a:solidFill>
                <a:latin typeface="Montserrat Classic"/>
                <a:ea typeface="Montserrat Classic"/>
                <a:cs typeface="Montserrat Classic"/>
                <a:sym typeface="Montserrat Classic"/>
              </a:rPr>
              <a:t>gamètes</a:t>
            </a:r>
            <a:r>
              <a:rPr lang="en-US" sz="1728" spc="77" dirty="0">
                <a:solidFill>
                  <a:srgbClr val="2A2E3A"/>
                </a:solidFill>
                <a:latin typeface="Montserrat Classic"/>
                <a:ea typeface="Montserrat Classic"/>
                <a:cs typeface="Montserrat Classic"/>
                <a:sym typeface="Montserrat Classic"/>
              </a:rPr>
              <a:t> </a:t>
            </a:r>
            <a:r>
              <a:rPr lang="en-US" sz="1728" spc="77" dirty="0" err="1">
                <a:solidFill>
                  <a:srgbClr val="2A2E3A"/>
                </a:solidFill>
                <a:latin typeface="Montserrat Classic"/>
                <a:ea typeface="Montserrat Classic"/>
                <a:cs typeface="Montserrat Classic"/>
                <a:sym typeface="Montserrat Classic"/>
              </a:rPr>
              <a:t>solidaire</a:t>
            </a:r>
            <a:r>
              <a:rPr lang="en-US" sz="1728" spc="77" dirty="0">
                <a:solidFill>
                  <a:srgbClr val="2A2E3A"/>
                </a:solidFill>
                <a:latin typeface="Montserrat Classic"/>
                <a:ea typeface="Montserrat Classic"/>
                <a:cs typeface="Montserrat Classic"/>
                <a:sym typeface="Montserrat Classic"/>
              </a:rPr>
              <a:t>, SMR</a:t>
            </a:r>
          </a:p>
          <a:p>
            <a:pPr>
              <a:lnSpc>
                <a:spcPts val="2420"/>
              </a:lnSpc>
            </a:pPr>
            <a:endParaRPr lang="en-US" sz="1728" spc="77" dirty="0">
              <a:solidFill>
                <a:srgbClr val="2A2E3A"/>
              </a:solidFill>
              <a:latin typeface="Montserrat Classic"/>
              <a:ea typeface="Montserrat Classic"/>
              <a:cs typeface="Montserrat Classic"/>
              <a:sym typeface="Montserrat Classic"/>
            </a:endParaRPr>
          </a:p>
          <a:p>
            <a:pPr>
              <a:lnSpc>
                <a:spcPts val="2420"/>
              </a:lnSpc>
            </a:pPr>
            <a:endParaRPr lang="en-US" sz="1728" spc="77" dirty="0">
              <a:solidFill>
                <a:srgbClr val="2A2E3A"/>
              </a:solidFill>
              <a:latin typeface="Montserrat Classic"/>
              <a:ea typeface="Montserrat Classic"/>
              <a:cs typeface="Montserrat Classic"/>
              <a:sym typeface="Montserrat Classic"/>
            </a:endParaRPr>
          </a:p>
          <a:p>
            <a:pPr marL="0" lvl="0" indent="0">
              <a:lnSpc>
                <a:spcPts val="2420"/>
              </a:lnSpc>
              <a:spcBef>
                <a:spcPct val="0"/>
              </a:spcBef>
            </a:pPr>
            <a:endParaRPr lang="en-US" sz="1728" spc="77" dirty="0">
              <a:solidFill>
                <a:srgbClr val="2A2E3A"/>
              </a:solidFill>
              <a:latin typeface="Montserrat Classic"/>
              <a:ea typeface="Montserrat Classic"/>
              <a:cs typeface="Montserrat Classic"/>
              <a:sym typeface="Montserrat Classic"/>
            </a:endParaRPr>
          </a:p>
        </p:txBody>
      </p:sp>
      <p:sp>
        <p:nvSpPr>
          <p:cNvPr id="39" name="TextBox 39"/>
          <p:cNvSpPr txBox="1"/>
          <p:nvPr/>
        </p:nvSpPr>
        <p:spPr>
          <a:xfrm>
            <a:off x="6064180" y="5716195"/>
            <a:ext cx="2454205" cy="326371"/>
          </a:xfrm>
          <a:prstGeom prst="rect">
            <a:avLst/>
          </a:prstGeom>
        </p:spPr>
        <p:txBody>
          <a:bodyPr lIns="0" tIns="0" rIns="0" bIns="0" rtlCol="0" anchor="t">
            <a:spAutoFit/>
          </a:bodyPr>
          <a:lstStyle/>
          <a:p>
            <a:pPr marL="0" lvl="0" indent="0" algn="ctr">
              <a:lnSpc>
                <a:spcPts val="2754"/>
              </a:lnSpc>
              <a:spcBef>
                <a:spcPct val="0"/>
              </a:spcBef>
            </a:pPr>
            <a:r>
              <a:rPr lang="en-US" sz="2295" b="1" spc="82" dirty="0">
                <a:solidFill>
                  <a:srgbClr val="000B5D"/>
                </a:solidFill>
                <a:latin typeface="Montserrat Classic Bold"/>
                <a:ea typeface="Montserrat Classic Bold"/>
                <a:cs typeface="Montserrat Classic Bold"/>
                <a:sym typeface="Montserrat Classic Bold"/>
              </a:rPr>
              <a:t>WHO ?</a:t>
            </a:r>
          </a:p>
        </p:txBody>
      </p:sp>
      <p:sp>
        <p:nvSpPr>
          <p:cNvPr id="40" name="TextBox 40"/>
          <p:cNvSpPr txBox="1"/>
          <p:nvPr/>
        </p:nvSpPr>
        <p:spPr>
          <a:xfrm>
            <a:off x="10307960" y="6713085"/>
            <a:ext cx="6303640" cy="1197123"/>
          </a:xfrm>
          <a:prstGeom prst="rect">
            <a:avLst/>
          </a:prstGeom>
        </p:spPr>
        <p:txBody>
          <a:bodyPr wrap="square" lIns="0" tIns="0" rIns="0" bIns="0" rtlCol="0" anchor="t">
            <a:spAutoFit/>
          </a:bodyPr>
          <a:lstStyle/>
          <a:p>
            <a:pPr marL="285750" indent="-285750">
              <a:lnSpc>
                <a:spcPts val="2420"/>
              </a:lnSpc>
              <a:buFont typeface="Arial" panose="020B0604020202020204" pitchFamily="34" charset="0"/>
              <a:buChar char="•"/>
            </a:pPr>
            <a:r>
              <a:rPr lang="en-US" sz="1728" spc="77" dirty="0">
                <a:solidFill>
                  <a:srgbClr val="2A2E3A"/>
                </a:solidFill>
                <a:latin typeface="Montserrat Classic"/>
                <a:ea typeface="Montserrat Classic"/>
                <a:cs typeface="Montserrat Classic"/>
                <a:sym typeface="Montserrat Classic"/>
              </a:rPr>
              <a:t>Answer the requests of people conceived by donor </a:t>
            </a:r>
          </a:p>
          <a:p>
            <a:pPr marL="285750" indent="-285750">
              <a:lnSpc>
                <a:spcPts val="2420"/>
              </a:lnSpc>
              <a:buFont typeface="Arial" panose="020B0604020202020204" pitchFamily="34" charset="0"/>
              <a:buChar char="•"/>
            </a:pPr>
            <a:r>
              <a:rPr lang="en-US" sz="1728" spc="77" dirty="0">
                <a:solidFill>
                  <a:srgbClr val="2A2E3A"/>
                </a:solidFill>
                <a:latin typeface="Montserrat Classic"/>
                <a:ea typeface="Montserrat Classic"/>
                <a:cs typeface="Montserrat Classic"/>
                <a:sym typeface="Montserrat Classic"/>
              </a:rPr>
              <a:t>Ask the ART center for identity of “old” donor</a:t>
            </a:r>
          </a:p>
          <a:p>
            <a:pPr marL="285750" indent="-285750">
              <a:lnSpc>
                <a:spcPts val="2420"/>
              </a:lnSpc>
              <a:buFont typeface="Arial" panose="020B0604020202020204" pitchFamily="34" charset="0"/>
              <a:buChar char="•"/>
            </a:pPr>
            <a:r>
              <a:rPr lang="en-US" sz="1728" spc="77" dirty="0">
                <a:solidFill>
                  <a:srgbClr val="2A2E3A"/>
                </a:solidFill>
                <a:latin typeface="Montserrat Classic"/>
                <a:ea typeface="Montserrat Classic"/>
                <a:cs typeface="Montserrat Classic"/>
                <a:sym typeface="Montserrat Classic"/>
              </a:rPr>
              <a:t>Ask the “old” donor for consent to the new law</a:t>
            </a:r>
          </a:p>
          <a:p>
            <a:pPr marL="285750" indent="-285750" algn="l">
              <a:lnSpc>
                <a:spcPts val="2420"/>
              </a:lnSpc>
              <a:buFont typeface="Arial" panose="020B0604020202020204" pitchFamily="34" charset="0"/>
              <a:buChar char="•"/>
            </a:pPr>
            <a:endParaRPr lang="en-US" sz="1728" spc="77" dirty="0">
              <a:solidFill>
                <a:srgbClr val="2A2E3A"/>
              </a:solidFill>
              <a:latin typeface="Montserrat Classic"/>
              <a:ea typeface="Montserrat Classic"/>
              <a:cs typeface="Montserrat Classic"/>
              <a:sym typeface="Montserrat Classic"/>
            </a:endParaRPr>
          </a:p>
        </p:txBody>
      </p:sp>
      <p:sp>
        <p:nvSpPr>
          <p:cNvPr id="41" name="TextBox 41"/>
          <p:cNvSpPr txBox="1"/>
          <p:nvPr/>
        </p:nvSpPr>
        <p:spPr>
          <a:xfrm>
            <a:off x="10486900" y="5716195"/>
            <a:ext cx="2454205" cy="326371"/>
          </a:xfrm>
          <a:prstGeom prst="rect">
            <a:avLst/>
          </a:prstGeom>
        </p:spPr>
        <p:txBody>
          <a:bodyPr lIns="0" tIns="0" rIns="0" bIns="0" rtlCol="0" anchor="t">
            <a:spAutoFit/>
          </a:bodyPr>
          <a:lstStyle/>
          <a:p>
            <a:pPr marL="0" lvl="0" indent="0" algn="ctr">
              <a:lnSpc>
                <a:spcPts val="2754"/>
              </a:lnSpc>
              <a:spcBef>
                <a:spcPct val="0"/>
              </a:spcBef>
            </a:pPr>
            <a:r>
              <a:rPr lang="en-US" sz="2295" b="1" spc="82" dirty="0">
                <a:solidFill>
                  <a:srgbClr val="000B5D"/>
                </a:solidFill>
                <a:latin typeface="Montserrat Classic Bold"/>
                <a:ea typeface="Montserrat Classic Bold"/>
                <a:cs typeface="Montserrat Classic Bold"/>
                <a:sym typeface="Montserrat Classic Bold"/>
              </a:rPr>
              <a:t>FOR WHAT ?</a:t>
            </a:r>
          </a:p>
        </p:txBody>
      </p:sp>
      <p:pic>
        <p:nvPicPr>
          <p:cNvPr id="42" name="Image 41">
            <a:extLst>
              <a:ext uri="{FF2B5EF4-FFF2-40B4-BE49-F238E27FC236}">
                <a16:creationId xmlns:a16="http://schemas.microsoft.com/office/drawing/2014/main" id="{152B3920-153A-475A-B7E2-6097BAD0A828}"/>
              </a:ext>
            </a:extLst>
          </p:cNvPr>
          <p:cNvPicPr>
            <a:picLocks noChangeAspect="1"/>
          </p:cNvPicPr>
          <p:nvPr/>
        </p:nvPicPr>
        <p:blipFill>
          <a:blip r:embed="rId13"/>
          <a:stretch>
            <a:fillRect/>
          </a:stretch>
        </p:blipFill>
        <p:spPr>
          <a:xfrm>
            <a:off x="15627724" y="-38100"/>
            <a:ext cx="2843957" cy="2183000"/>
          </a:xfrm>
          <a:prstGeom prst="rect">
            <a:avLst/>
          </a:prstGeom>
        </p:spPr>
      </p:pic>
    </p:spTree>
    <p:extLst>
      <p:ext uri="{BB962C8B-B14F-4D97-AF65-F5344CB8AC3E}">
        <p14:creationId xmlns:p14="http://schemas.microsoft.com/office/powerpoint/2010/main" val="3006991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05882" y="3169305"/>
            <a:ext cx="1970255" cy="1974195"/>
          </a:xfrm>
          <a:custGeom>
            <a:avLst/>
            <a:gdLst/>
            <a:ahLst/>
            <a:cxnLst/>
            <a:rect l="l" t="t" r="r" b="b"/>
            <a:pathLst>
              <a:path w="1970255" h="1974195">
                <a:moveTo>
                  <a:pt x="0" y="0"/>
                </a:moveTo>
                <a:lnTo>
                  <a:pt x="1970254" y="0"/>
                </a:lnTo>
                <a:lnTo>
                  <a:pt x="1970254" y="1974195"/>
                </a:lnTo>
                <a:lnTo>
                  <a:pt x="0" y="197419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3" name="AutoShape 3"/>
          <p:cNvSpPr/>
          <p:nvPr/>
        </p:nvSpPr>
        <p:spPr>
          <a:xfrm>
            <a:off x="3076136" y="4156402"/>
            <a:ext cx="795870" cy="0"/>
          </a:xfrm>
          <a:prstGeom prst="line">
            <a:avLst/>
          </a:prstGeom>
          <a:ln w="47625" cap="rnd">
            <a:solidFill>
              <a:srgbClr val="000B5D"/>
            </a:solidFill>
            <a:prstDash val="solid"/>
            <a:headEnd type="none" w="sm" len="sm"/>
            <a:tailEnd type="none" w="sm" len="sm"/>
          </a:ln>
        </p:spPr>
      </p:sp>
      <p:sp>
        <p:nvSpPr>
          <p:cNvPr id="4" name="Freeform 4"/>
          <p:cNvSpPr/>
          <p:nvPr/>
        </p:nvSpPr>
        <p:spPr>
          <a:xfrm>
            <a:off x="3886397" y="3169305"/>
            <a:ext cx="1970255" cy="1974195"/>
          </a:xfrm>
          <a:custGeom>
            <a:avLst/>
            <a:gdLst/>
            <a:ahLst/>
            <a:cxnLst/>
            <a:rect l="l" t="t" r="r" b="b"/>
            <a:pathLst>
              <a:path w="1970255" h="1974195">
                <a:moveTo>
                  <a:pt x="0" y="0"/>
                </a:moveTo>
                <a:lnTo>
                  <a:pt x="1970255" y="0"/>
                </a:lnTo>
                <a:lnTo>
                  <a:pt x="1970255" y="1974195"/>
                </a:lnTo>
                <a:lnTo>
                  <a:pt x="0" y="197419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5" name="AutoShape 5"/>
          <p:cNvSpPr/>
          <p:nvPr/>
        </p:nvSpPr>
        <p:spPr>
          <a:xfrm>
            <a:off x="5856652" y="4156402"/>
            <a:ext cx="795870" cy="0"/>
          </a:xfrm>
          <a:prstGeom prst="line">
            <a:avLst/>
          </a:prstGeom>
          <a:ln w="47625" cap="rnd">
            <a:solidFill>
              <a:srgbClr val="000B5D"/>
            </a:solidFill>
            <a:prstDash val="solid"/>
            <a:headEnd type="none" w="sm" len="sm"/>
            <a:tailEnd type="none" w="sm" len="sm"/>
          </a:ln>
        </p:spPr>
      </p:sp>
      <p:sp>
        <p:nvSpPr>
          <p:cNvPr id="6" name="Freeform 6"/>
          <p:cNvSpPr/>
          <p:nvPr/>
        </p:nvSpPr>
        <p:spPr>
          <a:xfrm>
            <a:off x="6668559" y="3169305"/>
            <a:ext cx="1970255" cy="1974195"/>
          </a:xfrm>
          <a:custGeom>
            <a:avLst/>
            <a:gdLst/>
            <a:ahLst/>
            <a:cxnLst/>
            <a:rect l="l" t="t" r="r" b="b"/>
            <a:pathLst>
              <a:path w="1970255" h="1974195">
                <a:moveTo>
                  <a:pt x="0" y="0"/>
                </a:moveTo>
                <a:lnTo>
                  <a:pt x="1970255" y="0"/>
                </a:lnTo>
                <a:lnTo>
                  <a:pt x="1970255" y="1974195"/>
                </a:lnTo>
                <a:lnTo>
                  <a:pt x="0" y="197419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7" name="AutoShape 7"/>
          <p:cNvSpPr/>
          <p:nvPr/>
        </p:nvSpPr>
        <p:spPr>
          <a:xfrm>
            <a:off x="8638814" y="4156402"/>
            <a:ext cx="795870" cy="0"/>
          </a:xfrm>
          <a:prstGeom prst="line">
            <a:avLst/>
          </a:prstGeom>
          <a:ln w="47625" cap="rnd">
            <a:solidFill>
              <a:srgbClr val="000B5D"/>
            </a:solidFill>
            <a:prstDash val="solid"/>
            <a:headEnd type="none" w="sm" len="sm"/>
            <a:tailEnd type="none" w="sm" len="sm"/>
          </a:ln>
        </p:spPr>
      </p:sp>
      <p:sp>
        <p:nvSpPr>
          <p:cNvPr id="8" name="Freeform 8"/>
          <p:cNvSpPr/>
          <p:nvPr/>
        </p:nvSpPr>
        <p:spPr>
          <a:xfrm>
            <a:off x="9449074" y="3169305"/>
            <a:ext cx="1970255" cy="1974195"/>
          </a:xfrm>
          <a:custGeom>
            <a:avLst/>
            <a:gdLst/>
            <a:ahLst/>
            <a:cxnLst/>
            <a:rect l="l" t="t" r="r" b="b"/>
            <a:pathLst>
              <a:path w="1970255" h="1974195">
                <a:moveTo>
                  <a:pt x="0" y="0"/>
                </a:moveTo>
                <a:lnTo>
                  <a:pt x="1970255" y="0"/>
                </a:lnTo>
                <a:lnTo>
                  <a:pt x="1970255" y="1974195"/>
                </a:lnTo>
                <a:lnTo>
                  <a:pt x="0" y="197419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9" name="AutoShape 9"/>
          <p:cNvSpPr/>
          <p:nvPr/>
        </p:nvSpPr>
        <p:spPr>
          <a:xfrm>
            <a:off x="11419329" y="4156402"/>
            <a:ext cx="795870" cy="0"/>
          </a:xfrm>
          <a:prstGeom prst="line">
            <a:avLst/>
          </a:prstGeom>
          <a:ln w="47625" cap="rnd">
            <a:solidFill>
              <a:srgbClr val="000B5D"/>
            </a:solidFill>
            <a:prstDash val="solid"/>
            <a:headEnd type="none" w="sm" len="sm"/>
            <a:tailEnd type="none" w="sm" len="sm"/>
          </a:ln>
        </p:spPr>
      </p:sp>
      <p:sp>
        <p:nvSpPr>
          <p:cNvPr id="10" name="Freeform 10"/>
          <p:cNvSpPr/>
          <p:nvPr/>
        </p:nvSpPr>
        <p:spPr>
          <a:xfrm>
            <a:off x="12231237" y="3169305"/>
            <a:ext cx="1970255" cy="1974195"/>
          </a:xfrm>
          <a:custGeom>
            <a:avLst/>
            <a:gdLst/>
            <a:ahLst/>
            <a:cxnLst/>
            <a:rect l="l" t="t" r="r" b="b"/>
            <a:pathLst>
              <a:path w="1970255" h="1974195">
                <a:moveTo>
                  <a:pt x="0" y="0"/>
                </a:moveTo>
                <a:lnTo>
                  <a:pt x="1970254" y="0"/>
                </a:lnTo>
                <a:lnTo>
                  <a:pt x="1970254" y="1974195"/>
                </a:lnTo>
                <a:lnTo>
                  <a:pt x="0" y="197419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11" name="AutoShape 11"/>
          <p:cNvSpPr/>
          <p:nvPr/>
        </p:nvSpPr>
        <p:spPr>
          <a:xfrm>
            <a:off x="14201491" y="4156402"/>
            <a:ext cx="795870" cy="0"/>
          </a:xfrm>
          <a:prstGeom prst="line">
            <a:avLst/>
          </a:prstGeom>
          <a:ln w="47625" cap="rnd">
            <a:solidFill>
              <a:srgbClr val="000B5D"/>
            </a:solidFill>
            <a:prstDash val="solid"/>
            <a:headEnd type="none" w="sm" len="sm"/>
            <a:tailEnd type="none" w="sm" len="sm"/>
          </a:ln>
        </p:spPr>
      </p:sp>
      <p:sp>
        <p:nvSpPr>
          <p:cNvPr id="12" name="Freeform 12"/>
          <p:cNvSpPr/>
          <p:nvPr/>
        </p:nvSpPr>
        <p:spPr>
          <a:xfrm>
            <a:off x="15011752" y="3169305"/>
            <a:ext cx="1970255" cy="1974195"/>
          </a:xfrm>
          <a:custGeom>
            <a:avLst/>
            <a:gdLst/>
            <a:ahLst/>
            <a:cxnLst/>
            <a:rect l="l" t="t" r="r" b="b"/>
            <a:pathLst>
              <a:path w="1970255" h="1974195">
                <a:moveTo>
                  <a:pt x="0" y="0"/>
                </a:moveTo>
                <a:lnTo>
                  <a:pt x="1970255" y="0"/>
                </a:lnTo>
                <a:lnTo>
                  <a:pt x="1970255" y="1974195"/>
                </a:lnTo>
                <a:lnTo>
                  <a:pt x="0" y="197419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13" name="Freeform 13"/>
          <p:cNvSpPr/>
          <p:nvPr/>
        </p:nvSpPr>
        <p:spPr>
          <a:xfrm>
            <a:off x="9848336" y="3692835"/>
            <a:ext cx="1171732" cy="935255"/>
          </a:xfrm>
          <a:custGeom>
            <a:avLst/>
            <a:gdLst/>
            <a:ahLst/>
            <a:cxnLst/>
            <a:rect l="l" t="t" r="r" b="b"/>
            <a:pathLst>
              <a:path w="1171732" h="935255">
                <a:moveTo>
                  <a:pt x="0" y="0"/>
                </a:moveTo>
                <a:lnTo>
                  <a:pt x="1171732" y="0"/>
                </a:lnTo>
                <a:lnTo>
                  <a:pt x="1171732" y="935255"/>
                </a:lnTo>
                <a:lnTo>
                  <a:pt x="0" y="9352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4" name="Group 14"/>
          <p:cNvGrpSpPr/>
          <p:nvPr/>
        </p:nvGrpSpPr>
        <p:grpSpPr>
          <a:xfrm>
            <a:off x="-2001494" y="8323039"/>
            <a:ext cx="4723978" cy="472397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sp>
        <p:sp>
          <p:nvSpPr>
            <p:cNvPr id="16" name="TextBox 16"/>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5829033" y="-1509558"/>
            <a:ext cx="3957167" cy="395716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id="19" name="TextBox 19"/>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grpSp>
        <p:nvGrpSpPr>
          <p:cNvPr id="20" name="Group 20"/>
          <p:cNvGrpSpPr/>
          <p:nvPr/>
        </p:nvGrpSpPr>
        <p:grpSpPr>
          <a:xfrm>
            <a:off x="-384892" y="-572198"/>
            <a:ext cx="1490773" cy="1490773"/>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id="22" name="TextBox 22"/>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23" name="Freeform 23"/>
          <p:cNvSpPr/>
          <p:nvPr/>
        </p:nvSpPr>
        <p:spPr>
          <a:xfrm>
            <a:off x="3474071" y="7055172"/>
            <a:ext cx="6155298" cy="4324861"/>
          </a:xfrm>
          <a:custGeom>
            <a:avLst/>
            <a:gdLst/>
            <a:ahLst/>
            <a:cxnLst/>
            <a:rect l="l" t="t" r="r" b="b"/>
            <a:pathLst>
              <a:path w="4984844" h="3308690">
                <a:moveTo>
                  <a:pt x="0" y="0"/>
                </a:moveTo>
                <a:lnTo>
                  <a:pt x="4984844" y="0"/>
                </a:lnTo>
                <a:lnTo>
                  <a:pt x="4984844" y="3308690"/>
                </a:lnTo>
                <a:lnTo>
                  <a:pt x="0" y="3308690"/>
                </a:lnTo>
                <a:lnTo>
                  <a:pt x="0" y="0"/>
                </a:lnTo>
                <a:close/>
              </a:path>
            </a:pathLst>
          </a:custGeom>
          <a:blipFill>
            <a:blip r:embed="rId7"/>
            <a:stretch>
              <a:fillRect/>
            </a:stretch>
          </a:blipFill>
        </p:spPr>
      </p:sp>
      <p:sp>
        <p:nvSpPr>
          <p:cNvPr id="24" name="Freeform 24"/>
          <p:cNvSpPr/>
          <p:nvPr/>
        </p:nvSpPr>
        <p:spPr>
          <a:xfrm>
            <a:off x="12235719" y="6893934"/>
            <a:ext cx="3043000" cy="3964821"/>
          </a:xfrm>
          <a:custGeom>
            <a:avLst/>
            <a:gdLst/>
            <a:ahLst/>
            <a:cxnLst/>
            <a:rect l="l" t="t" r="r" b="b"/>
            <a:pathLst>
              <a:path w="3043000" h="3964821">
                <a:moveTo>
                  <a:pt x="0" y="0"/>
                </a:moveTo>
                <a:lnTo>
                  <a:pt x="3043000" y="0"/>
                </a:lnTo>
                <a:lnTo>
                  <a:pt x="3043000" y="3964820"/>
                </a:lnTo>
                <a:lnTo>
                  <a:pt x="0" y="3964820"/>
                </a:lnTo>
                <a:lnTo>
                  <a:pt x="0" y="0"/>
                </a:lnTo>
                <a:close/>
              </a:path>
            </a:pathLst>
          </a:custGeom>
          <a:blipFill>
            <a:blip r:embed="rId8"/>
            <a:stretch>
              <a:fillRect/>
            </a:stretch>
          </a:blipFill>
        </p:spPr>
      </p:sp>
      <p:sp>
        <p:nvSpPr>
          <p:cNvPr id="25" name="Freeform 25"/>
          <p:cNvSpPr/>
          <p:nvPr/>
        </p:nvSpPr>
        <p:spPr>
          <a:xfrm>
            <a:off x="1506245" y="3803952"/>
            <a:ext cx="1216239" cy="713020"/>
          </a:xfrm>
          <a:custGeom>
            <a:avLst/>
            <a:gdLst/>
            <a:ahLst/>
            <a:cxnLst/>
            <a:rect l="l" t="t" r="r" b="b"/>
            <a:pathLst>
              <a:path w="1216239" h="713020">
                <a:moveTo>
                  <a:pt x="0" y="0"/>
                </a:moveTo>
                <a:lnTo>
                  <a:pt x="1216239" y="0"/>
                </a:lnTo>
                <a:lnTo>
                  <a:pt x="1216239" y="713020"/>
                </a:lnTo>
                <a:lnTo>
                  <a:pt x="0" y="713020"/>
                </a:lnTo>
                <a:lnTo>
                  <a:pt x="0" y="0"/>
                </a:lnTo>
                <a:close/>
              </a:path>
            </a:pathLst>
          </a:custGeom>
          <a:blipFill>
            <a:blip r:embed="rId9"/>
            <a:stretch>
              <a:fillRect/>
            </a:stretch>
          </a:blipFill>
        </p:spPr>
      </p:sp>
      <p:sp>
        <p:nvSpPr>
          <p:cNvPr id="26" name="Freeform 26"/>
          <p:cNvSpPr/>
          <p:nvPr/>
        </p:nvSpPr>
        <p:spPr>
          <a:xfrm>
            <a:off x="4441515" y="3853983"/>
            <a:ext cx="860019" cy="612959"/>
          </a:xfrm>
          <a:custGeom>
            <a:avLst/>
            <a:gdLst/>
            <a:ahLst/>
            <a:cxnLst/>
            <a:rect l="l" t="t" r="r" b="b"/>
            <a:pathLst>
              <a:path w="860019" h="612959">
                <a:moveTo>
                  <a:pt x="0" y="0"/>
                </a:moveTo>
                <a:lnTo>
                  <a:pt x="860019" y="0"/>
                </a:lnTo>
                <a:lnTo>
                  <a:pt x="860019" y="612959"/>
                </a:lnTo>
                <a:lnTo>
                  <a:pt x="0" y="61295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7" name="Freeform 27"/>
          <p:cNvSpPr/>
          <p:nvPr/>
        </p:nvSpPr>
        <p:spPr>
          <a:xfrm>
            <a:off x="7296429" y="3661566"/>
            <a:ext cx="714514" cy="861805"/>
          </a:xfrm>
          <a:custGeom>
            <a:avLst/>
            <a:gdLst/>
            <a:ahLst/>
            <a:cxnLst/>
            <a:rect l="l" t="t" r="r" b="b"/>
            <a:pathLst>
              <a:path w="714514" h="861805">
                <a:moveTo>
                  <a:pt x="0" y="0"/>
                </a:moveTo>
                <a:lnTo>
                  <a:pt x="714515" y="0"/>
                </a:lnTo>
                <a:lnTo>
                  <a:pt x="714515" y="861804"/>
                </a:lnTo>
                <a:lnTo>
                  <a:pt x="0" y="86180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8" name="Freeform 28"/>
          <p:cNvSpPr/>
          <p:nvPr/>
        </p:nvSpPr>
        <p:spPr>
          <a:xfrm>
            <a:off x="12728601" y="3661566"/>
            <a:ext cx="959489" cy="1001364"/>
          </a:xfrm>
          <a:custGeom>
            <a:avLst/>
            <a:gdLst/>
            <a:ahLst/>
            <a:cxnLst/>
            <a:rect l="l" t="t" r="r" b="b"/>
            <a:pathLst>
              <a:path w="959489" h="1001364">
                <a:moveTo>
                  <a:pt x="0" y="0"/>
                </a:moveTo>
                <a:lnTo>
                  <a:pt x="959489" y="0"/>
                </a:lnTo>
                <a:lnTo>
                  <a:pt x="959489" y="1001364"/>
                </a:lnTo>
                <a:lnTo>
                  <a:pt x="0" y="100136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9" name="Freeform 29"/>
          <p:cNvSpPr/>
          <p:nvPr/>
        </p:nvSpPr>
        <p:spPr>
          <a:xfrm>
            <a:off x="15568861" y="3733824"/>
            <a:ext cx="971024" cy="946748"/>
          </a:xfrm>
          <a:custGeom>
            <a:avLst/>
            <a:gdLst/>
            <a:ahLst/>
            <a:cxnLst/>
            <a:rect l="l" t="t" r="r" b="b"/>
            <a:pathLst>
              <a:path w="971024" h="946748">
                <a:moveTo>
                  <a:pt x="0" y="0"/>
                </a:moveTo>
                <a:lnTo>
                  <a:pt x="971024" y="0"/>
                </a:lnTo>
                <a:lnTo>
                  <a:pt x="971024" y="946748"/>
                </a:lnTo>
                <a:lnTo>
                  <a:pt x="0" y="946748"/>
                </a:lnTo>
                <a:lnTo>
                  <a:pt x="0" y="0"/>
                </a:lnTo>
                <a:close/>
              </a:path>
            </a:pathLst>
          </a:custGeom>
          <a:blipFill>
            <a:blip r:embed="rId16"/>
            <a:stretch>
              <a:fillRect/>
            </a:stretch>
          </a:blipFill>
        </p:spPr>
      </p:sp>
      <p:sp>
        <p:nvSpPr>
          <p:cNvPr id="30" name="TextBox 30"/>
          <p:cNvSpPr txBox="1"/>
          <p:nvPr/>
        </p:nvSpPr>
        <p:spPr>
          <a:xfrm>
            <a:off x="1241450" y="955836"/>
            <a:ext cx="15139118" cy="864276"/>
          </a:xfrm>
          <a:prstGeom prst="rect">
            <a:avLst/>
          </a:prstGeom>
        </p:spPr>
        <p:txBody>
          <a:bodyPr wrap="square" lIns="0" tIns="0" rIns="0" bIns="0" rtlCol="0" anchor="t">
            <a:spAutoFit/>
          </a:bodyPr>
          <a:lstStyle/>
          <a:p>
            <a:pPr marL="0" lvl="0" indent="0" algn="l">
              <a:lnSpc>
                <a:spcPts val="7358"/>
              </a:lnSpc>
              <a:spcBef>
                <a:spcPct val="0"/>
              </a:spcBef>
            </a:pPr>
            <a:r>
              <a:rPr lang="en-US" sz="6131" b="1" spc="220" dirty="0">
                <a:solidFill>
                  <a:srgbClr val="2A2E3A"/>
                </a:solidFill>
                <a:latin typeface="Montserrat Classic Bold"/>
                <a:ea typeface="Montserrat Classic Bold"/>
                <a:cs typeface="Montserrat Classic Bold"/>
                <a:sym typeface="Montserrat Classic Bold"/>
              </a:rPr>
              <a:t>Which activities since 2 years ½ ?</a:t>
            </a:r>
          </a:p>
        </p:txBody>
      </p:sp>
      <p:sp>
        <p:nvSpPr>
          <p:cNvPr id="31" name="TextBox 31"/>
          <p:cNvSpPr txBox="1"/>
          <p:nvPr/>
        </p:nvSpPr>
        <p:spPr>
          <a:xfrm>
            <a:off x="662768" y="5653013"/>
            <a:ext cx="2535464" cy="365165"/>
          </a:xfrm>
          <a:prstGeom prst="rect">
            <a:avLst/>
          </a:prstGeom>
        </p:spPr>
        <p:txBody>
          <a:bodyPr lIns="0" tIns="0" rIns="0" bIns="0" rtlCol="0" anchor="t">
            <a:spAutoFit/>
          </a:bodyPr>
          <a:lstStyle/>
          <a:p>
            <a:pPr marL="0" lvl="0" indent="0" algn="ctr">
              <a:lnSpc>
                <a:spcPts val="3228"/>
              </a:lnSpc>
              <a:spcBef>
                <a:spcPct val="0"/>
              </a:spcBef>
            </a:pPr>
            <a:r>
              <a:rPr lang="en-US" sz="2306" spc="103" dirty="0">
                <a:solidFill>
                  <a:srgbClr val="2A2E3A"/>
                </a:solidFill>
                <a:latin typeface="Montserrat Classic"/>
                <a:ea typeface="Montserrat Classic"/>
                <a:cs typeface="Montserrat Classic"/>
                <a:sym typeface="Montserrat Classic"/>
              </a:rPr>
              <a:t>20 meetings</a:t>
            </a:r>
          </a:p>
        </p:txBody>
      </p:sp>
      <p:sp>
        <p:nvSpPr>
          <p:cNvPr id="32" name="TextBox 32"/>
          <p:cNvSpPr txBox="1"/>
          <p:nvPr/>
        </p:nvSpPr>
        <p:spPr>
          <a:xfrm>
            <a:off x="3244343" y="5421533"/>
            <a:ext cx="2933851" cy="1185902"/>
          </a:xfrm>
          <a:prstGeom prst="rect">
            <a:avLst/>
          </a:prstGeom>
        </p:spPr>
        <p:txBody>
          <a:bodyPr wrap="square" lIns="0" tIns="0" rIns="0" bIns="0" rtlCol="0" anchor="t">
            <a:spAutoFit/>
          </a:bodyPr>
          <a:lstStyle/>
          <a:p>
            <a:pPr marL="0" lvl="0" indent="0" algn="ctr">
              <a:lnSpc>
                <a:spcPts val="3228"/>
              </a:lnSpc>
              <a:spcBef>
                <a:spcPct val="0"/>
              </a:spcBef>
            </a:pPr>
            <a:r>
              <a:rPr lang="en-US" sz="2306" spc="103" dirty="0">
                <a:solidFill>
                  <a:srgbClr val="2A2E3A"/>
                </a:solidFill>
                <a:latin typeface="Montserrat Classic"/>
                <a:ea typeface="Montserrat Classic"/>
                <a:cs typeface="Montserrat Classic"/>
                <a:sym typeface="Montserrat Classic"/>
              </a:rPr>
              <a:t>Preparation forms/letters/who to informed</a:t>
            </a:r>
          </a:p>
        </p:txBody>
      </p:sp>
      <p:sp>
        <p:nvSpPr>
          <p:cNvPr id="33" name="TextBox 33"/>
          <p:cNvSpPr txBox="1"/>
          <p:nvPr/>
        </p:nvSpPr>
        <p:spPr>
          <a:xfrm>
            <a:off x="6322425" y="5458901"/>
            <a:ext cx="2933851" cy="1185902"/>
          </a:xfrm>
          <a:prstGeom prst="rect">
            <a:avLst/>
          </a:prstGeom>
        </p:spPr>
        <p:txBody>
          <a:bodyPr wrap="square" lIns="0" tIns="0" rIns="0" bIns="0" rtlCol="0" anchor="t">
            <a:spAutoFit/>
          </a:bodyPr>
          <a:lstStyle/>
          <a:p>
            <a:pPr lvl="0" algn="ctr">
              <a:lnSpc>
                <a:spcPts val="3228"/>
              </a:lnSpc>
              <a:spcBef>
                <a:spcPct val="0"/>
              </a:spcBef>
            </a:pPr>
            <a:r>
              <a:rPr lang="en-US" sz="2306" spc="103" dirty="0">
                <a:solidFill>
                  <a:srgbClr val="2A2E3A"/>
                </a:solidFill>
                <a:latin typeface="Montserrat Classic"/>
                <a:ea typeface="Montserrat Classic"/>
                <a:cs typeface="Montserrat Classic"/>
                <a:sym typeface="Montserrat Classic"/>
              </a:rPr>
              <a:t>Assistance to donation centers : 3 webinar/year</a:t>
            </a:r>
          </a:p>
        </p:txBody>
      </p:sp>
      <p:sp>
        <p:nvSpPr>
          <p:cNvPr id="34" name="TextBox 34"/>
          <p:cNvSpPr txBox="1"/>
          <p:nvPr/>
        </p:nvSpPr>
        <p:spPr>
          <a:xfrm>
            <a:off x="9346756" y="5458901"/>
            <a:ext cx="2777963" cy="1596271"/>
          </a:xfrm>
          <a:prstGeom prst="rect">
            <a:avLst/>
          </a:prstGeom>
        </p:spPr>
        <p:txBody>
          <a:bodyPr wrap="square" lIns="0" tIns="0" rIns="0" bIns="0" rtlCol="0" anchor="t">
            <a:spAutoFit/>
          </a:bodyPr>
          <a:lstStyle/>
          <a:p>
            <a:pPr marL="0" lvl="0" indent="0" algn="ctr">
              <a:lnSpc>
                <a:spcPts val="3228"/>
              </a:lnSpc>
              <a:spcBef>
                <a:spcPct val="0"/>
              </a:spcBef>
            </a:pPr>
            <a:r>
              <a:rPr lang="en-US" sz="2306" spc="103" dirty="0">
                <a:solidFill>
                  <a:srgbClr val="2A2E3A"/>
                </a:solidFill>
                <a:latin typeface="Montserrat Classic"/>
                <a:ea typeface="Montserrat Classic"/>
                <a:cs typeface="Montserrat Classic"/>
                <a:sym typeface="Montserrat Classic"/>
              </a:rPr>
              <a:t>Visit 5 donation centers :</a:t>
            </a:r>
          </a:p>
          <a:p>
            <a:pPr marL="0" lvl="0" indent="0" algn="ctr">
              <a:lnSpc>
                <a:spcPts val="3228"/>
              </a:lnSpc>
              <a:spcBef>
                <a:spcPct val="0"/>
              </a:spcBef>
            </a:pPr>
            <a:r>
              <a:rPr lang="en-US" sz="2306" spc="103" dirty="0" err="1">
                <a:solidFill>
                  <a:srgbClr val="2A2E3A"/>
                </a:solidFill>
                <a:latin typeface="Montserrat Classic"/>
                <a:ea typeface="Montserrat Classic"/>
                <a:cs typeface="Montserrat Classic"/>
                <a:sym typeface="Montserrat Classic"/>
              </a:rPr>
              <a:t>Organisation</a:t>
            </a:r>
            <a:r>
              <a:rPr lang="en-US" sz="2306" spc="103" dirty="0">
                <a:solidFill>
                  <a:srgbClr val="2A2E3A"/>
                </a:solidFill>
                <a:latin typeface="Montserrat Classic"/>
                <a:ea typeface="Montserrat Classic"/>
                <a:cs typeface="Montserrat Classic"/>
                <a:sym typeface="Montserrat Classic"/>
              </a:rPr>
              <a:t>/old archives</a:t>
            </a:r>
          </a:p>
        </p:txBody>
      </p:sp>
      <p:sp>
        <p:nvSpPr>
          <p:cNvPr id="35" name="TextBox 35"/>
          <p:cNvSpPr txBox="1"/>
          <p:nvPr/>
        </p:nvSpPr>
        <p:spPr>
          <a:xfrm>
            <a:off x="12420358" y="5355805"/>
            <a:ext cx="2535464" cy="1217769"/>
          </a:xfrm>
          <a:prstGeom prst="rect">
            <a:avLst/>
          </a:prstGeom>
        </p:spPr>
        <p:txBody>
          <a:bodyPr lIns="0" tIns="0" rIns="0" bIns="0" rtlCol="0" anchor="t">
            <a:spAutoFit/>
          </a:bodyPr>
          <a:lstStyle/>
          <a:p>
            <a:pPr lvl="0" algn="ctr">
              <a:lnSpc>
                <a:spcPts val="3228"/>
              </a:lnSpc>
              <a:spcBef>
                <a:spcPct val="0"/>
              </a:spcBef>
            </a:pPr>
            <a:r>
              <a:rPr lang="en-US" sz="2306" spc="103" dirty="0">
                <a:solidFill>
                  <a:srgbClr val="2A2E3A"/>
                </a:solidFill>
                <a:latin typeface="Montserrat Classic"/>
                <a:ea typeface="Montserrat Classic"/>
                <a:cs typeface="Montserrat Classic"/>
                <a:sym typeface="Montserrat Classic"/>
              </a:rPr>
              <a:t>Development of communication medias</a:t>
            </a:r>
          </a:p>
        </p:txBody>
      </p:sp>
      <p:sp>
        <p:nvSpPr>
          <p:cNvPr id="36" name="TextBox 36"/>
          <p:cNvSpPr txBox="1"/>
          <p:nvPr/>
        </p:nvSpPr>
        <p:spPr>
          <a:xfrm>
            <a:off x="15039124" y="5251799"/>
            <a:ext cx="3221443" cy="775533"/>
          </a:xfrm>
          <a:prstGeom prst="rect">
            <a:avLst/>
          </a:prstGeom>
        </p:spPr>
        <p:txBody>
          <a:bodyPr wrap="square" lIns="0" tIns="0" rIns="0" bIns="0" rtlCol="0" anchor="t">
            <a:spAutoFit/>
          </a:bodyPr>
          <a:lstStyle/>
          <a:p>
            <a:pPr lvl="0" algn="ctr">
              <a:lnSpc>
                <a:spcPts val="3228"/>
              </a:lnSpc>
              <a:spcBef>
                <a:spcPct val="0"/>
              </a:spcBef>
            </a:pPr>
            <a:r>
              <a:rPr lang="en-US" sz="2306" spc="103" dirty="0">
                <a:solidFill>
                  <a:srgbClr val="2A2E3A"/>
                </a:solidFill>
                <a:latin typeface="Montserrat Classic"/>
                <a:ea typeface="Montserrat Classic"/>
                <a:cs typeface="Montserrat Classic"/>
                <a:sym typeface="Montserrat Classic"/>
              </a:rPr>
              <a:t>Psychological support services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028700" y="7652001"/>
            <a:ext cx="3988366" cy="473147"/>
          </a:xfrm>
          <a:custGeom>
            <a:avLst/>
            <a:gdLst/>
            <a:ahLst/>
            <a:cxnLst/>
            <a:rect l="l" t="t" r="r" b="b"/>
            <a:pathLst>
              <a:path w="3988366" h="473147">
                <a:moveTo>
                  <a:pt x="0" y="0"/>
                </a:moveTo>
                <a:lnTo>
                  <a:pt x="3988366" y="0"/>
                </a:lnTo>
                <a:lnTo>
                  <a:pt x="3988366" y="473147"/>
                </a:lnTo>
                <a:lnTo>
                  <a:pt x="0" y="473147"/>
                </a:lnTo>
                <a:lnTo>
                  <a:pt x="0" y="0"/>
                </a:lnTo>
                <a:close/>
              </a:path>
            </a:pathLst>
          </a:custGeom>
          <a:blipFill>
            <a:blip r:embed="rId3">
              <a:alphaModFix amt="89000"/>
            </a:blip>
            <a:stretch>
              <a:fillRect b="-142346"/>
            </a:stretch>
          </a:blipFill>
        </p:spPr>
      </p:sp>
      <p:grpSp>
        <p:nvGrpSpPr>
          <p:cNvPr id="3" name="Group 3"/>
          <p:cNvGrpSpPr/>
          <p:nvPr/>
        </p:nvGrpSpPr>
        <p:grpSpPr>
          <a:xfrm>
            <a:off x="1028700" y="4118226"/>
            <a:ext cx="4075499" cy="3649623"/>
            <a:chOff x="0" y="0"/>
            <a:chExt cx="1320076" cy="1182133"/>
          </a:xfrm>
        </p:grpSpPr>
        <p:sp>
          <p:nvSpPr>
            <p:cNvPr id="4" name="Freeform 4"/>
            <p:cNvSpPr/>
            <p:nvPr/>
          </p:nvSpPr>
          <p:spPr>
            <a:xfrm>
              <a:off x="0" y="0"/>
              <a:ext cx="1320076" cy="1182133"/>
            </a:xfrm>
            <a:custGeom>
              <a:avLst/>
              <a:gdLst/>
              <a:ahLst/>
              <a:cxnLst/>
              <a:rect l="l" t="t" r="r" b="b"/>
              <a:pathLst>
                <a:path w="1320076" h="1182133">
                  <a:moveTo>
                    <a:pt x="68386" y="0"/>
                  </a:moveTo>
                  <a:lnTo>
                    <a:pt x="1251690" y="0"/>
                  </a:lnTo>
                  <a:cubicBezTo>
                    <a:pt x="1289459" y="0"/>
                    <a:pt x="1320076" y="30618"/>
                    <a:pt x="1320076" y="68386"/>
                  </a:cubicBezTo>
                  <a:lnTo>
                    <a:pt x="1320076" y="1113746"/>
                  </a:lnTo>
                  <a:cubicBezTo>
                    <a:pt x="1320076" y="1151515"/>
                    <a:pt x="1289459" y="1182133"/>
                    <a:pt x="1251690" y="1182133"/>
                  </a:cubicBezTo>
                  <a:lnTo>
                    <a:pt x="68386" y="1182133"/>
                  </a:lnTo>
                  <a:cubicBezTo>
                    <a:pt x="30618" y="1182133"/>
                    <a:pt x="0" y="1151515"/>
                    <a:pt x="0" y="1113746"/>
                  </a:cubicBezTo>
                  <a:lnTo>
                    <a:pt x="0" y="68386"/>
                  </a:lnTo>
                  <a:cubicBezTo>
                    <a:pt x="0" y="30618"/>
                    <a:pt x="30618" y="0"/>
                    <a:pt x="68386"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sp>
        <p:sp>
          <p:nvSpPr>
            <p:cNvPr id="5" name="TextBox 5"/>
            <p:cNvSpPr txBox="1"/>
            <p:nvPr/>
          </p:nvSpPr>
          <p:spPr>
            <a:xfrm>
              <a:off x="0" y="-47625"/>
              <a:ext cx="1320076" cy="122975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393815" y="3478167"/>
            <a:ext cx="1345270" cy="1328393"/>
            <a:chOff x="0" y="0"/>
            <a:chExt cx="435740" cy="430274"/>
          </a:xfrm>
        </p:grpSpPr>
        <p:sp>
          <p:nvSpPr>
            <p:cNvPr id="7" name="Freeform 7"/>
            <p:cNvSpPr/>
            <p:nvPr/>
          </p:nvSpPr>
          <p:spPr>
            <a:xfrm>
              <a:off x="0" y="0"/>
              <a:ext cx="435740" cy="430274"/>
            </a:xfrm>
            <a:custGeom>
              <a:avLst/>
              <a:gdLst/>
              <a:ahLst/>
              <a:cxnLst/>
              <a:rect l="l" t="t" r="r" b="b"/>
              <a:pathLst>
                <a:path w="435740" h="430274">
                  <a:moveTo>
                    <a:pt x="0" y="0"/>
                  </a:moveTo>
                  <a:lnTo>
                    <a:pt x="435740" y="0"/>
                  </a:lnTo>
                  <a:lnTo>
                    <a:pt x="435740" y="430274"/>
                  </a:lnTo>
                  <a:lnTo>
                    <a:pt x="0" y="430274"/>
                  </a:lnTo>
                  <a:close/>
                </a:path>
              </a:pathLst>
            </a:custGeom>
            <a:solidFill>
              <a:srgbClr val="FFFFFF"/>
            </a:solidFill>
          </p:spPr>
        </p:sp>
        <p:sp>
          <p:nvSpPr>
            <p:cNvPr id="8" name="TextBox 8"/>
            <p:cNvSpPr txBox="1"/>
            <p:nvPr/>
          </p:nvSpPr>
          <p:spPr>
            <a:xfrm>
              <a:off x="0" y="-9525"/>
              <a:ext cx="435740" cy="439799"/>
            </a:xfrm>
            <a:prstGeom prst="rect">
              <a:avLst/>
            </a:prstGeom>
          </p:spPr>
          <p:txBody>
            <a:bodyPr lIns="50800" tIns="50800" rIns="50800" bIns="50800" rtlCol="0" anchor="ctr"/>
            <a:lstStyle/>
            <a:p>
              <a:pPr marL="0" lvl="0" indent="0" algn="ctr">
                <a:lnSpc>
                  <a:spcPts val="7358"/>
                </a:lnSpc>
                <a:spcBef>
                  <a:spcPct val="0"/>
                </a:spcBef>
              </a:pPr>
              <a:r>
                <a:rPr lang="en-US" sz="6131" b="1" u="none" strike="noStrike" spc="220">
                  <a:solidFill>
                    <a:srgbClr val="0063A1"/>
                  </a:solidFill>
                  <a:latin typeface="Montserrat Classic Bold"/>
                  <a:ea typeface="Montserrat Classic Bold"/>
                  <a:cs typeface="Montserrat Classic Bold"/>
                  <a:sym typeface="Montserrat Classic Bold"/>
                </a:rPr>
                <a:t>01</a:t>
              </a:r>
            </a:p>
          </p:txBody>
        </p:sp>
      </p:grpSp>
      <p:sp>
        <p:nvSpPr>
          <p:cNvPr id="9" name="Freeform 9"/>
          <p:cNvSpPr/>
          <p:nvPr/>
        </p:nvSpPr>
        <p:spPr>
          <a:xfrm rot="-10800000">
            <a:off x="5673753" y="7652001"/>
            <a:ext cx="3988366" cy="473147"/>
          </a:xfrm>
          <a:custGeom>
            <a:avLst/>
            <a:gdLst/>
            <a:ahLst/>
            <a:cxnLst/>
            <a:rect l="l" t="t" r="r" b="b"/>
            <a:pathLst>
              <a:path w="3988366" h="473147">
                <a:moveTo>
                  <a:pt x="0" y="0"/>
                </a:moveTo>
                <a:lnTo>
                  <a:pt x="3988366" y="0"/>
                </a:lnTo>
                <a:lnTo>
                  <a:pt x="3988366" y="473147"/>
                </a:lnTo>
                <a:lnTo>
                  <a:pt x="0" y="473147"/>
                </a:lnTo>
                <a:lnTo>
                  <a:pt x="0" y="0"/>
                </a:lnTo>
                <a:close/>
              </a:path>
            </a:pathLst>
          </a:custGeom>
          <a:blipFill>
            <a:blip r:embed="rId3">
              <a:alphaModFix amt="89000"/>
            </a:blip>
            <a:stretch>
              <a:fillRect b="-142346"/>
            </a:stretch>
          </a:blipFill>
        </p:spPr>
      </p:sp>
      <p:grpSp>
        <p:nvGrpSpPr>
          <p:cNvPr id="10" name="Group 10"/>
          <p:cNvGrpSpPr/>
          <p:nvPr/>
        </p:nvGrpSpPr>
        <p:grpSpPr>
          <a:xfrm>
            <a:off x="12805839" y="247386"/>
            <a:ext cx="6247116" cy="6247116"/>
            <a:chOff x="0" y="0"/>
            <a:chExt cx="6350000" cy="6350000"/>
          </a:xfrm>
        </p:grpSpPr>
        <p:sp>
          <p:nvSpPr>
            <p:cNvPr id="11" name="Freeform 11"/>
            <p:cNvSpPr/>
            <p:nvPr/>
          </p:nvSpPr>
          <p:spPr>
            <a:xfrm>
              <a:off x="0" y="0"/>
              <a:ext cx="6350000" cy="6350000"/>
            </a:xfrm>
            <a:custGeom>
              <a:avLst/>
              <a:gdLst/>
              <a:ahLst/>
              <a:cxnLst/>
              <a:rect l="l" t="t" r="r" b="b"/>
              <a:pathLst>
                <a:path w="6350000" h="6350000">
                  <a:moveTo>
                    <a:pt x="0" y="0"/>
                  </a:moveTo>
                  <a:cubicBezTo>
                    <a:pt x="0" y="3506470"/>
                    <a:pt x="2843530" y="6350000"/>
                    <a:pt x="6350000" y="6350000"/>
                  </a:cubicBezTo>
                  <a:lnTo>
                    <a:pt x="6350000" y="0"/>
                  </a:lnTo>
                  <a:lnTo>
                    <a:pt x="0" y="0"/>
                  </a:lnTo>
                  <a:close/>
                </a:path>
              </a:pathLst>
            </a:custGeom>
            <a:blipFill>
              <a:blip r:embed="rId4"/>
              <a:stretch>
                <a:fillRect l="-16666" r="-16666"/>
              </a:stretch>
            </a:blipFill>
          </p:spPr>
        </p:sp>
      </p:grpSp>
      <p:grpSp>
        <p:nvGrpSpPr>
          <p:cNvPr id="12" name="Group 12"/>
          <p:cNvGrpSpPr/>
          <p:nvPr/>
        </p:nvGrpSpPr>
        <p:grpSpPr>
          <a:xfrm>
            <a:off x="5673753" y="4118226"/>
            <a:ext cx="4075499" cy="3649623"/>
            <a:chOff x="0" y="0"/>
            <a:chExt cx="1320076" cy="1182133"/>
          </a:xfrm>
        </p:grpSpPr>
        <p:sp>
          <p:nvSpPr>
            <p:cNvPr id="13" name="Freeform 13"/>
            <p:cNvSpPr/>
            <p:nvPr/>
          </p:nvSpPr>
          <p:spPr>
            <a:xfrm>
              <a:off x="0" y="0"/>
              <a:ext cx="1320076" cy="1182133"/>
            </a:xfrm>
            <a:custGeom>
              <a:avLst/>
              <a:gdLst/>
              <a:ahLst/>
              <a:cxnLst/>
              <a:rect l="l" t="t" r="r" b="b"/>
              <a:pathLst>
                <a:path w="1320076" h="1182133">
                  <a:moveTo>
                    <a:pt x="68386" y="0"/>
                  </a:moveTo>
                  <a:lnTo>
                    <a:pt x="1251690" y="0"/>
                  </a:lnTo>
                  <a:cubicBezTo>
                    <a:pt x="1289459" y="0"/>
                    <a:pt x="1320076" y="30618"/>
                    <a:pt x="1320076" y="68386"/>
                  </a:cubicBezTo>
                  <a:lnTo>
                    <a:pt x="1320076" y="1113746"/>
                  </a:lnTo>
                  <a:cubicBezTo>
                    <a:pt x="1320076" y="1151515"/>
                    <a:pt x="1289459" y="1182133"/>
                    <a:pt x="1251690" y="1182133"/>
                  </a:cubicBezTo>
                  <a:lnTo>
                    <a:pt x="68386" y="1182133"/>
                  </a:lnTo>
                  <a:cubicBezTo>
                    <a:pt x="30618" y="1182133"/>
                    <a:pt x="0" y="1151515"/>
                    <a:pt x="0" y="1113746"/>
                  </a:cubicBezTo>
                  <a:lnTo>
                    <a:pt x="0" y="68386"/>
                  </a:lnTo>
                  <a:cubicBezTo>
                    <a:pt x="0" y="30618"/>
                    <a:pt x="30618" y="0"/>
                    <a:pt x="68386"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sp>
        <p:sp>
          <p:nvSpPr>
            <p:cNvPr id="14" name="TextBox 14"/>
            <p:cNvSpPr txBox="1"/>
            <p:nvPr/>
          </p:nvSpPr>
          <p:spPr>
            <a:xfrm>
              <a:off x="0" y="-38100"/>
              <a:ext cx="1320076" cy="1220233"/>
            </a:xfrm>
            <a:prstGeom prst="rect">
              <a:avLst/>
            </a:prstGeom>
          </p:spPr>
          <p:txBody>
            <a:bodyPr lIns="50800" tIns="50800" rIns="50800" bIns="50800" rtlCol="0" anchor="ctr"/>
            <a:lstStyle/>
            <a:p>
              <a:pPr algn="ctr">
                <a:lnSpc>
                  <a:spcPts val="2799"/>
                </a:lnSpc>
              </a:pPr>
              <a:endParaRPr/>
            </a:p>
          </p:txBody>
        </p:sp>
      </p:grpSp>
      <p:grpSp>
        <p:nvGrpSpPr>
          <p:cNvPr id="15" name="Group 15"/>
          <p:cNvGrpSpPr/>
          <p:nvPr/>
        </p:nvGrpSpPr>
        <p:grpSpPr>
          <a:xfrm>
            <a:off x="7038868" y="3478167"/>
            <a:ext cx="1345270" cy="1328393"/>
            <a:chOff x="0" y="0"/>
            <a:chExt cx="435740" cy="430274"/>
          </a:xfrm>
        </p:grpSpPr>
        <p:sp>
          <p:nvSpPr>
            <p:cNvPr id="16" name="Freeform 16"/>
            <p:cNvSpPr/>
            <p:nvPr/>
          </p:nvSpPr>
          <p:spPr>
            <a:xfrm>
              <a:off x="0" y="0"/>
              <a:ext cx="435740" cy="430274"/>
            </a:xfrm>
            <a:custGeom>
              <a:avLst/>
              <a:gdLst/>
              <a:ahLst/>
              <a:cxnLst/>
              <a:rect l="l" t="t" r="r" b="b"/>
              <a:pathLst>
                <a:path w="435740" h="430274">
                  <a:moveTo>
                    <a:pt x="0" y="0"/>
                  </a:moveTo>
                  <a:lnTo>
                    <a:pt x="435740" y="0"/>
                  </a:lnTo>
                  <a:lnTo>
                    <a:pt x="435740" y="430274"/>
                  </a:lnTo>
                  <a:lnTo>
                    <a:pt x="0" y="430274"/>
                  </a:lnTo>
                  <a:close/>
                </a:path>
              </a:pathLst>
            </a:custGeom>
            <a:solidFill>
              <a:srgbClr val="FFFFFF"/>
            </a:solidFill>
          </p:spPr>
        </p:sp>
        <p:sp>
          <p:nvSpPr>
            <p:cNvPr id="17" name="TextBox 17"/>
            <p:cNvSpPr txBox="1"/>
            <p:nvPr/>
          </p:nvSpPr>
          <p:spPr>
            <a:xfrm>
              <a:off x="0" y="-9525"/>
              <a:ext cx="435740" cy="439799"/>
            </a:xfrm>
            <a:prstGeom prst="rect">
              <a:avLst/>
            </a:prstGeom>
          </p:spPr>
          <p:txBody>
            <a:bodyPr lIns="50800" tIns="50800" rIns="50800" bIns="50800" rtlCol="0" anchor="ctr"/>
            <a:lstStyle/>
            <a:p>
              <a:pPr marL="0" lvl="0" indent="0" algn="ctr">
                <a:lnSpc>
                  <a:spcPts val="7358"/>
                </a:lnSpc>
                <a:spcBef>
                  <a:spcPct val="0"/>
                </a:spcBef>
              </a:pPr>
              <a:r>
                <a:rPr lang="en-US" sz="6131" b="1" spc="220">
                  <a:solidFill>
                    <a:srgbClr val="0063A1"/>
                  </a:solidFill>
                  <a:latin typeface="Montserrat Classic Bold"/>
                  <a:ea typeface="Montserrat Classic Bold"/>
                  <a:cs typeface="Montserrat Classic Bold"/>
                  <a:sym typeface="Montserrat Classic Bold"/>
                </a:rPr>
                <a:t>02</a:t>
              </a:r>
            </a:p>
          </p:txBody>
        </p:sp>
      </p:grpSp>
      <p:sp>
        <p:nvSpPr>
          <p:cNvPr id="18" name="Freeform 18"/>
          <p:cNvSpPr/>
          <p:nvPr/>
        </p:nvSpPr>
        <p:spPr>
          <a:xfrm rot="-10800000">
            <a:off x="10405939" y="7652001"/>
            <a:ext cx="3988366" cy="473147"/>
          </a:xfrm>
          <a:custGeom>
            <a:avLst/>
            <a:gdLst/>
            <a:ahLst/>
            <a:cxnLst/>
            <a:rect l="l" t="t" r="r" b="b"/>
            <a:pathLst>
              <a:path w="3988366" h="473147">
                <a:moveTo>
                  <a:pt x="0" y="0"/>
                </a:moveTo>
                <a:lnTo>
                  <a:pt x="3988366" y="0"/>
                </a:lnTo>
                <a:lnTo>
                  <a:pt x="3988366" y="473147"/>
                </a:lnTo>
                <a:lnTo>
                  <a:pt x="0" y="473147"/>
                </a:lnTo>
                <a:lnTo>
                  <a:pt x="0" y="0"/>
                </a:lnTo>
                <a:close/>
              </a:path>
            </a:pathLst>
          </a:custGeom>
          <a:blipFill>
            <a:blip r:embed="rId3">
              <a:alphaModFix amt="89000"/>
            </a:blip>
            <a:stretch>
              <a:fillRect b="-142346"/>
            </a:stretch>
          </a:blipFill>
        </p:spPr>
      </p:sp>
      <p:grpSp>
        <p:nvGrpSpPr>
          <p:cNvPr id="19" name="Group 19"/>
          <p:cNvGrpSpPr/>
          <p:nvPr/>
        </p:nvGrpSpPr>
        <p:grpSpPr>
          <a:xfrm>
            <a:off x="10405939" y="4118226"/>
            <a:ext cx="4075499" cy="3649623"/>
            <a:chOff x="0" y="0"/>
            <a:chExt cx="1320076" cy="1182133"/>
          </a:xfrm>
        </p:grpSpPr>
        <p:sp>
          <p:nvSpPr>
            <p:cNvPr id="20" name="Freeform 20"/>
            <p:cNvSpPr/>
            <p:nvPr/>
          </p:nvSpPr>
          <p:spPr>
            <a:xfrm>
              <a:off x="0" y="0"/>
              <a:ext cx="1320076" cy="1182133"/>
            </a:xfrm>
            <a:custGeom>
              <a:avLst/>
              <a:gdLst/>
              <a:ahLst/>
              <a:cxnLst/>
              <a:rect l="l" t="t" r="r" b="b"/>
              <a:pathLst>
                <a:path w="1320076" h="1182133">
                  <a:moveTo>
                    <a:pt x="68386" y="0"/>
                  </a:moveTo>
                  <a:lnTo>
                    <a:pt x="1251690" y="0"/>
                  </a:lnTo>
                  <a:cubicBezTo>
                    <a:pt x="1289459" y="0"/>
                    <a:pt x="1320076" y="30618"/>
                    <a:pt x="1320076" y="68386"/>
                  </a:cubicBezTo>
                  <a:lnTo>
                    <a:pt x="1320076" y="1113746"/>
                  </a:lnTo>
                  <a:cubicBezTo>
                    <a:pt x="1320076" y="1151515"/>
                    <a:pt x="1289459" y="1182133"/>
                    <a:pt x="1251690" y="1182133"/>
                  </a:cubicBezTo>
                  <a:lnTo>
                    <a:pt x="68386" y="1182133"/>
                  </a:lnTo>
                  <a:cubicBezTo>
                    <a:pt x="30618" y="1182133"/>
                    <a:pt x="0" y="1151515"/>
                    <a:pt x="0" y="1113746"/>
                  </a:cubicBezTo>
                  <a:lnTo>
                    <a:pt x="0" y="68386"/>
                  </a:lnTo>
                  <a:cubicBezTo>
                    <a:pt x="0" y="30618"/>
                    <a:pt x="30618" y="0"/>
                    <a:pt x="68386" y="0"/>
                  </a:cubicBezTo>
                  <a:close/>
                </a:path>
              </a:pathLst>
            </a:custGeom>
            <a:solidFill>
              <a:srgbClr val="FFFFFF"/>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sp>
        <p:sp>
          <p:nvSpPr>
            <p:cNvPr id="21" name="TextBox 21"/>
            <p:cNvSpPr txBox="1"/>
            <p:nvPr/>
          </p:nvSpPr>
          <p:spPr>
            <a:xfrm>
              <a:off x="0" y="-47625"/>
              <a:ext cx="1320076" cy="1229758"/>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11771054" y="3478167"/>
            <a:ext cx="1345270" cy="1328393"/>
            <a:chOff x="0" y="0"/>
            <a:chExt cx="435740" cy="430274"/>
          </a:xfrm>
        </p:grpSpPr>
        <p:sp>
          <p:nvSpPr>
            <p:cNvPr id="23" name="Freeform 23"/>
            <p:cNvSpPr/>
            <p:nvPr/>
          </p:nvSpPr>
          <p:spPr>
            <a:xfrm>
              <a:off x="0" y="0"/>
              <a:ext cx="435740" cy="430274"/>
            </a:xfrm>
            <a:custGeom>
              <a:avLst/>
              <a:gdLst/>
              <a:ahLst/>
              <a:cxnLst/>
              <a:rect l="l" t="t" r="r" b="b"/>
              <a:pathLst>
                <a:path w="435740" h="430274">
                  <a:moveTo>
                    <a:pt x="0" y="0"/>
                  </a:moveTo>
                  <a:lnTo>
                    <a:pt x="435740" y="0"/>
                  </a:lnTo>
                  <a:lnTo>
                    <a:pt x="435740" y="430274"/>
                  </a:lnTo>
                  <a:lnTo>
                    <a:pt x="0" y="430274"/>
                  </a:lnTo>
                  <a:close/>
                </a:path>
              </a:pathLst>
            </a:custGeom>
            <a:solidFill>
              <a:srgbClr val="FFFFFF"/>
            </a:solidFill>
          </p:spPr>
        </p:sp>
        <p:sp>
          <p:nvSpPr>
            <p:cNvPr id="24" name="TextBox 24"/>
            <p:cNvSpPr txBox="1"/>
            <p:nvPr/>
          </p:nvSpPr>
          <p:spPr>
            <a:xfrm>
              <a:off x="0" y="-9525"/>
              <a:ext cx="435740" cy="439799"/>
            </a:xfrm>
            <a:prstGeom prst="rect">
              <a:avLst/>
            </a:prstGeom>
          </p:spPr>
          <p:txBody>
            <a:bodyPr lIns="50800" tIns="50800" rIns="50800" bIns="50800" rtlCol="0" anchor="ctr"/>
            <a:lstStyle/>
            <a:p>
              <a:pPr marL="0" lvl="0" indent="0" algn="ctr">
                <a:lnSpc>
                  <a:spcPts val="7358"/>
                </a:lnSpc>
                <a:spcBef>
                  <a:spcPct val="0"/>
                </a:spcBef>
              </a:pPr>
              <a:r>
                <a:rPr lang="en-US" sz="6131" b="1" spc="220">
                  <a:solidFill>
                    <a:srgbClr val="0063A1"/>
                  </a:solidFill>
                  <a:latin typeface="Montserrat Classic Bold"/>
                  <a:ea typeface="Montserrat Classic Bold"/>
                  <a:cs typeface="Montserrat Classic Bold"/>
                  <a:sym typeface="Montserrat Classic Bold"/>
                </a:rPr>
                <a:t>03</a:t>
              </a:r>
            </a:p>
          </p:txBody>
        </p:sp>
      </p:grpSp>
      <p:grpSp>
        <p:nvGrpSpPr>
          <p:cNvPr id="25" name="Group 25"/>
          <p:cNvGrpSpPr/>
          <p:nvPr/>
        </p:nvGrpSpPr>
        <p:grpSpPr>
          <a:xfrm>
            <a:off x="-2599217" y="8755654"/>
            <a:ext cx="4723978" cy="4723978"/>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sp>
        <p:sp>
          <p:nvSpPr>
            <p:cNvPr id="27" name="TextBox 2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2065822" y="6744701"/>
            <a:ext cx="3426102" cy="3341700"/>
            <a:chOff x="-7160" y="-20086"/>
            <a:chExt cx="812800" cy="812800"/>
          </a:xfrm>
        </p:grpSpPr>
        <p:sp>
          <p:nvSpPr>
            <p:cNvPr id="29" name="Freeform 29"/>
            <p:cNvSpPr/>
            <p:nvPr/>
          </p:nvSpPr>
          <p:spPr>
            <a:xfrm>
              <a:off x="-7160" y="-20086"/>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id="30" name="TextBox 30"/>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31" name="TextBox 31"/>
          <p:cNvSpPr txBox="1"/>
          <p:nvPr/>
        </p:nvSpPr>
        <p:spPr>
          <a:xfrm>
            <a:off x="713040" y="355558"/>
            <a:ext cx="7851836" cy="864276"/>
          </a:xfrm>
          <a:prstGeom prst="rect">
            <a:avLst/>
          </a:prstGeom>
        </p:spPr>
        <p:txBody>
          <a:bodyPr lIns="0" tIns="0" rIns="0" bIns="0" rtlCol="0" anchor="t">
            <a:spAutoFit/>
          </a:bodyPr>
          <a:lstStyle/>
          <a:p>
            <a:pPr lvl="0">
              <a:lnSpc>
                <a:spcPts val="7358"/>
              </a:lnSpc>
              <a:spcBef>
                <a:spcPct val="0"/>
              </a:spcBef>
            </a:pPr>
            <a:r>
              <a:rPr lang="en-US" sz="6131" b="1" spc="220" dirty="0">
                <a:solidFill>
                  <a:srgbClr val="2A2E3A"/>
                </a:solidFill>
                <a:latin typeface="Montserrat Classic Bold"/>
                <a:ea typeface="Montserrat Classic Bold"/>
                <a:cs typeface="Montserrat Classic Bold"/>
                <a:sym typeface="Montserrat Classic Bold"/>
              </a:rPr>
              <a:t>RECENT DATA</a:t>
            </a:r>
          </a:p>
        </p:txBody>
      </p:sp>
      <p:sp>
        <p:nvSpPr>
          <p:cNvPr id="32" name="TextBox 32"/>
          <p:cNvSpPr txBox="1"/>
          <p:nvPr/>
        </p:nvSpPr>
        <p:spPr>
          <a:xfrm>
            <a:off x="964253" y="4610100"/>
            <a:ext cx="4325566" cy="2794611"/>
          </a:xfrm>
          <a:prstGeom prst="rect">
            <a:avLst/>
          </a:prstGeom>
        </p:spPr>
        <p:txBody>
          <a:bodyPr wrap="square" lIns="0" tIns="0" rIns="0" bIns="0" rtlCol="0" anchor="t">
            <a:spAutoFit/>
          </a:bodyPr>
          <a:lstStyle/>
          <a:p>
            <a:pPr algn="ctr">
              <a:lnSpc>
                <a:spcPts val="3731"/>
              </a:lnSpc>
            </a:pPr>
            <a:r>
              <a:rPr lang="en-US" sz="2665" spc="58" dirty="0">
                <a:solidFill>
                  <a:srgbClr val="2A2E3A"/>
                </a:solidFill>
                <a:latin typeface="Montserrat Classic"/>
                <a:ea typeface="Montserrat Classic"/>
                <a:cs typeface="Montserrat Classic"/>
                <a:sym typeface="Montserrat Classic"/>
              </a:rPr>
              <a:t>701 requests</a:t>
            </a:r>
          </a:p>
          <a:p>
            <a:pPr algn="ctr">
              <a:lnSpc>
                <a:spcPts val="3731"/>
              </a:lnSpc>
            </a:pPr>
            <a:r>
              <a:rPr lang="en-US" sz="2665" spc="58" dirty="0">
                <a:solidFill>
                  <a:srgbClr val="2A2E3A"/>
                </a:solidFill>
                <a:latin typeface="Montserrat Classic"/>
                <a:ea typeface="Montserrat Classic"/>
                <a:cs typeface="Montserrat Classic"/>
                <a:sym typeface="Montserrat Classic"/>
              </a:rPr>
              <a:t> </a:t>
            </a:r>
          </a:p>
          <a:p>
            <a:pPr algn="ctr">
              <a:lnSpc>
                <a:spcPts val="3731"/>
              </a:lnSpc>
            </a:pPr>
            <a:r>
              <a:rPr lang="en-US" sz="2665" spc="58" dirty="0">
                <a:solidFill>
                  <a:srgbClr val="2A2E3A"/>
                </a:solidFill>
                <a:latin typeface="Montserrat Classic"/>
                <a:ea typeface="Montserrat Classic"/>
                <a:cs typeface="Montserrat Classic"/>
                <a:sym typeface="Montserrat Classic"/>
              </a:rPr>
              <a:t>medium age = 34 years</a:t>
            </a:r>
          </a:p>
          <a:p>
            <a:pPr algn="ctr">
              <a:lnSpc>
                <a:spcPts val="3731"/>
              </a:lnSpc>
            </a:pPr>
            <a:r>
              <a:rPr lang="en-US" sz="2665" spc="58" dirty="0">
                <a:solidFill>
                  <a:srgbClr val="2A2E3A"/>
                </a:solidFill>
                <a:latin typeface="Montserrat Classic"/>
                <a:ea typeface="Montserrat Classic"/>
                <a:cs typeface="Montserrat Classic"/>
                <a:sym typeface="Montserrat Classic"/>
              </a:rPr>
              <a:t>women = 75%</a:t>
            </a:r>
          </a:p>
          <a:p>
            <a:pPr algn="ctr">
              <a:lnSpc>
                <a:spcPts val="3731"/>
              </a:lnSpc>
            </a:pPr>
            <a:endParaRPr lang="en-US" sz="2665" spc="58" dirty="0">
              <a:solidFill>
                <a:srgbClr val="2A2E3A"/>
              </a:solidFill>
              <a:latin typeface="Montserrat Classic"/>
              <a:ea typeface="Montserrat Classic"/>
              <a:cs typeface="Montserrat Classic"/>
              <a:sym typeface="Montserrat Classic"/>
            </a:endParaRPr>
          </a:p>
          <a:p>
            <a:pPr marL="0" lvl="0" indent="0" algn="ctr">
              <a:lnSpc>
                <a:spcPts val="3731"/>
              </a:lnSpc>
              <a:spcBef>
                <a:spcPct val="0"/>
              </a:spcBef>
            </a:pPr>
            <a:endParaRPr lang="en-US" sz="2665" spc="58" dirty="0">
              <a:solidFill>
                <a:srgbClr val="2A2E3A"/>
              </a:solidFill>
              <a:latin typeface="Montserrat Classic"/>
              <a:ea typeface="Montserrat Classic"/>
              <a:cs typeface="Montserrat Classic"/>
              <a:sym typeface="Montserrat Classic"/>
            </a:endParaRPr>
          </a:p>
        </p:txBody>
      </p:sp>
      <p:sp>
        <p:nvSpPr>
          <p:cNvPr id="33" name="TextBox 33"/>
          <p:cNvSpPr txBox="1"/>
          <p:nvPr/>
        </p:nvSpPr>
        <p:spPr>
          <a:xfrm>
            <a:off x="5780421" y="4696588"/>
            <a:ext cx="3820779" cy="2523896"/>
          </a:xfrm>
          <a:prstGeom prst="rect">
            <a:avLst/>
          </a:prstGeom>
        </p:spPr>
        <p:txBody>
          <a:bodyPr lIns="0" tIns="0" rIns="0" bIns="0" rtlCol="0" anchor="t">
            <a:spAutoFit/>
          </a:bodyPr>
          <a:lstStyle/>
          <a:p>
            <a:pPr algn="ctr">
              <a:lnSpc>
                <a:spcPts val="3031"/>
              </a:lnSpc>
            </a:pPr>
            <a:r>
              <a:rPr lang="en-US" sz="2165" spc="47" dirty="0">
                <a:solidFill>
                  <a:srgbClr val="2A2E3A"/>
                </a:solidFill>
                <a:latin typeface="Montserrat Classic"/>
                <a:ea typeface="Montserrat Classic"/>
                <a:cs typeface="Montserrat Classic"/>
                <a:sym typeface="Montserrat Classic"/>
              </a:rPr>
              <a:t>512 answers send to the requesters</a:t>
            </a:r>
          </a:p>
          <a:p>
            <a:pPr algn="ctr">
              <a:lnSpc>
                <a:spcPts val="2751"/>
              </a:lnSpc>
            </a:pPr>
            <a:endParaRPr lang="en-US" sz="2165" spc="47" dirty="0">
              <a:solidFill>
                <a:srgbClr val="2A2E3A"/>
              </a:solidFill>
              <a:latin typeface="Montserrat Classic"/>
              <a:ea typeface="Montserrat Classic"/>
              <a:cs typeface="Montserrat Classic"/>
              <a:sym typeface="Montserrat Classic"/>
            </a:endParaRPr>
          </a:p>
          <a:p>
            <a:pPr algn="ctr">
              <a:lnSpc>
                <a:spcPts val="2751"/>
              </a:lnSpc>
            </a:pPr>
            <a:r>
              <a:rPr lang="en-US" sz="1965" spc="43" dirty="0">
                <a:solidFill>
                  <a:srgbClr val="2A2E3A"/>
                </a:solidFill>
                <a:latin typeface="Montserrat Classic"/>
                <a:ea typeface="Montserrat Classic"/>
                <a:cs typeface="Montserrat Classic"/>
                <a:sym typeface="Montserrat Classic"/>
              </a:rPr>
              <a:t>274 : the donor was identify</a:t>
            </a:r>
          </a:p>
          <a:p>
            <a:pPr algn="ctr">
              <a:lnSpc>
                <a:spcPts val="2751"/>
              </a:lnSpc>
            </a:pPr>
            <a:endParaRPr lang="en-US" sz="1965" spc="43" dirty="0">
              <a:solidFill>
                <a:srgbClr val="2A2E3A"/>
              </a:solidFill>
              <a:latin typeface="Montserrat Classic"/>
              <a:ea typeface="Montserrat Classic"/>
              <a:cs typeface="Montserrat Classic"/>
              <a:sym typeface="Montserrat Classic"/>
            </a:endParaRPr>
          </a:p>
          <a:p>
            <a:pPr lvl="0" algn="ctr">
              <a:lnSpc>
                <a:spcPts val="2751"/>
              </a:lnSpc>
              <a:spcBef>
                <a:spcPct val="0"/>
              </a:spcBef>
            </a:pPr>
            <a:r>
              <a:rPr lang="en-US" sz="1965" spc="43" dirty="0">
                <a:solidFill>
                  <a:srgbClr val="2A2E3A"/>
                </a:solidFill>
                <a:latin typeface="Montserrat Classic"/>
                <a:ea typeface="Montserrat Classic"/>
                <a:cs typeface="Montserrat Classic"/>
                <a:sym typeface="Montserrat Classic"/>
              </a:rPr>
              <a:t>238 :  not possible to identify the donor</a:t>
            </a:r>
          </a:p>
        </p:txBody>
      </p:sp>
      <p:sp>
        <p:nvSpPr>
          <p:cNvPr id="34" name="TextBox 34"/>
          <p:cNvSpPr txBox="1"/>
          <p:nvPr/>
        </p:nvSpPr>
        <p:spPr>
          <a:xfrm>
            <a:off x="10579562" y="4718552"/>
            <a:ext cx="3901876" cy="4189608"/>
          </a:xfrm>
          <a:prstGeom prst="rect">
            <a:avLst/>
          </a:prstGeom>
        </p:spPr>
        <p:txBody>
          <a:bodyPr wrap="square" lIns="0" tIns="0" rIns="0" bIns="0" rtlCol="0" anchor="t">
            <a:spAutoFit/>
          </a:bodyPr>
          <a:lstStyle/>
          <a:p>
            <a:pPr algn="ctr">
              <a:lnSpc>
                <a:spcPts val="3031"/>
              </a:lnSpc>
            </a:pPr>
            <a:r>
              <a:rPr lang="en-US" sz="2165" spc="47" dirty="0">
                <a:solidFill>
                  <a:srgbClr val="2A2E3A"/>
                </a:solidFill>
                <a:latin typeface="Montserrat Classic"/>
                <a:ea typeface="Montserrat Classic"/>
                <a:cs typeface="Montserrat Classic"/>
                <a:sym typeface="Montserrat Classic"/>
              </a:rPr>
              <a:t>73 answers </a:t>
            </a:r>
          </a:p>
          <a:p>
            <a:pPr algn="ctr">
              <a:lnSpc>
                <a:spcPts val="3031"/>
              </a:lnSpc>
            </a:pPr>
            <a:r>
              <a:rPr lang="en-US" sz="2165" spc="47" dirty="0">
                <a:solidFill>
                  <a:srgbClr val="2A2E3A"/>
                </a:solidFill>
                <a:latin typeface="Montserrat Classic"/>
                <a:ea typeface="Montserrat Classic"/>
                <a:cs typeface="Montserrat Classic"/>
                <a:sym typeface="Montserrat Classic"/>
              </a:rPr>
              <a:t>with DI/DNI</a:t>
            </a:r>
          </a:p>
          <a:p>
            <a:pPr algn="ctr">
              <a:lnSpc>
                <a:spcPts val="3031"/>
              </a:lnSpc>
            </a:pPr>
            <a:endParaRPr lang="en-US" sz="2165" spc="47" dirty="0">
              <a:solidFill>
                <a:srgbClr val="2A2E3A"/>
              </a:solidFill>
              <a:latin typeface="Montserrat Classic"/>
              <a:ea typeface="Montserrat Classic"/>
              <a:cs typeface="Montserrat Classic"/>
              <a:sym typeface="Montserrat Classic"/>
            </a:endParaRPr>
          </a:p>
          <a:p>
            <a:pPr algn="ctr">
              <a:lnSpc>
                <a:spcPts val="3031"/>
              </a:lnSpc>
            </a:pPr>
            <a:r>
              <a:rPr lang="en-US" sz="2165" spc="47" dirty="0">
                <a:solidFill>
                  <a:srgbClr val="2A2E3A"/>
                </a:solidFill>
                <a:latin typeface="Montserrat Classic"/>
                <a:ea typeface="Montserrat Classic"/>
                <a:cs typeface="Montserrat Classic"/>
                <a:sym typeface="Montserrat Classic"/>
              </a:rPr>
              <a:t>65 death notifications</a:t>
            </a:r>
          </a:p>
          <a:p>
            <a:pPr algn="ctr">
              <a:lnSpc>
                <a:spcPts val="3031"/>
              </a:lnSpc>
            </a:pPr>
            <a:r>
              <a:rPr lang="en-US" sz="2165" spc="47" dirty="0">
                <a:solidFill>
                  <a:srgbClr val="2A2E3A"/>
                </a:solidFill>
                <a:latin typeface="Montserrat Classic"/>
                <a:ea typeface="Montserrat Classic"/>
                <a:cs typeface="Montserrat Classic"/>
                <a:sym typeface="Montserrat Classic"/>
              </a:rPr>
              <a:t>66 refusal notifications</a:t>
            </a:r>
          </a:p>
          <a:p>
            <a:pPr algn="ctr">
              <a:lnSpc>
                <a:spcPts val="3031"/>
              </a:lnSpc>
            </a:pPr>
            <a:r>
              <a:rPr lang="en-US" sz="2165" spc="47" dirty="0">
                <a:solidFill>
                  <a:srgbClr val="2A2E3A"/>
                </a:solidFill>
                <a:latin typeface="Montserrat Classic"/>
                <a:ea typeface="Montserrat Classic"/>
                <a:cs typeface="Montserrat Classic"/>
                <a:sym typeface="Montserrat Classic"/>
              </a:rPr>
              <a:t>65 no answer notifications</a:t>
            </a:r>
          </a:p>
          <a:p>
            <a:pPr algn="ctr">
              <a:lnSpc>
                <a:spcPts val="3031"/>
              </a:lnSpc>
            </a:pPr>
            <a:endParaRPr lang="en-US" sz="2165" spc="47" dirty="0">
              <a:solidFill>
                <a:srgbClr val="2A2E3A"/>
              </a:solidFill>
              <a:latin typeface="Montserrat Classic"/>
              <a:ea typeface="Montserrat Classic"/>
              <a:cs typeface="Montserrat Classic"/>
              <a:sym typeface="Montserrat Classic"/>
            </a:endParaRPr>
          </a:p>
          <a:p>
            <a:pPr algn="ctr">
              <a:lnSpc>
                <a:spcPts val="3031"/>
              </a:lnSpc>
            </a:pPr>
            <a:endParaRPr lang="en-US" sz="2165" spc="47" dirty="0">
              <a:solidFill>
                <a:srgbClr val="2A2E3A"/>
              </a:solidFill>
              <a:latin typeface="Montserrat Classic"/>
              <a:ea typeface="Montserrat Classic"/>
              <a:cs typeface="Montserrat Classic"/>
              <a:sym typeface="Montserrat Classic"/>
            </a:endParaRPr>
          </a:p>
          <a:p>
            <a:pPr algn="ctr">
              <a:lnSpc>
                <a:spcPts val="3031"/>
              </a:lnSpc>
            </a:pPr>
            <a:endParaRPr lang="en-US" sz="2165" spc="47" dirty="0">
              <a:solidFill>
                <a:srgbClr val="2A2E3A"/>
              </a:solidFill>
              <a:latin typeface="Montserrat Classic"/>
              <a:ea typeface="Montserrat Classic"/>
              <a:cs typeface="Montserrat Classic"/>
              <a:sym typeface="Montserrat Classic"/>
            </a:endParaRPr>
          </a:p>
          <a:p>
            <a:pPr algn="ctr">
              <a:lnSpc>
                <a:spcPts val="3031"/>
              </a:lnSpc>
            </a:pPr>
            <a:endParaRPr lang="en-US" sz="2165" spc="47" dirty="0">
              <a:solidFill>
                <a:srgbClr val="2A2E3A"/>
              </a:solidFill>
              <a:latin typeface="Montserrat Classic"/>
              <a:ea typeface="Montserrat Classic"/>
              <a:cs typeface="Montserrat Classic"/>
              <a:sym typeface="Montserrat Classic"/>
            </a:endParaRPr>
          </a:p>
          <a:p>
            <a:pPr marL="0" lvl="0" indent="0" algn="ctr">
              <a:lnSpc>
                <a:spcPts val="3031"/>
              </a:lnSpc>
              <a:spcBef>
                <a:spcPct val="0"/>
              </a:spcBef>
            </a:pPr>
            <a:endParaRPr lang="en-US" sz="2165" spc="47" dirty="0">
              <a:solidFill>
                <a:srgbClr val="2A2E3A"/>
              </a:solidFill>
              <a:latin typeface="Montserrat Classic"/>
              <a:ea typeface="Montserrat Classic"/>
              <a:cs typeface="Montserrat Classic"/>
              <a:sym typeface="Montserrat Classic"/>
            </a:endParaRPr>
          </a:p>
        </p:txBody>
      </p:sp>
      <p:sp>
        <p:nvSpPr>
          <p:cNvPr id="35" name="TextBox 35"/>
          <p:cNvSpPr txBox="1"/>
          <p:nvPr/>
        </p:nvSpPr>
        <p:spPr>
          <a:xfrm>
            <a:off x="837025" y="1575922"/>
            <a:ext cx="7851836" cy="702180"/>
          </a:xfrm>
          <a:prstGeom prst="rect">
            <a:avLst/>
          </a:prstGeom>
        </p:spPr>
        <p:txBody>
          <a:bodyPr lIns="0" tIns="0" rIns="0" bIns="0" rtlCol="0" anchor="t">
            <a:spAutoFit/>
          </a:bodyPr>
          <a:lstStyle/>
          <a:p>
            <a:pPr lvl="0">
              <a:lnSpc>
                <a:spcPts val="2891"/>
              </a:lnSpc>
              <a:spcBef>
                <a:spcPct val="0"/>
              </a:spcBef>
            </a:pPr>
            <a:r>
              <a:rPr lang="en-US" sz="2065" spc="45" dirty="0">
                <a:solidFill>
                  <a:srgbClr val="2A2E3A"/>
                </a:solidFill>
                <a:latin typeface="Montserrat Classic"/>
                <a:ea typeface="Montserrat Classic"/>
                <a:cs typeface="Montserrat Classic"/>
                <a:sym typeface="Montserrat Classic"/>
              </a:rPr>
              <a:t>MEETING ON 02 FEBRUARY 2025</a:t>
            </a:r>
          </a:p>
          <a:p>
            <a:pPr lvl="0">
              <a:lnSpc>
                <a:spcPts val="2891"/>
              </a:lnSpc>
              <a:spcBef>
                <a:spcPct val="0"/>
              </a:spcBef>
            </a:pPr>
            <a:r>
              <a:rPr lang="en-US" sz="2065" u="none" strike="noStrike" spc="45" dirty="0">
                <a:solidFill>
                  <a:srgbClr val="2A2E3A"/>
                </a:solidFill>
                <a:latin typeface="Montserrat Classic"/>
                <a:ea typeface="Montserrat Classic"/>
                <a:cs typeface="Montserrat Classic"/>
                <a:sym typeface="Montserrat Classic"/>
              </a:rPr>
              <a:t>2 ½ YEARS ACTIVITY </a:t>
            </a:r>
          </a:p>
        </p:txBody>
      </p:sp>
      <p:sp>
        <p:nvSpPr>
          <p:cNvPr id="36" name="Freeform 36"/>
          <p:cNvSpPr/>
          <p:nvPr/>
        </p:nvSpPr>
        <p:spPr>
          <a:xfrm>
            <a:off x="10894328" y="7180943"/>
            <a:ext cx="3079216" cy="3085374"/>
          </a:xfrm>
          <a:custGeom>
            <a:avLst/>
            <a:gdLst/>
            <a:ahLst/>
            <a:cxnLst/>
            <a:rect l="l" t="t" r="r" b="b"/>
            <a:pathLst>
              <a:path w="3079216" h="3085374">
                <a:moveTo>
                  <a:pt x="0" y="0"/>
                </a:moveTo>
                <a:lnTo>
                  <a:pt x="3079216" y="0"/>
                </a:lnTo>
                <a:lnTo>
                  <a:pt x="3079216" y="3085374"/>
                </a:lnTo>
                <a:lnTo>
                  <a:pt x="0" y="3085374"/>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
        <p:nvSpPr>
          <p:cNvPr id="37" name="TextBox 37"/>
          <p:cNvSpPr txBox="1"/>
          <p:nvPr/>
        </p:nvSpPr>
        <p:spPr>
          <a:xfrm>
            <a:off x="11242972" y="7967372"/>
            <a:ext cx="2381928" cy="1384995"/>
          </a:xfrm>
          <a:prstGeom prst="rect">
            <a:avLst/>
          </a:prstGeom>
        </p:spPr>
        <p:txBody>
          <a:bodyPr lIns="0" tIns="0" rIns="0" bIns="0" rtlCol="0" anchor="t">
            <a:spAutoFit/>
          </a:bodyPr>
          <a:lstStyle/>
          <a:p>
            <a:pPr algn="ctr">
              <a:lnSpc>
                <a:spcPts val="2659"/>
              </a:lnSpc>
              <a:spcBef>
                <a:spcPct val="0"/>
              </a:spcBef>
            </a:pPr>
            <a:r>
              <a:rPr lang="en-US" sz="2400" b="1" dirty="0">
                <a:solidFill>
                  <a:srgbClr val="FFFFFF"/>
                </a:solidFill>
                <a:latin typeface="Arimo Bold"/>
                <a:ea typeface="Arimo Bold"/>
                <a:cs typeface="Arimo Bold"/>
                <a:sym typeface="Arimo Bold"/>
              </a:rPr>
              <a:t>10 % CAPADD-requesters received a positive reply  </a:t>
            </a:r>
          </a:p>
        </p:txBody>
      </p:sp>
      <p:pic>
        <p:nvPicPr>
          <p:cNvPr id="38" name="Image 37">
            <a:extLst>
              <a:ext uri="{FF2B5EF4-FFF2-40B4-BE49-F238E27FC236}">
                <a16:creationId xmlns:a16="http://schemas.microsoft.com/office/drawing/2014/main" id="{20959C79-D943-46EE-86E7-B664668FF72A}"/>
              </a:ext>
            </a:extLst>
          </p:cNvPr>
          <p:cNvPicPr>
            <a:picLocks noChangeAspect="1"/>
          </p:cNvPicPr>
          <p:nvPr/>
        </p:nvPicPr>
        <p:blipFill>
          <a:blip r:embed="rId7"/>
          <a:stretch>
            <a:fillRect/>
          </a:stretch>
        </p:blipFill>
        <p:spPr>
          <a:xfrm>
            <a:off x="6800063" y="102899"/>
            <a:ext cx="4970991" cy="3471697"/>
          </a:xfrm>
          <a:prstGeom prst="rect">
            <a:avLst/>
          </a:prstGeom>
        </p:spPr>
      </p:pic>
      <p:sp>
        <p:nvSpPr>
          <p:cNvPr id="39" name="Freeform 36">
            <a:extLst>
              <a:ext uri="{FF2B5EF4-FFF2-40B4-BE49-F238E27FC236}">
                <a16:creationId xmlns:a16="http://schemas.microsoft.com/office/drawing/2014/main" id="{5C4EE75D-6CBD-40C5-9646-2835102808E0}"/>
              </a:ext>
            </a:extLst>
          </p:cNvPr>
          <p:cNvSpPr/>
          <p:nvPr/>
        </p:nvSpPr>
        <p:spPr>
          <a:xfrm>
            <a:off x="6207218" y="7342576"/>
            <a:ext cx="3079216" cy="2938599"/>
          </a:xfrm>
          <a:custGeom>
            <a:avLst/>
            <a:gdLst/>
            <a:ahLst/>
            <a:cxnLst/>
            <a:rect l="l" t="t" r="r" b="b"/>
            <a:pathLst>
              <a:path w="3079216" h="3085374">
                <a:moveTo>
                  <a:pt x="0" y="0"/>
                </a:moveTo>
                <a:lnTo>
                  <a:pt x="3079216" y="0"/>
                </a:lnTo>
                <a:lnTo>
                  <a:pt x="3079216" y="3085374"/>
                </a:lnTo>
                <a:lnTo>
                  <a:pt x="0" y="3085374"/>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
        <p:nvSpPr>
          <p:cNvPr id="40" name="TextBox 37">
            <a:extLst>
              <a:ext uri="{FF2B5EF4-FFF2-40B4-BE49-F238E27FC236}">
                <a16:creationId xmlns:a16="http://schemas.microsoft.com/office/drawing/2014/main" id="{FDC7F57B-440B-49BD-AF73-C86503A9EBE3}"/>
              </a:ext>
            </a:extLst>
          </p:cNvPr>
          <p:cNvSpPr txBox="1"/>
          <p:nvPr/>
        </p:nvSpPr>
        <p:spPr>
          <a:xfrm>
            <a:off x="6830436" y="8172547"/>
            <a:ext cx="1954718" cy="1038746"/>
          </a:xfrm>
          <a:prstGeom prst="rect">
            <a:avLst/>
          </a:prstGeom>
        </p:spPr>
        <p:txBody>
          <a:bodyPr wrap="square" lIns="0" tIns="0" rIns="0" bIns="0" rtlCol="0" anchor="t">
            <a:spAutoFit/>
          </a:bodyPr>
          <a:lstStyle/>
          <a:p>
            <a:pPr algn="ctr">
              <a:lnSpc>
                <a:spcPts val="2659"/>
              </a:lnSpc>
              <a:spcBef>
                <a:spcPct val="0"/>
              </a:spcBef>
            </a:pPr>
            <a:r>
              <a:rPr lang="en-US" sz="2400" b="1" dirty="0">
                <a:solidFill>
                  <a:srgbClr val="FFFFFF"/>
                </a:solidFill>
                <a:latin typeface="Arimo Bold"/>
                <a:ea typeface="Arimo Bold"/>
                <a:cs typeface="Arimo Bold"/>
                <a:sym typeface="Arimo Bold"/>
              </a:rPr>
              <a:t>&gt; 50 % identification was possible</a:t>
            </a:r>
          </a:p>
        </p:txBody>
      </p:sp>
      <p:sp>
        <p:nvSpPr>
          <p:cNvPr id="41" name="Freeform 36">
            <a:extLst>
              <a:ext uri="{FF2B5EF4-FFF2-40B4-BE49-F238E27FC236}">
                <a16:creationId xmlns:a16="http://schemas.microsoft.com/office/drawing/2014/main" id="{8CA56B25-579B-4033-87B3-F559A5A43346}"/>
              </a:ext>
            </a:extLst>
          </p:cNvPr>
          <p:cNvSpPr/>
          <p:nvPr/>
        </p:nvSpPr>
        <p:spPr>
          <a:xfrm>
            <a:off x="14494211" y="7091297"/>
            <a:ext cx="3079216" cy="3085374"/>
          </a:xfrm>
          <a:custGeom>
            <a:avLst/>
            <a:gdLst/>
            <a:ahLst/>
            <a:cxnLst/>
            <a:rect l="l" t="t" r="r" b="b"/>
            <a:pathLst>
              <a:path w="3079216" h="3085374">
                <a:moveTo>
                  <a:pt x="0" y="0"/>
                </a:moveTo>
                <a:lnTo>
                  <a:pt x="3079216" y="0"/>
                </a:lnTo>
                <a:lnTo>
                  <a:pt x="3079216" y="3085374"/>
                </a:lnTo>
                <a:lnTo>
                  <a:pt x="0" y="3085374"/>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
        <p:nvSpPr>
          <p:cNvPr id="42" name="TextBox 37">
            <a:extLst>
              <a:ext uri="{FF2B5EF4-FFF2-40B4-BE49-F238E27FC236}">
                <a16:creationId xmlns:a16="http://schemas.microsoft.com/office/drawing/2014/main" id="{92C5555D-3687-4102-967A-BE1D95BC4049}"/>
              </a:ext>
            </a:extLst>
          </p:cNvPr>
          <p:cNvSpPr txBox="1"/>
          <p:nvPr/>
        </p:nvSpPr>
        <p:spPr>
          <a:xfrm>
            <a:off x="14915614" y="7941486"/>
            <a:ext cx="2381928" cy="1384995"/>
          </a:xfrm>
          <a:prstGeom prst="rect">
            <a:avLst/>
          </a:prstGeom>
        </p:spPr>
        <p:txBody>
          <a:bodyPr lIns="0" tIns="0" rIns="0" bIns="0" rtlCol="0" anchor="t">
            <a:spAutoFit/>
          </a:bodyPr>
          <a:lstStyle/>
          <a:p>
            <a:pPr algn="ctr">
              <a:lnSpc>
                <a:spcPts val="2659"/>
              </a:lnSpc>
              <a:spcBef>
                <a:spcPct val="0"/>
              </a:spcBef>
            </a:pPr>
            <a:r>
              <a:rPr lang="en-US" sz="2400" b="1" dirty="0">
                <a:solidFill>
                  <a:srgbClr val="FFFFFF"/>
                </a:solidFill>
                <a:latin typeface="Arimo Bold"/>
                <a:ea typeface="Arimo Bold"/>
                <a:cs typeface="Arimo Bold"/>
                <a:sym typeface="Arimo Bold"/>
              </a:rPr>
              <a:t>MEDIUM AGE OF DONORS</a:t>
            </a:r>
          </a:p>
          <a:p>
            <a:pPr algn="ctr">
              <a:lnSpc>
                <a:spcPts val="2659"/>
              </a:lnSpc>
              <a:spcBef>
                <a:spcPct val="0"/>
              </a:spcBef>
            </a:pPr>
            <a:endParaRPr lang="en-US" sz="2400" b="1" dirty="0">
              <a:solidFill>
                <a:srgbClr val="FFFFFF"/>
              </a:solidFill>
              <a:latin typeface="Arimo Bold"/>
              <a:ea typeface="Arimo Bold"/>
              <a:cs typeface="Arimo Bold"/>
              <a:sym typeface="Arimo Bold"/>
            </a:endParaRPr>
          </a:p>
          <a:p>
            <a:pPr algn="ctr">
              <a:lnSpc>
                <a:spcPts val="2659"/>
              </a:lnSpc>
              <a:spcBef>
                <a:spcPct val="0"/>
              </a:spcBef>
            </a:pPr>
            <a:r>
              <a:rPr lang="en-US" sz="2400" b="1" dirty="0">
                <a:solidFill>
                  <a:srgbClr val="FFFFFF"/>
                </a:solidFill>
                <a:latin typeface="Arimo Bold"/>
                <a:ea typeface="Arimo Bold"/>
                <a:cs typeface="Arimo Bold"/>
                <a:sym typeface="Arimo Bold"/>
              </a:rPr>
              <a:t>71 YEARS</a:t>
            </a:r>
          </a:p>
        </p:txBody>
      </p:sp>
      <p:sp>
        <p:nvSpPr>
          <p:cNvPr id="43" name="Rectangle 1">
            <a:extLst>
              <a:ext uri="{FF2B5EF4-FFF2-40B4-BE49-F238E27FC236}">
                <a16:creationId xmlns:a16="http://schemas.microsoft.com/office/drawing/2014/main" id="{435D0A67-565D-4B76-8B05-2043FE58C0FA}"/>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44" name="Image 43">
            <a:extLst>
              <a:ext uri="{FF2B5EF4-FFF2-40B4-BE49-F238E27FC236}">
                <a16:creationId xmlns:a16="http://schemas.microsoft.com/office/drawing/2014/main" id="{1BF036F1-2791-4358-AAAC-B94C602867A3}"/>
              </a:ext>
            </a:extLst>
          </p:cNvPr>
          <p:cNvPicPr>
            <a:picLocks noChangeAspect="1"/>
          </p:cNvPicPr>
          <p:nvPr/>
        </p:nvPicPr>
        <p:blipFill>
          <a:blip r:embed="rId8"/>
          <a:stretch>
            <a:fillRect/>
          </a:stretch>
        </p:blipFill>
        <p:spPr>
          <a:xfrm>
            <a:off x="10946995" y="1119960"/>
            <a:ext cx="2184569" cy="2184569"/>
          </a:xfrm>
          <a:prstGeom prst="rect">
            <a:avLst/>
          </a:prstGeom>
        </p:spPr>
      </p:pic>
      <p:sp>
        <p:nvSpPr>
          <p:cNvPr id="45" name="ZoneTexte 44">
            <a:extLst>
              <a:ext uri="{FF2B5EF4-FFF2-40B4-BE49-F238E27FC236}">
                <a16:creationId xmlns:a16="http://schemas.microsoft.com/office/drawing/2014/main" id="{F53910DE-E4E8-4219-AE5D-06D879BDA2A3}"/>
              </a:ext>
            </a:extLst>
          </p:cNvPr>
          <p:cNvSpPr txBox="1"/>
          <p:nvPr/>
        </p:nvSpPr>
        <p:spPr>
          <a:xfrm>
            <a:off x="2314544" y="7483774"/>
            <a:ext cx="2900488" cy="1754326"/>
          </a:xfrm>
          <a:prstGeom prst="rect">
            <a:avLst/>
          </a:prstGeom>
          <a:noFill/>
        </p:spPr>
        <p:txBody>
          <a:bodyPr wrap="square" rtlCol="0">
            <a:spAutoFit/>
          </a:bodyPr>
          <a:lstStyle/>
          <a:p>
            <a:pPr algn="ctr"/>
            <a:r>
              <a:rPr lang="fr-FR" b="1" dirty="0" err="1">
                <a:solidFill>
                  <a:schemeClr val="bg1"/>
                </a:solidFill>
                <a:latin typeface="Montserrat" panose="020B0604020202020204" charset="0"/>
              </a:rPr>
              <a:t>We</a:t>
            </a:r>
            <a:r>
              <a:rPr lang="fr-FR" b="1" dirty="0">
                <a:solidFill>
                  <a:schemeClr val="bg1"/>
                </a:solidFill>
                <a:latin typeface="Montserrat" panose="020B0604020202020204" charset="0"/>
              </a:rPr>
              <a:t> </a:t>
            </a:r>
            <a:r>
              <a:rPr lang="fr-FR" b="1" u="sng" dirty="0" err="1">
                <a:solidFill>
                  <a:schemeClr val="bg1"/>
                </a:solidFill>
                <a:latin typeface="Montserrat" panose="020B0604020202020204" charset="0"/>
              </a:rPr>
              <a:t>estimate</a:t>
            </a:r>
            <a:r>
              <a:rPr lang="fr-FR" b="1" dirty="0">
                <a:solidFill>
                  <a:schemeClr val="bg1"/>
                </a:solidFill>
                <a:latin typeface="Montserrat" panose="020B0604020202020204" charset="0"/>
              </a:rPr>
              <a:t> in France</a:t>
            </a:r>
          </a:p>
          <a:p>
            <a:pPr algn="ctr"/>
            <a:endParaRPr lang="fr-FR" b="1" dirty="0">
              <a:solidFill>
                <a:schemeClr val="bg1"/>
              </a:solidFill>
              <a:latin typeface="Montserrat" panose="020B0604020202020204" charset="0"/>
            </a:endParaRPr>
          </a:p>
          <a:p>
            <a:pPr algn="ctr"/>
            <a:r>
              <a:rPr lang="fr-FR" b="1" dirty="0">
                <a:solidFill>
                  <a:schemeClr val="bg1"/>
                </a:solidFill>
                <a:latin typeface="Montserrat" panose="020B0604020202020204" charset="0"/>
              </a:rPr>
              <a:t>100 000 </a:t>
            </a:r>
            <a:r>
              <a:rPr lang="fr-FR" b="1" dirty="0" err="1">
                <a:solidFill>
                  <a:schemeClr val="bg1"/>
                </a:solidFill>
                <a:latin typeface="Montserrat" panose="020B0604020202020204" charset="0"/>
              </a:rPr>
              <a:t>children</a:t>
            </a:r>
            <a:r>
              <a:rPr lang="fr-FR" b="1" dirty="0">
                <a:solidFill>
                  <a:schemeClr val="bg1"/>
                </a:solidFill>
                <a:latin typeface="Montserrat" panose="020B0604020202020204" charset="0"/>
              </a:rPr>
              <a:t> </a:t>
            </a:r>
            <a:r>
              <a:rPr lang="fr-FR" b="1" dirty="0" err="1">
                <a:solidFill>
                  <a:schemeClr val="bg1"/>
                </a:solidFill>
                <a:latin typeface="Montserrat" panose="020B0604020202020204" charset="0"/>
              </a:rPr>
              <a:t>conceived</a:t>
            </a:r>
            <a:r>
              <a:rPr lang="fr-FR" b="1" dirty="0">
                <a:solidFill>
                  <a:schemeClr val="bg1"/>
                </a:solidFill>
                <a:latin typeface="Montserrat" panose="020B0604020202020204" charset="0"/>
              </a:rPr>
              <a:t> by </a:t>
            </a:r>
            <a:r>
              <a:rPr lang="fr-FR" b="1" dirty="0" err="1">
                <a:solidFill>
                  <a:schemeClr val="bg1"/>
                </a:solidFill>
                <a:latin typeface="Montserrat" panose="020B0604020202020204" charset="0"/>
              </a:rPr>
              <a:t>donor</a:t>
            </a:r>
            <a:endParaRPr lang="fr-FR" b="1" dirty="0">
              <a:solidFill>
                <a:schemeClr val="bg1"/>
              </a:solidFill>
              <a:latin typeface="Montserrat" panose="020B0604020202020204" charset="0"/>
            </a:endParaRPr>
          </a:p>
          <a:p>
            <a:pPr algn="ctr"/>
            <a:endParaRPr lang="fr-FR" b="1" dirty="0">
              <a:solidFill>
                <a:schemeClr val="bg1"/>
              </a:solidFill>
              <a:latin typeface="Montserrat" panose="020B0604020202020204" charset="0"/>
            </a:endParaRPr>
          </a:p>
          <a:p>
            <a:pPr algn="ctr"/>
            <a:r>
              <a:rPr lang="fr-FR" b="1" dirty="0">
                <a:solidFill>
                  <a:schemeClr val="bg1"/>
                </a:solidFill>
                <a:latin typeface="Montserrat" panose="020B0604020202020204" charset="0"/>
              </a:rPr>
              <a:t>50 000 </a:t>
            </a:r>
            <a:r>
              <a:rPr lang="fr-FR" b="1" dirty="0" err="1">
                <a:solidFill>
                  <a:schemeClr val="bg1"/>
                </a:solidFill>
                <a:latin typeface="Montserrat" panose="020B0604020202020204" charset="0"/>
              </a:rPr>
              <a:t>adult</a:t>
            </a:r>
            <a:r>
              <a:rPr lang="fr-FR" b="1" dirty="0">
                <a:solidFill>
                  <a:schemeClr val="bg1"/>
                </a:solidFill>
                <a:latin typeface="Montserrat" panose="020B0604020202020204" charset="0"/>
              </a:rPr>
              <a:t> &gt; 18 ans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6918472" y="-2164970"/>
            <a:ext cx="17527781" cy="8795759"/>
          </a:xfrm>
          <a:custGeom>
            <a:avLst/>
            <a:gdLst/>
            <a:ahLst/>
            <a:cxnLst/>
            <a:rect l="l" t="t" r="r" b="b"/>
            <a:pathLst>
              <a:path w="17527781" h="8795759">
                <a:moveTo>
                  <a:pt x="0" y="0"/>
                </a:moveTo>
                <a:lnTo>
                  <a:pt x="17527780" y="0"/>
                </a:lnTo>
                <a:lnTo>
                  <a:pt x="17527780" y="8795759"/>
                </a:lnTo>
                <a:lnTo>
                  <a:pt x="0" y="879575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3" name="Group 3"/>
          <p:cNvGrpSpPr/>
          <p:nvPr/>
        </p:nvGrpSpPr>
        <p:grpSpPr>
          <a:xfrm>
            <a:off x="3441182" y="5753100"/>
            <a:ext cx="4483618" cy="4420124"/>
            <a:chOff x="0" y="0"/>
            <a:chExt cx="933092" cy="626411"/>
          </a:xfrm>
        </p:grpSpPr>
        <p:sp>
          <p:nvSpPr>
            <p:cNvPr id="4" name="Freeform 4"/>
            <p:cNvSpPr/>
            <p:nvPr/>
          </p:nvSpPr>
          <p:spPr>
            <a:xfrm>
              <a:off x="0" y="0"/>
              <a:ext cx="933092" cy="626411"/>
            </a:xfrm>
            <a:custGeom>
              <a:avLst/>
              <a:gdLst/>
              <a:ahLst/>
              <a:cxnLst/>
              <a:rect l="l" t="t" r="r" b="b"/>
              <a:pathLst>
                <a:path w="933092" h="626411">
                  <a:moveTo>
                    <a:pt x="0" y="0"/>
                  </a:moveTo>
                  <a:lnTo>
                    <a:pt x="933092" y="0"/>
                  </a:lnTo>
                  <a:lnTo>
                    <a:pt x="933092" y="626411"/>
                  </a:lnTo>
                  <a:lnTo>
                    <a:pt x="0" y="626411"/>
                  </a:lnTo>
                  <a:close/>
                </a:path>
              </a:pathLst>
            </a:custGeom>
            <a:gradFill rotWithShape="1">
              <a:gsLst>
                <a:gs pos="0">
                  <a:srgbClr val="08377C">
                    <a:alpha val="100000"/>
                  </a:srgbClr>
                </a:gs>
                <a:gs pos="50000">
                  <a:srgbClr val="006BB6">
                    <a:alpha val="100000"/>
                  </a:srgbClr>
                </a:gs>
                <a:gs pos="100000">
                  <a:srgbClr val="037BCD">
                    <a:alpha val="100000"/>
                  </a:srgbClr>
                </a:gs>
              </a:gsLst>
              <a:lin ang="2700000"/>
            </a:gradFill>
          </p:spPr>
        </p:sp>
        <p:sp>
          <p:nvSpPr>
            <p:cNvPr id="5" name="TextBox 5"/>
            <p:cNvSpPr txBox="1"/>
            <p:nvPr/>
          </p:nvSpPr>
          <p:spPr>
            <a:xfrm>
              <a:off x="0" y="-47625"/>
              <a:ext cx="933092" cy="674036"/>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0800000">
            <a:off x="5590468" y="8917806"/>
            <a:ext cx="3018899" cy="358138"/>
          </a:xfrm>
          <a:custGeom>
            <a:avLst/>
            <a:gdLst/>
            <a:ahLst/>
            <a:cxnLst/>
            <a:rect l="l" t="t" r="r" b="b"/>
            <a:pathLst>
              <a:path w="3018899" h="358138">
                <a:moveTo>
                  <a:pt x="0" y="0"/>
                </a:moveTo>
                <a:lnTo>
                  <a:pt x="3018899" y="0"/>
                </a:lnTo>
                <a:lnTo>
                  <a:pt x="3018899" y="358138"/>
                </a:lnTo>
                <a:lnTo>
                  <a:pt x="0" y="358138"/>
                </a:lnTo>
                <a:lnTo>
                  <a:pt x="0" y="0"/>
                </a:lnTo>
                <a:close/>
              </a:path>
            </a:pathLst>
          </a:custGeom>
          <a:blipFill>
            <a:blip r:embed="rId5">
              <a:alphaModFix amt="34000"/>
            </a:blip>
            <a:stretch>
              <a:fillRect b="-142346"/>
            </a:stretch>
          </a:blipFill>
        </p:spPr>
      </p:sp>
      <p:grpSp>
        <p:nvGrpSpPr>
          <p:cNvPr id="10" name="Group 10"/>
          <p:cNvGrpSpPr/>
          <p:nvPr/>
        </p:nvGrpSpPr>
        <p:grpSpPr>
          <a:xfrm>
            <a:off x="8111404" y="5753100"/>
            <a:ext cx="4476694" cy="4420124"/>
            <a:chOff x="0" y="0"/>
            <a:chExt cx="933092" cy="626411"/>
          </a:xfrm>
        </p:grpSpPr>
        <p:sp>
          <p:nvSpPr>
            <p:cNvPr id="11" name="Freeform 11"/>
            <p:cNvSpPr/>
            <p:nvPr/>
          </p:nvSpPr>
          <p:spPr>
            <a:xfrm>
              <a:off x="0" y="0"/>
              <a:ext cx="933092" cy="626411"/>
            </a:xfrm>
            <a:custGeom>
              <a:avLst/>
              <a:gdLst/>
              <a:ahLst/>
              <a:cxnLst/>
              <a:rect l="l" t="t" r="r" b="b"/>
              <a:pathLst>
                <a:path w="933092" h="626411">
                  <a:moveTo>
                    <a:pt x="0" y="0"/>
                  </a:moveTo>
                  <a:lnTo>
                    <a:pt x="933092" y="0"/>
                  </a:lnTo>
                  <a:lnTo>
                    <a:pt x="933092" y="626411"/>
                  </a:lnTo>
                  <a:lnTo>
                    <a:pt x="0" y="626411"/>
                  </a:lnTo>
                  <a:close/>
                </a:path>
              </a:pathLst>
            </a:custGeom>
            <a:gradFill rotWithShape="1">
              <a:gsLst>
                <a:gs pos="0">
                  <a:srgbClr val="08377C">
                    <a:alpha val="100000"/>
                  </a:srgbClr>
                </a:gs>
                <a:gs pos="50000">
                  <a:srgbClr val="006BB6">
                    <a:alpha val="100000"/>
                  </a:srgbClr>
                </a:gs>
                <a:gs pos="100000">
                  <a:srgbClr val="037BCD">
                    <a:alpha val="100000"/>
                  </a:srgbClr>
                </a:gs>
              </a:gsLst>
              <a:lin ang="2700000"/>
            </a:gradFill>
          </p:spPr>
        </p:sp>
        <p:sp>
          <p:nvSpPr>
            <p:cNvPr id="12" name="TextBox 12"/>
            <p:cNvSpPr txBox="1"/>
            <p:nvPr/>
          </p:nvSpPr>
          <p:spPr>
            <a:xfrm>
              <a:off x="0" y="-47625"/>
              <a:ext cx="933092" cy="674036"/>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10800000">
            <a:off x="9025805" y="8917806"/>
            <a:ext cx="3018899" cy="358138"/>
          </a:xfrm>
          <a:custGeom>
            <a:avLst/>
            <a:gdLst/>
            <a:ahLst/>
            <a:cxnLst/>
            <a:rect l="l" t="t" r="r" b="b"/>
            <a:pathLst>
              <a:path w="3018899" h="358138">
                <a:moveTo>
                  <a:pt x="0" y="0"/>
                </a:moveTo>
                <a:lnTo>
                  <a:pt x="3018900" y="0"/>
                </a:lnTo>
                <a:lnTo>
                  <a:pt x="3018900" y="358138"/>
                </a:lnTo>
                <a:lnTo>
                  <a:pt x="0" y="358138"/>
                </a:lnTo>
                <a:lnTo>
                  <a:pt x="0" y="0"/>
                </a:lnTo>
                <a:close/>
              </a:path>
            </a:pathLst>
          </a:custGeom>
          <a:blipFill>
            <a:blip r:embed="rId5">
              <a:alphaModFix amt="34000"/>
            </a:blip>
            <a:stretch>
              <a:fillRect b="-142346"/>
            </a:stretch>
          </a:blipFill>
        </p:spPr>
      </p:sp>
      <p:sp>
        <p:nvSpPr>
          <p:cNvPr id="14" name="TextBox 14"/>
          <p:cNvSpPr txBox="1"/>
          <p:nvPr/>
        </p:nvSpPr>
        <p:spPr>
          <a:xfrm>
            <a:off x="3492242" y="5955183"/>
            <a:ext cx="4406120" cy="6452792"/>
          </a:xfrm>
          <a:prstGeom prst="rect">
            <a:avLst/>
          </a:prstGeom>
        </p:spPr>
        <p:txBody>
          <a:bodyPr wrap="square" lIns="0" tIns="0" rIns="0" bIns="0" rtlCol="0" anchor="t">
            <a:spAutoFit/>
          </a:bodyPr>
          <a:lstStyle/>
          <a:p>
            <a:pPr algn="ctr">
              <a:lnSpc>
                <a:spcPts val="3864"/>
              </a:lnSpc>
            </a:pPr>
            <a:r>
              <a:rPr lang="en-US" sz="2400" b="1" dirty="0">
                <a:solidFill>
                  <a:srgbClr val="FFFFFF"/>
                </a:solidFill>
                <a:latin typeface="Montserrat Bold"/>
                <a:ea typeface="Montserrat Bold"/>
                <a:cs typeface="Montserrat Bold"/>
                <a:sym typeface="Montserrat Bold"/>
              </a:rPr>
              <a:t>OLD ARCHIVES</a:t>
            </a:r>
          </a:p>
          <a:p>
            <a:pPr algn="ctr">
              <a:lnSpc>
                <a:spcPts val="3864"/>
              </a:lnSpc>
            </a:pPr>
            <a:endParaRPr lang="en-US" sz="2400" b="1" dirty="0">
              <a:solidFill>
                <a:srgbClr val="FFFFFF"/>
              </a:solidFill>
              <a:latin typeface="Montserrat Bold"/>
              <a:ea typeface="Montserrat Bold"/>
              <a:cs typeface="Montserrat Bold"/>
              <a:sym typeface="Montserrat Bold"/>
            </a:endParaRPr>
          </a:p>
          <a:p>
            <a:pPr marL="342900" indent="-342900">
              <a:lnSpc>
                <a:spcPts val="3864"/>
              </a:lnSpc>
              <a:buFont typeface="Arial" panose="020B0604020202020204" pitchFamily="34" charset="0"/>
              <a:buChar char="•"/>
            </a:pPr>
            <a:r>
              <a:rPr lang="en-US" sz="2200" b="1" dirty="0">
                <a:solidFill>
                  <a:srgbClr val="FFFFFF"/>
                </a:solidFill>
                <a:latin typeface="Montserrat Bold"/>
                <a:ea typeface="Montserrat Bold"/>
                <a:cs typeface="Montserrat Bold"/>
                <a:sym typeface="Montserrat Bold"/>
              </a:rPr>
              <a:t>Donation since 1970-1990</a:t>
            </a:r>
          </a:p>
          <a:p>
            <a:pPr marL="342900" indent="-342900">
              <a:lnSpc>
                <a:spcPts val="3864"/>
              </a:lnSpc>
              <a:buFont typeface="Arial" panose="020B0604020202020204" pitchFamily="34" charset="0"/>
              <a:buChar char="•"/>
            </a:pPr>
            <a:r>
              <a:rPr lang="en-US" sz="2200" b="1" dirty="0">
                <a:solidFill>
                  <a:srgbClr val="FFFFFF"/>
                </a:solidFill>
                <a:latin typeface="Montserrat Bold"/>
                <a:ea typeface="Montserrat Bold"/>
                <a:cs typeface="Montserrat Bold"/>
                <a:sym typeface="Montserrat Bold"/>
              </a:rPr>
              <a:t>Closed center</a:t>
            </a:r>
          </a:p>
          <a:p>
            <a:pPr marL="342900" indent="-342900">
              <a:lnSpc>
                <a:spcPts val="3864"/>
              </a:lnSpc>
              <a:buFont typeface="Arial" panose="020B0604020202020204" pitchFamily="34" charset="0"/>
              <a:buChar char="•"/>
            </a:pPr>
            <a:r>
              <a:rPr lang="en-US" sz="2200" b="1" dirty="0">
                <a:solidFill>
                  <a:srgbClr val="FFFFFF"/>
                </a:solidFill>
                <a:latin typeface="Montserrat Bold"/>
                <a:ea typeface="Montserrat Bold"/>
                <a:cs typeface="Montserrat Bold"/>
                <a:sym typeface="Montserrat Bold"/>
              </a:rPr>
              <a:t>Destroyed archives</a:t>
            </a:r>
          </a:p>
          <a:p>
            <a:pPr marL="342900" indent="-342900">
              <a:lnSpc>
                <a:spcPts val="3864"/>
              </a:lnSpc>
              <a:buFont typeface="Arial" panose="020B0604020202020204" pitchFamily="34" charset="0"/>
              <a:buChar char="•"/>
            </a:pPr>
            <a:endParaRPr lang="en-US" sz="2200" b="1" dirty="0">
              <a:solidFill>
                <a:srgbClr val="FFFFFF"/>
              </a:solidFill>
              <a:latin typeface="Montserrat Bold"/>
              <a:ea typeface="Montserrat Bold"/>
              <a:cs typeface="Montserrat Bold"/>
              <a:sym typeface="Montserrat Bold"/>
            </a:endParaRPr>
          </a:p>
          <a:p>
            <a:pPr marL="342900" indent="-342900">
              <a:lnSpc>
                <a:spcPts val="3864"/>
              </a:lnSpc>
              <a:buFont typeface="Arial" panose="020B0604020202020204" pitchFamily="34" charset="0"/>
              <a:buChar char="•"/>
            </a:pPr>
            <a:r>
              <a:rPr lang="en-US" sz="2200" b="1" dirty="0">
                <a:solidFill>
                  <a:srgbClr val="FFFFFF"/>
                </a:solidFill>
                <a:latin typeface="Montserrat Bold"/>
                <a:ea typeface="Montserrat Bold"/>
                <a:cs typeface="Montserrat Bold"/>
                <a:sym typeface="Montserrat Bold"/>
              </a:rPr>
              <a:t>Until 1994, no official sperm bank</a:t>
            </a:r>
          </a:p>
          <a:p>
            <a:pPr marL="342900" indent="-342900">
              <a:lnSpc>
                <a:spcPts val="3864"/>
              </a:lnSpc>
              <a:buFont typeface="Arial" panose="020B0604020202020204" pitchFamily="34" charset="0"/>
              <a:buChar char="•"/>
            </a:pPr>
            <a:endParaRPr lang="en-US" sz="2400" b="1" dirty="0">
              <a:solidFill>
                <a:srgbClr val="FFFFFF"/>
              </a:solidFill>
              <a:latin typeface="Montserrat Bold"/>
              <a:ea typeface="Montserrat Bold"/>
              <a:cs typeface="Montserrat Bold"/>
              <a:sym typeface="Montserrat Bold"/>
            </a:endParaRPr>
          </a:p>
          <a:p>
            <a:pPr marL="342900" indent="-342900">
              <a:lnSpc>
                <a:spcPts val="3864"/>
              </a:lnSpc>
              <a:buFont typeface="Arial" panose="020B0604020202020204" pitchFamily="34" charset="0"/>
              <a:buChar char="•"/>
            </a:pPr>
            <a:endParaRPr lang="en-US" sz="2400" b="1" dirty="0">
              <a:solidFill>
                <a:srgbClr val="FFFFFF"/>
              </a:solidFill>
              <a:latin typeface="Montserrat Bold"/>
              <a:ea typeface="Montserrat Bold"/>
              <a:cs typeface="Montserrat Bold"/>
              <a:sym typeface="Montserrat Bold"/>
            </a:endParaRPr>
          </a:p>
          <a:p>
            <a:pPr algn="ctr">
              <a:lnSpc>
                <a:spcPts val="3864"/>
              </a:lnSpc>
            </a:pPr>
            <a:endParaRPr lang="en-US" sz="2400" b="1" dirty="0">
              <a:solidFill>
                <a:srgbClr val="FFFFFF"/>
              </a:solidFill>
              <a:latin typeface="Montserrat Bold"/>
              <a:ea typeface="Montserrat Bold"/>
              <a:cs typeface="Montserrat Bold"/>
              <a:sym typeface="Montserrat Bold"/>
            </a:endParaRPr>
          </a:p>
          <a:p>
            <a:pPr algn="ctr">
              <a:lnSpc>
                <a:spcPts val="3864"/>
              </a:lnSpc>
            </a:pPr>
            <a:endParaRPr lang="en-US" sz="2400" b="1" dirty="0">
              <a:solidFill>
                <a:srgbClr val="FFFFFF"/>
              </a:solidFill>
              <a:latin typeface="Montserrat Bold"/>
              <a:ea typeface="Montserrat Bold"/>
              <a:cs typeface="Montserrat Bold"/>
              <a:sym typeface="Montserrat Bold"/>
            </a:endParaRPr>
          </a:p>
          <a:p>
            <a:pPr algn="ctr">
              <a:lnSpc>
                <a:spcPts val="3864"/>
              </a:lnSpc>
            </a:pPr>
            <a:endParaRPr lang="en-US" sz="2400" b="1" dirty="0">
              <a:solidFill>
                <a:srgbClr val="FFFFFF"/>
              </a:solidFill>
              <a:latin typeface="Montserrat Bold"/>
              <a:ea typeface="Montserrat Bold"/>
              <a:cs typeface="Montserrat Bold"/>
              <a:sym typeface="Montserrat Bold"/>
            </a:endParaRPr>
          </a:p>
        </p:txBody>
      </p:sp>
      <p:sp>
        <p:nvSpPr>
          <p:cNvPr id="20" name="Freeform 20"/>
          <p:cNvSpPr/>
          <p:nvPr/>
        </p:nvSpPr>
        <p:spPr>
          <a:xfrm rot="-10800000">
            <a:off x="12457619" y="8911205"/>
            <a:ext cx="3018899" cy="358138"/>
          </a:xfrm>
          <a:custGeom>
            <a:avLst/>
            <a:gdLst/>
            <a:ahLst/>
            <a:cxnLst/>
            <a:rect l="l" t="t" r="r" b="b"/>
            <a:pathLst>
              <a:path w="3018899" h="358138">
                <a:moveTo>
                  <a:pt x="0" y="0"/>
                </a:moveTo>
                <a:lnTo>
                  <a:pt x="3018900" y="0"/>
                </a:lnTo>
                <a:lnTo>
                  <a:pt x="3018900" y="358138"/>
                </a:lnTo>
                <a:lnTo>
                  <a:pt x="0" y="358138"/>
                </a:lnTo>
                <a:lnTo>
                  <a:pt x="0" y="0"/>
                </a:lnTo>
                <a:close/>
              </a:path>
            </a:pathLst>
          </a:custGeom>
          <a:blipFill>
            <a:blip r:embed="rId5">
              <a:alphaModFix amt="34000"/>
            </a:blip>
            <a:stretch>
              <a:fillRect b="-142346"/>
            </a:stretch>
          </a:blipFill>
        </p:spPr>
      </p:sp>
      <p:sp>
        <p:nvSpPr>
          <p:cNvPr id="21" name="TextBox 21"/>
          <p:cNvSpPr txBox="1"/>
          <p:nvPr/>
        </p:nvSpPr>
        <p:spPr>
          <a:xfrm>
            <a:off x="12889181" y="7242670"/>
            <a:ext cx="3245210" cy="2361929"/>
          </a:xfrm>
          <a:prstGeom prst="rect">
            <a:avLst/>
          </a:prstGeom>
        </p:spPr>
        <p:txBody>
          <a:bodyPr wrap="square" lIns="0" tIns="0" rIns="0" bIns="0" rtlCol="0" anchor="t">
            <a:spAutoFit/>
          </a:bodyPr>
          <a:lstStyle/>
          <a:p>
            <a:pPr algn="ctr">
              <a:lnSpc>
                <a:spcPts val="3144"/>
              </a:lnSpc>
            </a:pPr>
            <a:r>
              <a:rPr lang="en-US" sz="2400" b="1" dirty="0" err="1">
                <a:solidFill>
                  <a:srgbClr val="FFFFFF"/>
                </a:solidFill>
                <a:latin typeface="Montserrat Bold"/>
                <a:ea typeface="Montserrat Bold"/>
                <a:cs typeface="Montserrat Bold"/>
                <a:sym typeface="Montserrat Bold"/>
              </a:rPr>
              <a:t>Sensibiliser</a:t>
            </a:r>
            <a:r>
              <a:rPr lang="en-US" sz="2400" b="1" dirty="0">
                <a:solidFill>
                  <a:srgbClr val="FFFFFF"/>
                </a:solidFill>
                <a:latin typeface="Montserrat Bold"/>
                <a:ea typeface="Montserrat Bold"/>
                <a:cs typeface="Montserrat Bold"/>
                <a:sym typeface="Montserrat Bold"/>
              </a:rPr>
              <a:t> les parents au nouveau </a:t>
            </a:r>
            <a:r>
              <a:rPr lang="en-US" sz="2400" b="1" dirty="0" err="1">
                <a:solidFill>
                  <a:srgbClr val="FFFFFF"/>
                </a:solidFill>
                <a:latin typeface="Montserrat Bold"/>
                <a:ea typeface="Montserrat Bold"/>
                <a:cs typeface="Montserrat Bold"/>
                <a:sym typeface="Montserrat Bold"/>
              </a:rPr>
              <a:t>dispositif</a:t>
            </a:r>
            <a:r>
              <a:rPr lang="en-US" sz="2400" b="1" dirty="0">
                <a:solidFill>
                  <a:srgbClr val="FFFFFF"/>
                </a:solidFill>
                <a:latin typeface="Montserrat Bold"/>
                <a:ea typeface="Montserrat Bold"/>
                <a:cs typeface="Montserrat Bold"/>
                <a:sym typeface="Montserrat Bold"/>
              </a:rPr>
              <a:t> et à </a:t>
            </a:r>
            <a:r>
              <a:rPr lang="en-US" sz="2400" b="1" dirty="0" err="1">
                <a:solidFill>
                  <a:srgbClr val="FFFFFF"/>
                </a:solidFill>
                <a:latin typeface="Montserrat Bold"/>
                <a:ea typeface="Montserrat Bold"/>
                <a:cs typeface="Montserrat Bold"/>
                <a:sym typeface="Montserrat Bold"/>
              </a:rPr>
              <a:t>l’information</a:t>
            </a:r>
            <a:r>
              <a:rPr lang="en-US" sz="2400" b="1" dirty="0">
                <a:solidFill>
                  <a:srgbClr val="FFFFFF"/>
                </a:solidFill>
                <a:latin typeface="Montserrat Bold"/>
                <a:ea typeface="Montserrat Bold"/>
                <a:cs typeface="Montserrat Bold"/>
                <a:sym typeface="Montserrat Bold"/>
              </a:rPr>
              <a:t> du mode de conception</a:t>
            </a:r>
          </a:p>
        </p:txBody>
      </p:sp>
      <p:grpSp>
        <p:nvGrpSpPr>
          <p:cNvPr id="26" name="Group 26"/>
          <p:cNvGrpSpPr/>
          <p:nvPr/>
        </p:nvGrpSpPr>
        <p:grpSpPr>
          <a:xfrm>
            <a:off x="17259300" y="-632682"/>
            <a:ext cx="1265364" cy="1265364"/>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8377C">
                    <a:alpha val="86000"/>
                  </a:srgbClr>
                </a:gs>
                <a:gs pos="50000">
                  <a:srgbClr val="006BB6">
                    <a:alpha val="86000"/>
                  </a:srgbClr>
                </a:gs>
                <a:gs pos="100000">
                  <a:srgbClr val="C9E9FF">
                    <a:alpha val="86000"/>
                  </a:srgbClr>
                </a:gs>
              </a:gsLst>
              <a:lin ang="2700000"/>
            </a:gradFill>
            <a:ln cap="sq">
              <a:noFill/>
              <a:prstDash val="solid"/>
              <a:miter/>
            </a:ln>
          </p:spPr>
        </p:sp>
        <p:sp>
          <p:nvSpPr>
            <p:cNvPr id="28" name="TextBox 28"/>
            <p:cNvSpPr txBox="1"/>
            <p:nvPr/>
          </p:nvSpPr>
          <p:spPr>
            <a:xfrm>
              <a:off x="76200" y="28575"/>
              <a:ext cx="660400" cy="7080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9" name="Group 29"/>
          <p:cNvGrpSpPr/>
          <p:nvPr/>
        </p:nvGrpSpPr>
        <p:grpSpPr>
          <a:xfrm>
            <a:off x="2522504" y="3425095"/>
            <a:ext cx="496266" cy="496266"/>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8377C">
                    <a:alpha val="86000"/>
                  </a:srgbClr>
                </a:gs>
                <a:gs pos="50000">
                  <a:srgbClr val="006BB6">
                    <a:alpha val="86000"/>
                  </a:srgbClr>
                </a:gs>
                <a:gs pos="100000">
                  <a:srgbClr val="C9E9FF">
                    <a:alpha val="86000"/>
                  </a:srgbClr>
                </a:gs>
              </a:gsLst>
              <a:lin ang="2700000"/>
            </a:gradFill>
            <a:ln cap="sq">
              <a:noFill/>
              <a:prstDash val="solid"/>
              <a:miter/>
            </a:ln>
          </p:spPr>
        </p:sp>
        <p:sp>
          <p:nvSpPr>
            <p:cNvPr id="31" name="TextBox 31"/>
            <p:cNvSpPr txBox="1"/>
            <p:nvPr/>
          </p:nvSpPr>
          <p:spPr>
            <a:xfrm>
              <a:off x="76200" y="28575"/>
              <a:ext cx="660400" cy="7080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3" name="TextBox 31">
            <a:extLst>
              <a:ext uri="{FF2B5EF4-FFF2-40B4-BE49-F238E27FC236}">
                <a16:creationId xmlns:a16="http://schemas.microsoft.com/office/drawing/2014/main" id="{730AB6D4-C35D-4C47-ACD5-C092DD7E1A03}"/>
              </a:ext>
            </a:extLst>
          </p:cNvPr>
          <p:cNvSpPr txBox="1"/>
          <p:nvPr/>
        </p:nvSpPr>
        <p:spPr>
          <a:xfrm>
            <a:off x="4507834" y="393024"/>
            <a:ext cx="13384148" cy="864276"/>
          </a:xfrm>
          <a:prstGeom prst="rect">
            <a:avLst/>
          </a:prstGeom>
        </p:spPr>
        <p:txBody>
          <a:bodyPr wrap="square" lIns="0" tIns="0" rIns="0" bIns="0" rtlCol="0" anchor="t">
            <a:spAutoFit/>
          </a:bodyPr>
          <a:lstStyle/>
          <a:p>
            <a:pPr lvl="0">
              <a:lnSpc>
                <a:spcPts val="7358"/>
              </a:lnSpc>
              <a:spcBef>
                <a:spcPct val="0"/>
              </a:spcBef>
            </a:pPr>
            <a:r>
              <a:rPr lang="en-US" sz="6131" b="1" spc="220" dirty="0">
                <a:solidFill>
                  <a:srgbClr val="2A2E3A"/>
                </a:solidFill>
                <a:latin typeface="Montserrat Classic Bold"/>
                <a:ea typeface="Montserrat Classic Bold"/>
                <a:cs typeface="Montserrat Classic Bold"/>
                <a:sym typeface="Montserrat Classic Bold"/>
              </a:rPr>
              <a:t>DIFFICULTIES ENCOUNTERED</a:t>
            </a:r>
          </a:p>
        </p:txBody>
      </p:sp>
      <p:pic>
        <p:nvPicPr>
          <p:cNvPr id="15" name="Image 14">
            <a:extLst>
              <a:ext uri="{FF2B5EF4-FFF2-40B4-BE49-F238E27FC236}">
                <a16:creationId xmlns:a16="http://schemas.microsoft.com/office/drawing/2014/main" id="{71F68DA2-4CA3-4D6C-B558-EF3FE47AFD55}"/>
              </a:ext>
            </a:extLst>
          </p:cNvPr>
          <p:cNvPicPr>
            <a:picLocks noChangeAspect="1"/>
          </p:cNvPicPr>
          <p:nvPr/>
        </p:nvPicPr>
        <p:blipFill>
          <a:blip r:embed="rId6"/>
          <a:stretch>
            <a:fillRect/>
          </a:stretch>
        </p:blipFill>
        <p:spPr>
          <a:xfrm flipH="1">
            <a:off x="4382372" y="1521285"/>
            <a:ext cx="2601237" cy="3903380"/>
          </a:xfrm>
          <a:prstGeom prst="rect">
            <a:avLst/>
          </a:prstGeom>
        </p:spPr>
      </p:pic>
      <p:grpSp>
        <p:nvGrpSpPr>
          <p:cNvPr id="34" name="Group 10">
            <a:extLst>
              <a:ext uri="{FF2B5EF4-FFF2-40B4-BE49-F238E27FC236}">
                <a16:creationId xmlns:a16="http://schemas.microsoft.com/office/drawing/2014/main" id="{CD89E789-40CE-4371-A80C-B61C63BF4CCB}"/>
              </a:ext>
            </a:extLst>
          </p:cNvPr>
          <p:cNvGrpSpPr/>
          <p:nvPr/>
        </p:nvGrpSpPr>
        <p:grpSpPr>
          <a:xfrm>
            <a:off x="12811720" y="5753100"/>
            <a:ext cx="4476694" cy="4420124"/>
            <a:chOff x="0" y="0"/>
            <a:chExt cx="933092" cy="626411"/>
          </a:xfrm>
        </p:grpSpPr>
        <p:sp>
          <p:nvSpPr>
            <p:cNvPr id="35" name="Freeform 11">
              <a:extLst>
                <a:ext uri="{FF2B5EF4-FFF2-40B4-BE49-F238E27FC236}">
                  <a16:creationId xmlns:a16="http://schemas.microsoft.com/office/drawing/2014/main" id="{5A7C1EE1-FFD9-4DB8-940F-F80540D76729}"/>
                </a:ext>
              </a:extLst>
            </p:cNvPr>
            <p:cNvSpPr/>
            <p:nvPr/>
          </p:nvSpPr>
          <p:spPr>
            <a:xfrm>
              <a:off x="0" y="0"/>
              <a:ext cx="933092" cy="626411"/>
            </a:xfrm>
            <a:custGeom>
              <a:avLst/>
              <a:gdLst/>
              <a:ahLst/>
              <a:cxnLst/>
              <a:rect l="l" t="t" r="r" b="b"/>
              <a:pathLst>
                <a:path w="933092" h="626411">
                  <a:moveTo>
                    <a:pt x="0" y="0"/>
                  </a:moveTo>
                  <a:lnTo>
                    <a:pt x="933092" y="0"/>
                  </a:lnTo>
                  <a:lnTo>
                    <a:pt x="933092" y="626411"/>
                  </a:lnTo>
                  <a:lnTo>
                    <a:pt x="0" y="626411"/>
                  </a:lnTo>
                  <a:close/>
                </a:path>
              </a:pathLst>
            </a:custGeom>
            <a:gradFill rotWithShape="1">
              <a:gsLst>
                <a:gs pos="0">
                  <a:srgbClr val="08377C">
                    <a:alpha val="100000"/>
                  </a:srgbClr>
                </a:gs>
                <a:gs pos="50000">
                  <a:srgbClr val="006BB6">
                    <a:alpha val="100000"/>
                  </a:srgbClr>
                </a:gs>
                <a:gs pos="100000">
                  <a:srgbClr val="037BCD">
                    <a:alpha val="100000"/>
                  </a:srgbClr>
                </a:gs>
              </a:gsLst>
              <a:lin ang="2700000"/>
            </a:gradFill>
          </p:spPr>
        </p:sp>
        <p:sp>
          <p:nvSpPr>
            <p:cNvPr id="37" name="TextBox 12">
              <a:extLst>
                <a:ext uri="{FF2B5EF4-FFF2-40B4-BE49-F238E27FC236}">
                  <a16:creationId xmlns:a16="http://schemas.microsoft.com/office/drawing/2014/main" id="{48C470AE-3AF7-4C92-99DB-6DB3751E47AB}"/>
                </a:ext>
              </a:extLst>
            </p:cNvPr>
            <p:cNvSpPr txBox="1"/>
            <p:nvPr/>
          </p:nvSpPr>
          <p:spPr>
            <a:xfrm>
              <a:off x="0" y="-47625"/>
              <a:ext cx="933092" cy="674036"/>
            </a:xfrm>
            <a:prstGeom prst="rect">
              <a:avLst/>
            </a:prstGeom>
          </p:spPr>
          <p:txBody>
            <a:bodyPr lIns="50800" tIns="50800" rIns="50800" bIns="50800" rtlCol="0" anchor="ctr"/>
            <a:lstStyle/>
            <a:p>
              <a:pPr algn="ctr">
                <a:lnSpc>
                  <a:spcPts val="2659"/>
                </a:lnSpc>
              </a:pPr>
              <a:endParaRPr/>
            </a:p>
          </p:txBody>
        </p:sp>
      </p:grpSp>
      <p:pic>
        <p:nvPicPr>
          <p:cNvPr id="22" name="Image 21">
            <a:extLst>
              <a:ext uri="{FF2B5EF4-FFF2-40B4-BE49-F238E27FC236}">
                <a16:creationId xmlns:a16="http://schemas.microsoft.com/office/drawing/2014/main" id="{CA78EB2D-B589-40AC-B13B-E8C8CB9D2B01}"/>
              </a:ext>
            </a:extLst>
          </p:cNvPr>
          <p:cNvPicPr>
            <a:picLocks noChangeAspect="1"/>
          </p:cNvPicPr>
          <p:nvPr/>
        </p:nvPicPr>
        <p:blipFill>
          <a:blip r:embed="rId7"/>
          <a:stretch>
            <a:fillRect/>
          </a:stretch>
        </p:blipFill>
        <p:spPr>
          <a:xfrm>
            <a:off x="13531211" y="1452508"/>
            <a:ext cx="2656844" cy="3986823"/>
          </a:xfrm>
          <a:prstGeom prst="rect">
            <a:avLst/>
          </a:prstGeom>
        </p:spPr>
      </p:pic>
      <p:sp>
        <p:nvSpPr>
          <p:cNvPr id="32" name="TextBox 14">
            <a:extLst>
              <a:ext uri="{FF2B5EF4-FFF2-40B4-BE49-F238E27FC236}">
                <a16:creationId xmlns:a16="http://schemas.microsoft.com/office/drawing/2014/main" id="{9D596880-2809-432B-95F9-C3DE05572D1E}"/>
              </a:ext>
            </a:extLst>
          </p:cNvPr>
          <p:cNvSpPr txBox="1"/>
          <p:nvPr/>
        </p:nvSpPr>
        <p:spPr>
          <a:xfrm>
            <a:off x="8146691" y="5870478"/>
            <a:ext cx="4406120" cy="5952655"/>
          </a:xfrm>
          <a:prstGeom prst="rect">
            <a:avLst/>
          </a:prstGeom>
        </p:spPr>
        <p:txBody>
          <a:bodyPr wrap="square" lIns="0" tIns="0" rIns="0" bIns="0" rtlCol="0" anchor="t">
            <a:spAutoFit/>
          </a:bodyPr>
          <a:lstStyle/>
          <a:p>
            <a:pPr algn="ctr">
              <a:lnSpc>
                <a:spcPts val="3864"/>
              </a:lnSpc>
            </a:pPr>
            <a:r>
              <a:rPr lang="en-US" sz="2400" b="1" dirty="0">
                <a:solidFill>
                  <a:srgbClr val="FFFFFF"/>
                </a:solidFill>
                <a:latin typeface="Montserrat Bold"/>
                <a:ea typeface="Montserrat Bold"/>
                <a:cs typeface="Montserrat Bold"/>
                <a:sym typeface="Montserrat Bold"/>
              </a:rPr>
              <a:t>CENTERS ARE OVERLOAD</a:t>
            </a:r>
          </a:p>
          <a:p>
            <a:pPr algn="ctr">
              <a:lnSpc>
                <a:spcPts val="3864"/>
              </a:lnSpc>
            </a:pPr>
            <a:endParaRPr lang="en-US" sz="800" b="1" dirty="0">
              <a:solidFill>
                <a:srgbClr val="FFFFFF"/>
              </a:solidFill>
              <a:latin typeface="Montserrat Bold"/>
              <a:ea typeface="Montserrat Bold"/>
              <a:cs typeface="Montserrat Bold"/>
              <a:sym typeface="Montserrat Bold"/>
            </a:endParaRPr>
          </a:p>
          <a:p>
            <a:pPr marL="342900" indent="-342900">
              <a:lnSpc>
                <a:spcPts val="3864"/>
              </a:lnSpc>
              <a:buFont typeface="Arial" panose="020B0604020202020204" pitchFamily="34" charset="0"/>
              <a:buChar char="•"/>
            </a:pPr>
            <a:r>
              <a:rPr lang="en-US" sz="2200" b="1" dirty="0">
                <a:solidFill>
                  <a:srgbClr val="FFFFFF"/>
                </a:solidFill>
                <a:latin typeface="Montserrat Bold"/>
                <a:ea typeface="Montserrat Bold"/>
                <a:cs typeface="Montserrat Bold"/>
                <a:sym typeface="Montserrat Bold"/>
              </a:rPr>
              <a:t>ART open to all women </a:t>
            </a:r>
          </a:p>
          <a:p>
            <a:pPr marL="342900" indent="-342900">
              <a:lnSpc>
                <a:spcPts val="3864"/>
              </a:lnSpc>
              <a:buFont typeface="Arial" panose="020B0604020202020204" pitchFamily="34" charset="0"/>
              <a:buChar char="•"/>
            </a:pPr>
            <a:r>
              <a:rPr lang="en-US" sz="2200" b="1" dirty="0">
                <a:solidFill>
                  <a:srgbClr val="FFFFFF"/>
                </a:solidFill>
                <a:latin typeface="Montserrat Bold"/>
                <a:ea typeface="Montserrat Bold"/>
                <a:cs typeface="Montserrat Bold"/>
                <a:sym typeface="Montserrat Bold"/>
              </a:rPr>
              <a:t>Societal preservation </a:t>
            </a:r>
          </a:p>
          <a:p>
            <a:pPr marL="342900" indent="-342900">
              <a:lnSpc>
                <a:spcPts val="3864"/>
              </a:lnSpc>
              <a:buFont typeface="Arial" panose="020B0604020202020204" pitchFamily="34" charset="0"/>
              <a:buChar char="•"/>
            </a:pPr>
            <a:endParaRPr lang="en-US" sz="2200" b="1" dirty="0">
              <a:solidFill>
                <a:srgbClr val="FFFFFF"/>
              </a:solidFill>
              <a:latin typeface="Montserrat Bold"/>
              <a:ea typeface="Montserrat Bold"/>
              <a:cs typeface="Montserrat Bold"/>
              <a:sym typeface="Montserrat Bold"/>
            </a:endParaRPr>
          </a:p>
          <a:p>
            <a:pPr>
              <a:lnSpc>
                <a:spcPts val="3864"/>
              </a:lnSpc>
            </a:pPr>
            <a:r>
              <a:rPr lang="en-US" sz="2200" b="1" dirty="0">
                <a:solidFill>
                  <a:srgbClr val="FFFFFF"/>
                </a:solidFill>
                <a:latin typeface="Montserrat Bold"/>
                <a:ea typeface="Montserrat Bold"/>
                <a:cs typeface="Montserrat Bold"/>
                <a:sym typeface="Montserrat Bold"/>
              </a:rPr>
              <a:t>-&gt; high activities +++</a:t>
            </a:r>
          </a:p>
          <a:p>
            <a:pPr>
              <a:lnSpc>
                <a:spcPts val="3864"/>
              </a:lnSpc>
            </a:pPr>
            <a:r>
              <a:rPr lang="en-US" sz="2200" b="1" dirty="0">
                <a:solidFill>
                  <a:srgbClr val="FFFFFF"/>
                </a:solidFill>
                <a:latin typeface="Montserrat Bold"/>
                <a:ea typeface="Montserrat Bold"/>
                <a:cs typeface="Montserrat Bold"/>
                <a:sym typeface="Montserrat Bold"/>
              </a:rPr>
              <a:t>-&gt; CAPADD not the priority …</a:t>
            </a:r>
          </a:p>
          <a:p>
            <a:pPr>
              <a:lnSpc>
                <a:spcPts val="3864"/>
              </a:lnSpc>
            </a:pPr>
            <a:endParaRPr lang="en-US" sz="2200" b="1" dirty="0">
              <a:solidFill>
                <a:srgbClr val="FFFFFF"/>
              </a:solidFill>
              <a:latin typeface="Montserrat Bold"/>
              <a:ea typeface="Montserrat Bold"/>
              <a:cs typeface="Montserrat Bold"/>
              <a:sym typeface="Montserrat Bold"/>
            </a:endParaRPr>
          </a:p>
          <a:p>
            <a:pPr>
              <a:lnSpc>
                <a:spcPts val="3864"/>
              </a:lnSpc>
            </a:pPr>
            <a:endParaRPr lang="en-US" sz="2200" b="1" dirty="0">
              <a:solidFill>
                <a:srgbClr val="FFFFFF"/>
              </a:solidFill>
              <a:latin typeface="Montserrat Bold"/>
              <a:ea typeface="Montserrat Bold"/>
              <a:cs typeface="Montserrat Bold"/>
              <a:sym typeface="Montserrat Bold"/>
            </a:endParaRPr>
          </a:p>
          <a:p>
            <a:pPr algn="ctr">
              <a:lnSpc>
                <a:spcPts val="3864"/>
              </a:lnSpc>
            </a:pPr>
            <a:endParaRPr lang="en-US" sz="2400" b="1" dirty="0">
              <a:solidFill>
                <a:srgbClr val="FFFFFF"/>
              </a:solidFill>
              <a:latin typeface="Montserrat Bold"/>
              <a:ea typeface="Montserrat Bold"/>
              <a:cs typeface="Montserrat Bold"/>
              <a:sym typeface="Montserrat Bold"/>
            </a:endParaRPr>
          </a:p>
          <a:p>
            <a:pPr algn="ctr">
              <a:lnSpc>
                <a:spcPts val="3864"/>
              </a:lnSpc>
            </a:pPr>
            <a:endParaRPr lang="en-US" sz="2400" b="1" dirty="0">
              <a:solidFill>
                <a:srgbClr val="FFFFFF"/>
              </a:solidFill>
              <a:latin typeface="Montserrat Bold"/>
              <a:ea typeface="Montserrat Bold"/>
              <a:cs typeface="Montserrat Bold"/>
              <a:sym typeface="Montserrat Bold"/>
            </a:endParaRPr>
          </a:p>
          <a:p>
            <a:pPr algn="ctr">
              <a:lnSpc>
                <a:spcPts val="3864"/>
              </a:lnSpc>
            </a:pPr>
            <a:endParaRPr lang="en-US" sz="2400" b="1" dirty="0">
              <a:solidFill>
                <a:srgbClr val="FFFFFF"/>
              </a:solidFill>
              <a:latin typeface="Montserrat Bold"/>
              <a:ea typeface="Montserrat Bold"/>
              <a:cs typeface="Montserrat Bold"/>
              <a:sym typeface="Montserrat Bold"/>
            </a:endParaRPr>
          </a:p>
        </p:txBody>
      </p:sp>
      <p:pic>
        <p:nvPicPr>
          <p:cNvPr id="7" name="Image 6">
            <a:extLst>
              <a:ext uri="{FF2B5EF4-FFF2-40B4-BE49-F238E27FC236}">
                <a16:creationId xmlns:a16="http://schemas.microsoft.com/office/drawing/2014/main" id="{416F85FB-8260-499D-9CC5-5152F6EB5CA6}"/>
              </a:ext>
            </a:extLst>
          </p:cNvPr>
          <p:cNvPicPr>
            <a:picLocks noChangeAspect="1"/>
          </p:cNvPicPr>
          <p:nvPr/>
        </p:nvPicPr>
        <p:blipFill rotWithShape="1">
          <a:blip r:embed="rId8"/>
          <a:srcRect r="9735"/>
          <a:stretch/>
        </p:blipFill>
        <p:spPr>
          <a:xfrm>
            <a:off x="8810505" y="1501045"/>
            <a:ext cx="2778796" cy="3848100"/>
          </a:xfrm>
          <a:prstGeom prst="rect">
            <a:avLst/>
          </a:prstGeom>
        </p:spPr>
      </p:pic>
      <p:sp>
        <p:nvSpPr>
          <p:cNvPr id="36" name="TextBox 14">
            <a:extLst>
              <a:ext uri="{FF2B5EF4-FFF2-40B4-BE49-F238E27FC236}">
                <a16:creationId xmlns:a16="http://schemas.microsoft.com/office/drawing/2014/main" id="{93E19E0D-794A-4A5B-BE02-91629FE03995}"/>
              </a:ext>
            </a:extLst>
          </p:cNvPr>
          <p:cNvSpPr txBox="1"/>
          <p:nvPr/>
        </p:nvSpPr>
        <p:spPr>
          <a:xfrm>
            <a:off x="12845525" y="5955183"/>
            <a:ext cx="4822894" cy="4452244"/>
          </a:xfrm>
          <a:prstGeom prst="rect">
            <a:avLst/>
          </a:prstGeom>
        </p:spPr>
        <p:txBody>
          <a:bodyPr wrap="square" lIns="0" tIns="0" rIns="0" bIns="0" rtlCol="0" anchor="t">
            <a:spAutoFit/>
          </a:bodyPr>
          <a:lstStyle/>
          <a:p>
            <a:pPr algn="ctr">
              <a:lnSpc>
                <a:spcPts val="3864"/>
              </a:lnSpc>
            </a:pPr>
            <a:r>
              <a:rPr lang="en-US" sz="2400" b="1" dirty="0">
                <a:solidFill>
                  <a:srgbClr val="FFFFFF"/>
                </a:solidFill>
                <a:latin typeface="Montserrat Bold"/>
                <a:ea typeface="Montserrat Bold"/>
                <a:cs typeface="Montserrat Bold"/>
                <a:sym typeface="Montserrat Bold"/>
              </a:rPr>
              <a:t>REQUESTERS ARE DISAPPOINTED</a:t>
            </a:r>
          </a:p>
          <a:p>
            <a:pPr algn="ctr">
              <a:lnSpc>
                <a:spcPts val="3864"/>
              </a:lnSpc>
            </a:pPr>
            <a:endParaRPr lang="en-US" sz="2400" b="1" dirty="0">
              <a:solidFill>
                <a:srgbClr val="FFFFFF"/>
              </a:solidFill>
              <a:latin typeface="Montserrat Bold"/>
              <a:ea typeface="Montserrat Bold"/>
              <a:cs typeface="Montserrat Bold"/>
              <a:sym typeface="Montserrat Bold"/>
            </a:endParaRPr>
          </a:p>
          <a:p>
            <a:pPr marL="342900" indent="-342900">
              <a:lnSpc>
                <a:spcPts val="3864"/>
              </a:lnSpc>
              <a:buFont typeface="Arial" panose="020B0604020202020204" pitchFamily="34" charset="0"/>
              <a:buChar char="•"/>
            </a:pPr>
            <a:r>
              <a:rPr lang="en-US" sz="2200" b="1" dirty="0">
                <a:solidFill>
                  <a:srgbClr val="FFFFFF"/>
                </a:solidFill>
                <a:latin typeface="Montserrat Bold"/>
                <a:ea typeface="Montserrat Bold"/>
                <a:cs typeface="Montserrat Bold"/>
                <a:sym typeface="Montserrat Bold"/>
              </a:rPr>
              <a:t>Litigation against centers</a:t>
            </a:r>
          </a:p>
          <a:p>
            <a:pPr marL="342900" indent="-342900">
              <a:lnSpc>
                <a:spcPts val="3864"/>
              </a:lnSpc>
              <a:buFont typeface="Arial" panose="020B0604020202020204" pitchFamily="34" charset="0"/>
              <a:buChar char="•"/>
            </a:pPr>
            <a:r>
              <a:rPr lang="en-US" sz="2200" b="1" dirty="0">
                <a:solidFill>
                  <a:srgbClr val="FFFFFF"/>
                </a:solidFill>
                <a:latin typeface="Montserrat Bold"/>
                <a:ea typeface="Montserrat Bold"/>
                <a:cs typeface="Montserrat Bold"/>
                <a:sym typeface="Montserrat Bold"/>
              </a:rPr>
              <a:t>Litigations against CAPADD</a:t>
            </a:r>
          </a:p>
          <a:p>
            <a:pPr marL="342900" indent="-342900" algn="ctr">
              <a:lnSpc>
                <a:spcPts val="3864"/>
              </a:lnSpc>
              <a:buFont typeface="Arial" panose="020B0604020202020204" pitchFamily="34" charset="0"/>
              <a:buChar char="•"/>
            </a:pPr>
            <a:endParaRPr lang="en-US" sz="2200" b="1" dirty="0">
              <a:solidFill>
                <a:srgbClr val="FFFFFF"/>
              </a:solidFill>
              <a:latin typeface="Montserrat Bold"/>
              <a:ea typeface="Montserrat Bold"/>
              <a:cs typeface="Montserrat Bold"/>
              <a:sym typeface="Montserrat Bold"/>
            </a:endParaRPr>
          </a:p>
          <a:p>
            <a:pPr algn="ctr">
              <a:lnSpc>
                <a:spcPts val="3864"/>
              </a:lnSpc>
            </a:pPr>
            <a:endParaRPr lang="en-US" sz="2400" b="1" dirty="0">
              <a:solidFill>
                <a:srgbClr val="FFFFFF"/>
              </a:solidFill>
              <a:latin typeface="Montserrat Bold"/>
              <a:ea typeface="Montserrat Bold"/>
              <a:cs typeface="Montserrat Bold"/>
              <a:sym typeface="Montserrat Bold"/>
            </a:endParaRPr>
          </a:p>
          <a:p>
            <a:pPr algn="ctr">
              <a:lnSpc>
                <a:spcPts val="3864"/>
              </a:lnSpc>
            </a:pPr>
            <a:endParaRPr lang="en-US" sz="2400" b="1" dirty="0">
              <a:solidFill>
                <a:srgbClr val="FFFFFF"/>
              </a:solidFill>
              <a:latin typeface="Montserrat Bold"/>
              <a:ea typeface="Montserrat Bold"/>
              <a:cs typeface="Montserrat Bold"/>
              <a:sym typeface="Montserrat Bold"/>
            </a:endParaRPr>
          </a:p>
          <a:p>
            <a:pPr algn="ctr">
              <a:lnSpc>
                <a:spcPts val="3864"/>
              </a:lnSpc>
            </a:pPr>
            <a:endParaRPr lang="en-US" sz="2400" b="1" dirty="0">
              <a:solidFill>
                <a:srgbClr val="FFFFFF"/>
              </a:solidFill>
              <a:latin typeface="Montserrat Bold"/>
              <a:ea typeface="Montserrat Bold"/>
              <a:cs typeface="Montserrat Bold"/>
              <a:sym typeface="Montserrat Bold"/>
            </a:endParaRPr>
          </a:p>
        </p:txBody>
      </p:sp>
    </p:spTree>
    <p:extLst>
      <p:ext uri="{BB962C8B-B14F-4D97-AF65-F5344CB8AC3E}">
        <p14:creationId xmlns:p14="http://schemas.microsoft.com/office/powerpoint/2010/main" val="3075917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496511" y="2291195"/>
            <a:ext cx="10287000" cy="5704609"/>
          </a:xfrm>
          <a:custGeom>
            <a:avLst/>
            <a:gdLst/>
            <a:ahLst/>
            <a:cxnLst/>
            <a:rect l="l" t="t" r="r" b="b"/>
            <a:pathLst>
              <a:path w="10287000" h="5704609">
                <a:moveTo>
                  <a:pt x="0" y="0"/>
                </a:moveTo>
                <a:lnTo>
                  <a:pt x="10287000" y="0"/>
                </a:lnTo>
                <a:lnTo>
                  <a:pt x="10287000" y="5704610"/>
                </a:lnTo>
                <a:lnTo>
                  <a:pt x="0" y="570461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grpSp>
        <p:nvGrpSpPr>
          <p:cNvPr id="3" name="Group 3"/>
          <p:cNvGrpSpPr/>
          <p:nvPr/>
        </p:nvGrpSpPr>
        <p:grpSpPr>
          <a:xfrm>
            <a:off x="-517694" y="-474166"/>
            <a:ext cx="6382202" cy="10956964"/>
            <a:chOff x="0" y="0"/>
            <a:chExt cx="1680909" cy="2885785"/>
          </a:xfrm>
        </p:grpSpPr>
        <p:sp>
          <p:nvSpPr>
            <p:cNvPr id="4" name="Freeform 4"/>
            <p:cNvSpPr/>
            <p:nvPr/>
          </p:nvSpPr>
          <p:spPr>
            <a:xfrm>
              <a:off x="0" y="0"/>
              <a:ext cx="1680909" cy="2885785"/>
            </a:xfrm>
            <a:custGeom>
              <a:avLst/>
              <a:gdLst/>
              <a:ahLst/>
              <a:cxnLst/>
              <a:rect l="l" t="t" r="r" b="b"/>
              <a:pathLst>
                <a:path w="1680909" h="2885785">
                  <a:moveTo>
                    <a:pt x="0" y="0"/>
                  </a:moveTo>
                  <a:lnTo>
                    <a:pt x="1680909" y="0"/>
                  </a:lnTo>
                  <a:lnTo>
                    <a:pt x="1680909" y="2885785"/>
                  </a:lnTo>
                  <a:lnTo>
                    <a:pt x="0" y="2885785"/>
                  </a:lnTo>
                  <a:close/>
                </a:path>
              </a:pathLst>
            </a:custGeom>
            <a:solidFill>
              <a:srgbClr val="08377C"/>
            </a:solidFill>
            <a:ln cap="sq">
              <a:noFill/>
              <a:prstDash val="solid"/>
              <a:miter/>
            </a:ln>
          </p:spPr>
        </p:sp>
        <p:sp>
          <p:nvSpPr>
            <p:cNvPr id="5" name="TextBox 5"/>
            <p:cNvSpPr txBox="1"/>
            <p:nvPr/>
          </p:nvSpPr>
          <p:spPr>
            <a:xfrm>
              <a:off x="0" y="-47625"/>
              <a:ext cx="1680909" cy="293341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879378" y="2057400"/>
            <a:ext cx="14494222" cy="5858768"/>
            <a:chOff x="0" y="0"/>
            <a:chExt cx="2363258" cy="1543050"/>
          </a:xfrm>
        </p:grpSpPr>
        <p:sp>
          <p:nvSpPr>
            <p:cNvPr id="7" name="Freeform 7"/>
            <p:cNvSpPr/>
            <p:nvPr/>
          </p:nvSpPr>
          <p:spPr>
            <a:xfrm>
              <a:off x="0" y="0"/>
              <a:ext cx="2363258" cy="1543050"/>
            </a:xfrm>
            <a:custGeom>
              <a:avLst/>
              <a:gdLst/>
              <a:ahLst/>
              <a:cxnLst/>
              <a:rect l="l" t="t" r="r" b="b"/>
              <a:pathLst>
                <a:path w="2363258" h="1543050">
                  <a:moveTo>
                    <a:pt x="13805" y="0"/>
                  </a:moveTo>
                  <a:lnTo>
                    <a:pt x="2349453" y="0"/>
                  </a:lnTo>
                  <a:cubicBezTo>
                    <a:pt x="2353115" y="0"/>
                    <a:pt x="2356626" y="1454"/>
                    <a:pt x="2359215" y="4043"/>
                  </a:cubicBezTo>
                  <a:cubicBezTo>
                    <a:pt x="2361804" y="6632"/>
                    <a:pt x="2363258" y="10144"/>
                    <a:pt x="2363258" y="13805"/>
                  </a:cubicBezTo>
                  <a:lnTo>
                    <a:pt x="2363258" y="1529245"/>
                  </a:lnTo>
                  <a:cubicBezTo>
                    <a:pt x="2363258" y="1536869"/>
                    <a:pt x="2357078" y="1543050"/>
                    <a:pt x="2349453" y="1543050"/>
                  </a:cubicBezTo>
                  <a:lnTo>
                    <a:pt x="13805" y="1543050"/>
                  </a:lnTo>
                  <a:cubicBezTo>
                    <a:pt x="6181" y="1543050"/>
                    <a:pt x="0" y="1536869"/>
                    <a:pt x="0" y="1529245"/>
                  </a:cubicBezTo>
                  <a:lnTo>
                    <a:pt x="0" y="13805"/>
                  </a:lnTo>
                  <a:cubicBezTo>
                    <a:pt x="0" y="6181"/>
                    <a:pt x="6181" y="0"/>
                    <a:pt x="13805" y="0"/>
                  </a:cubicBezTo>
                  <a:close/>
                </a:path>
              </a:pathLst>
            </a:custGeom>
            <a:solidFill>
              <a:srgbClr val="FFFFFF"/>
            </a:solidFill>
          </p:spPr>
        </p:sp>
        <p:sp>
          <p:nvSpPr>
            <p:cNvPr id="8" name="TextBox 8"/>
            <p:cNvSpPr txBox="1"/>
            <p:nvPr/>
          </p:nvSpPr>
          <p:spPr>
            <a:xfrm>
              <a:off x="0" y="-47625"/>
              <a:ext cx="2363258" cy="1590675"/>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rot="-10800000">
            <a:off x="2568406" y="7916168"/>
            <a:ext cx="9283968" cy="1101375"/>
          </a:xfrm>
          <a:custGeom>
            <a:avLst/>
            <a:gdLst/>
            <a:ahLst/>
            <a:cxnLst/>
            <a:rect l="l" t="t" r="r" b="b"/>
            <a:pathLst>
              <a:path w="9283968" h="1101375">
                <a:moveTo>
                  <a:pt x="0" y="0"/>
                </a:moveTo>
                <a:lnTo>
                  <a:pt x="9283968" y="0"/>
                </a:lnTo>
                <a:lnTo>
                  <a:pt x="9283968" y="1101375"/>
                </a:lnTo>
                <a:lnTo>
                  <a:pt x="0" y="1101375"/>
                </a:lnTo>
                <a:lnTo>
                  <a:pt x="0" y="0"/>
                </a:lnTo>
                <a:close/>
              </a:path>
            </a:pathLst>
          </a:custGeom>
          <a:blipFill>
            <a:blip r:embed="rId4">
              <a:alphaModFix amt="89000"/>
            </a:blip>
            <a:stretch>
              <a:fillRect b="-142346"/>
            </a:stretch>
          </a:blipFill>
        </p:spPr>
      </p:sp>
      <p:sp>
        <p:nvSpPr>
          <p:cNvPr id="10" name="AutoShape 10"/>
          <p:cNvSpPr/>
          <p:nvPr/>
        </p:nvSpPr>
        <p:spPr>
          <a:xfrm flipV="1">
            <a:off x="2879378" y="2589609"/>
            <a:ext cx="11827222" cy="22325"/>
          </a:xfrm>
          <a:prstGeom prst="line">
            <a:avLst/>
          </a:prstGeom>
          <a:ln w="38100" cap="flat">
            <a:solidFill>
              <a:srgbClr val="DBDBDB"/>
            </a:solidFill>
            <a:prstDash val="solid"/>
            <a:headEnd type="none" w="sm" len="sm"/>
            <a:tailEnd type="none" w="sm" len="sm"/>
          </a:ln>
        </p:spPr>
      </p:sp>
      <p:sp>
        <p:nvSpPr>
          <p:cNvPr id="11" name="TextBox 11"/>
          <p:cNvSpPr txBox="1"/>
          <p:nvPr/>
        </p:nvSpPr>
        <p:spPr>
          <a:xfrm>
            <a:off x="3657600" y="3450797"/>
            <a:ext cx="10449676" cy="1813253"/>
          </a:xfrm>
          <a:prstGeom prst="rect">
            <a:avLst/>
          </a:prstGeom>
        </p:spPr>
        <p:txBody>
          <a:bodyPr wrap="square" lIns="0" tIns="0" rIns="0" bIns="0" rtlCol="0" anchor="t">
            <a:spAutoFit/>
          </a:bodyPr>
          <a:lstStyle/>
          <a:p>
            <a:pPr marL="0" lvl="0" indent="0" algn="ctr">
              <a:lnSpc>
                <a:spcPts val="7358"/>
              </a:lnSpc>
              <a:spcBef>
                <a:spcPct val="0"/>
              </a:spcBef>
            </a:pPr>
            <a:r>
              <a:rPr lang="en-US" sz="6131" b="1" spc="220" dirty="0">
                <a:solidFill>
                  <a:srgbClr val="2A2E3A"/>
                </a:solidFill>
                <a:latin typeface="Montserrat Classic Bold"/>
                <a:ea typeface="Montserrat Classic Bold"/>
                <a:cs typeface="Montserrat Classic Bold"/>
                <a:sym typeface="Montserrat Classic Bold"/>
              </a:rPr>
              <a:t>WHAT ABOUT SPERM DONORS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 37">
            <a:extLst>
              <a:ext uri="{FF2B5EF4-FFF2-40B4-BE49-F238E27FC236}">
                <a16:creationId xmlns:a16="http://schemas.microsoft.com/office/drawing/2014/main" id="{655ACBCD-9E53-4E7E-86C1-3DF766D20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94207" y="6219478"/>
            <a:ext cx="1353386" cy="15932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40" name="Graphique 39">
            <a:extLst>
              <a:ext uri="{FF2B5EF4-FFF2-40B4-BE49-F238E27FC236}">
                <a16:creationId xmlns:a16="http://schemas.microsoft.com/office/drawing/2014/main" id="{63714418-0717-4DC8-9C95-3EB37E1CB77D}"/>
              </a:ext>
            </a:extLst>
          </p:cNvPr>
          <p:cNvGraphicFramePr>
            <a:graphicFrameLocks/>
          </p:cNvGraphicFramePr>
          <p:nvPr>
            <p:extLst>
              <p:ext uri="{D42A27DB-BD31-4B8C-83A1-F6EECF244321}">
                <p14:modId xmlns:p14="http://schemas.microsoft.com/office/powerpoint/2010/main" val="3811981616"/>
              </p:ext>
            </p:extLst>
          </p:nvPr>
        </p:nvGraphicFramePr>
        <p:xfrm>
          <a:off x="13377235" y="7016090"/>
          <a:ext cx="6162491" cy="4546733"/>
        </p:xfrm>
        <a:graphic>
          <a:graphicData uri="http://schemas.openxmlformats.org/drawingml/2006/chart">
            <c:chart xmlns:c="http://schemas.openxmlformats.org/drawingml/2006/chart" xmlns:r="http://schemas.openxmlformats.org/officeDocument/2006/relationships" r:id="rId4"/>
          </a:graphicData>
        </a:graphic>
      </p:graphicFrame>
      <p:sp>
        <p:nvSpPr>
          <p:cNvPr id="2" name="Freeform 2"/>
          <p:cNvSpPr/>
          <p:nvPr/>
        </p:nvSpPr>
        <p:spPr>
          <a:xfrm rot="5400000">
            <a:off x="-6918472" y="-2164970"/>
            <a:ext cx="17527781" cy="8795759"/>
          </a:xfrm>
          <a:custGeom>
            <a:avLst/>
            <a:gdLst/>
            <a:ahLst/>
            <a:cxnLst/>
            <a:rect l="l" t="t" r="r" b="b"/>
            <a:pathLst>
              <a:path w="17527781" h="8795759">
                <a:moveTo>
                  <a:pt x="0" y="0"/>
                </a:moveTo>
                <a:lnTo>
                  <a:pt x="17527780" y="0"/>
                </a:lnTo>
                <a:lnTo>
                  <a:pt x="17527780" y="8795759"/>
                </a:lnTo>
                <a:lnTo>
                  <a:pt x="0" y="8795759"/>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grpSp>
        <p:nvGrpSpPr>
          <p:cNvPr id="26" name="Group 26"/>
          <p:cNvGrpSpPr/>
          <p:nvPr/>
        </p:nvGrpSpPr>
        <p:grpSpPr>
          <a:xfrm>
            <a:off x="17259300" y="-632682"/>
            <a:ext cx="1265364" cy="1265364"/>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8377C">
                    <a:alpha val="86000"/>
                  </a:srgbClr>
                </a:gs>
                <a:gs pos="50000">
                  <a:srgbClr val="006BB6">
                    <a:alpha val="86000"/>
                  </a:srgbClr>
                </a:gs>
                <a:gs pos="100000">
                  <a:srgbClr val="C9E9FF">
                    <a:alpha val="86000"/>
                  </a:srgbClr>
                </a:gs>
              </a:gsLst>
              <a:lin ang="2700000"/>
            </a:gradFill>
            <a:ln cap="sq">
              <a:noFill/>
              <a:prstDash val="solid"/>
              <a:miter/>
            </a:ln>
          </p:spPr>
        </p:sp>
        <p:sp>
          <p:nvSpPr>
            <p:cNvPr id="28" name="TextBox 28"/>
            <p:cNvSpPr txBox="1"/>
            <p:nvPr/>
          </p:nvSpPr>
          <p:spPr>
            <a:xfrm>
              <a:off x="76200" y="28575"/>
              <a:ext cx="660400" cy="7080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9" name="Group 29"/>
          <p:cNvGrpSpPr/>
          <p:nvPr/>
        </p:nvGrpSpPr>
        <p:grpSpPr>
          <a:xfrm>
            <a:off x="3053687" y="2400300"/>
            <a:ext cx="496266" cy="496266"/>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8377C">
                    <a:alpha val="86000"/>
                  </a:srgbClr>
                </a:gs>
                <a:gs pos="50000">
                  <a:srgbClr val="006BB6">
                    <a:alpha val="86000"/>
                  </a:srgbClr>
                </a:gs>
                <a:gs pos="100000">
                  <a:srgbClr val="C9E9FF">
                    <a:alpha val="86000"/>
                  </a:srgbClr>
                </a:gs>
              </a:gsLst>
              <a:lin ang="2700000"/>
            </a:gradFill>
            <a:ln cap="sq">
              <a:noFill/>
              <a:prstDash val="solid"/>
              <a:miter/>
            </a:ln>
          </p:spPr>
        </p:sp>
        <p:sp>
          <p:nvSpPr>
            <p:cNvPr id="31" name="TextBox 31"/>
            <p:cNvSpPr txBox="1"/>
            <p:nvPr/>
          </p:nvSpPr>
          <p:spPr>
            <a:xfrm>
              <a:off x="76200" y="28575"/>
              <a:ext cx="660400" cy="708025"/>
            </a:xfrm>
            <a:prstGeom prst="rect">
              <a:avLst/>
            </a:prstGeom>
          </p:spPr>
          <p:txBody>
            <a:bodyPr lIns="50800" tIns="50800" rIns="50800" bIns="50800" rtlCol="0" anchor="ctr"/>
            <a:lstStyle/>
            <a:p>
              <a:pPr marL="0" lvl="0" indent="0" algn="ctr">
                <a:lnSpc>
                  <a:spcPts val="2659"/>
                </a:lnSpc>
                <a:spcBef>
                  <a:spcPct val="0"/>
                </a:spcBef>
              </a:pPr>
              <a:endParaRPr/>
            </a:p>
          </p:txBody>
        </p:sp>
      </p:grpSp>
      <p:pic>
        <p:nvPicPr>
          <p:cNvPr id="32" name="Image 31">
            <a:extLst>
              <a:ext uri="{FF2B5EF4-FFF2-40B4-BE49-F238E27FC236}">
                <a16:creationId xmlns:a16="http://schemas.microsoft.com/office/drawing/2014/main" id="{A84E1CBF-13C8-4B40-A24B-980BA80868E8}"/>
              </a:ext>
            </a:extLst>
          </p:cNvPr>
          <p:cNvPicPr>
            <a:picLocks noChangeAspect="1"/>
          </p:cNvPicPr>
          <p:nvPr/>
        </p:nvPicPr>
        <p:blipFill rotWithShape="1">
          <a:blip r:embed="rId7"/>
          <a:srcRect r="13246" b="18353"/>
          <a:stretch/>
        </p:blipFill>
        <p:spPr>
          <a:xfrm>
            <a:off x="-490227" y="514054"/>
            <a:ext cx="4149001" cy="5518676"/>
          </a:xfrm>
          <a:prstGeom prst="rect">
            <a:avLst/>
          </a:prstGeom>
        </p:spPr>
      </p:pic>
      <p:pic>
        <p:nvPicPr>
          <p:cNvPr id="36" name="Image 35">
            <a:extLst>
              <a:ext uri="{FF2B5EF4-FFF2-40B4-BE49-F238E27FC236}">
                <a16:creationId xmlns:a16="http://schemas.microsoft.com/office/drawing/2014/main" id="{7F57A537-6678-4904-8C76-0741955E7934}"/>
              </a:ext>
            </a:extLst>
          </p:cNvPr>
          <p:cNvPicPr>
            <a:picLocks noChangeAspect="1"/>
          </p:cNvPicPr>
          <p:nvPr/>
        </p:nvPicPr>
        <p:blipFill>
          <a:blip r:embed="rId8"/>
          <a:stretch>
            <a:fillRect/>
          </a:stretch>
        </p:blipFill>
        <p:spPr>
          <a:xfrm>
            <a:off x="15697200" y="266700"/>
            <a:ext cx="2018526" cy="1860830"/>
          </a:xfrm>
          <a:prstGeom prst="rect">
            <a:avLst/>
          </a:prstGeom>
        </p:spPr>
      </p:pic>
      <p:graphicFrame>
        <p:nvGraphicFramePr>
          <p:cNvPr id="39" name="Espace réservé du contenu 3">
            <a:extLst>
              <a:ext uri="{FF2B5EF4-FFF2-40B4-BE49-F238E27FC236}">
                <a16:creationId xmlns:a16="http://schemas.microsoft.com/office/drawing/2014/main" id="{C56F4748-6677-45DD-83DF-6E4653C089A7}"/>
              </a:ext>
            </a:extLst>
          </p:cNvPr>
          <p:cNvGraphicFramePr>
            <a:graphicFrameLocks/>
          </p:cNvGraphicFramePr>
          <p:nvPr>
            <p:extLst>
              <p:ext uri="{D42A27DB-BD31-4B8C-83A1-F6EECF244321}">
                <p14:modId xmlns:p14="http://schemas.microsoft.com/office/powerpoint/2010/main" val="1787635412"/>
              </p:ext>
            </p:extLst>
          </p:nvPr>
        </p:nvGraphicFramePr>
        <p:xfrm>
          <a:off x="3572511" y="1032974"/>
          <a:ext cx="11748312" cy="8275961"/>
        </p:xfrm>
        <a:graphic>
          <a:graphicData uri="http://schemas.openxmlformats.org/drawingml/2006/chart">
            <c:chart xmlns:c="http://schemas.openxmlformats.org/drawingml/2006/chart" xmlns:r="http://schemas.openxmlformats.org/officeDocument/2006/relationships" r:id="rId9"/>
          </a:graphicData>
        </a:graphic>
      </p:graphicFrame>
      <p:sp>
        <p:nvSpPr>
          <p:cNvPr id="41" name="ZoneTexte 40">
            <a:extLst>
              <a:ext uri="{FF2B5EF4-FFF2-40B4-BE49-F238E27FC236}">
                <a16:creationId xmlns:a16="http://schemas.microsoft.com/office/drawing/2014/main" id="{C0BE05D0-307B-4262-B8AE-652CC3871672}"/>
              </a:ext>
            </a:extLst>
          </p:cNvPr>
          <p:cNvSpPr txBox="1"/>
          <p:nvPr/>
        </p:nvSpPr>
        <p:spPr>
          <a:xfrm>
            <a:off x="16894207" y="8159570"/>
            <a:ext cx="884587" cy="461665"/>
          </a:xfrm>
          <a:prstGeom prst="rect">
            <a:avLst/>
          </a:prstGeom>
          <a:noFill/>
        </p:spPr>
        <p:txBody>
          <a:bodyPr wrap="square" rtlCol="0">
            <a:spAutoFit/>
          </a:bodyPr>
          <a:lstStyle/>
          <a:p>
            <a:r>
              <a:rPr lang="fr-FR" sz="2400" b="1" dirty="0"/>
              <a:t>41 %</a:t>
            </a:r>
          </a:p>
        </p:txBody>
      </p:sp>
      <p:sp>
        <p:nvSpPr>
          <p:cNvPr id="42" name="ZoneTexte 41">
            <a:extLst>
              <a:ext uri="{FF2B5EF4-FFF2-40B4-BE49-F238E27FC236}">
                <a16:creationId xmlns:a16="http://schemas.microsoft.com/office/drawing/2014/main" id="{38C91B83-07FD-407C-8EC5-8492633A9FD9}"/>
              </a:ext>
            </a:extLst>
          </p:cNvPr>
          <p:cNvSpPr txBox="1"/>
          <p:nvPr/>
        </p:nvSpPr>
        <p:spPr>
          <a:xfrm>
            <a:off x="15685425" y="9214636"/>
            <a:ext cx="884587" cy="461665"/>
          </a:xfrm>
          <a:prstGeom prst="rect">
            <a:avLst/>
          </a:prstGeom>
          <a:noFill/>
        </p:spPr>
        <p:txBody>
          <a:bodyPr wrap="square" rtlCol="0">
            <a:spAutoFit/>
          </a:bodyPr>
          <a:lstStyle/>
          <a:p>
            <a:r>
              <a:rPr lang="fr-FR" sz="2400" b="1" dirty="0"/>
              <a:t>46 %</a:t>
            </a:r>
          </a:p>
        </p:txBody>
      </p:sp>
      <p:sp>
        <p:nvSpPr>
          <p:cNvPr id="43" name="ZoneTexte 42">
            <a:extLst>
              <a:ext uri="{FF2B5EF4-FFF2-40B4-BE49-F238E27FC236}">
                <a16:creationId xmlns:a16="http://schemas.microsoft.com/office/drawing/2014/main" id="{CC4E4745-93E7-48EE-AD56-64C3B01D5DED}"/>
              </a:ext>
            </a:extLst>
          </p:cNvPr>
          <p:cNvSpPr txBox="1"/>
          <p:nvPr/>
        </p:nvSpPr>
        <p:spPr>
          <a:xfrm>
            <a:off x="15821876" y="7737964"/>
            <a:ext cx="884587" cy="461665"/>
          </a:xfrm>
          <a:prstGeom prst="rect">
            <a:avLst/>
          </a:prstGeom>
          <a:noFill/>
        </p:spPr>
        <p:txBody>
          <a:bodyPr wrap="square" rtlCol="0">
            <a:spAutoFit/>
          </a:bodyPr>
          <a:lstStyle/>
          <a:p>
            <a:r>
              <a:rPr lang="fr-FR" sz="2400" b="1" dirty="0"/>
              <a:t>13 %</a:t>
            </a:r>
          </a:p>
        </p:txBody>
      </p:sp>
      <p:pic>
        <p:nvPicPr>
          <p:cNvPr id="44" name="Image 43">
            <a:extLst>
              <a:ext uri="{FF2B5EF4-FFF2-40B4-BE49-F238E27FC236}">
                <a16:creationId xmlns:a16="http://schemas.microsoft.com/office/drawing/2014/main" id="{D2647204-89A7-4B4F-92C1-1349EC328C7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786535" y="5926345"/>
            <a:ext cx="796612" cy="15932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5" name="Image 44">
            <a:extLst>
              <a:ext uri="{FF2B5EF4-FFF2-40B4-BE49-F238E27FC236}">
                <a16:creationId xmlns:a16="http://schemas.microsoft.com/office/drawing/2014/main" id="{56A309E8-3C81-4BC2-9571-30C1771BBBA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575743" y="1867848"/>
            <a:ext cx="1099798" cy="1099798"/>
          </a:xfrm>
          <a:prstGeom prst="rect">
            <a:avLst/>
          </a:prstGeom>
        </p:spPr>
      </p:pic>
      <p:pic>
        <p:nvPicPr>
          <p:cNvPr id="46" name="Image 45">
            <a:extLst>
              <a:ext uri="{FF2B5EF4-FFF2-40B4-BE49-F238E27FC236}">
                <a16:creationId xmlns:a16="http://schemas.microsoft.com/office/drawing/2014/main" id="{DA001BD3-D35D-4505-9BC6-97FE010831D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58746" y="2331315"/>
            <a:ext cx="1558613" cy="1037451"/>
          </a:xfrm>
          <a:prstGeom prst="rect">
            <a:avLst/>
          </a:prstGeom>
        </p:spPr>
      </p:pic>
      <p:sp>
        <p:nvSpPr>
          <p:cNvPr id="3" name="ZoneTexte 2">
            <a:extLst>
              <a:ext uri="{FF2B5EF4-FFF2-40B4-BE49-F238E27FC236}">
                <a16:creationId xmlns:a16="http://schemas.microsoft.com/office/drawing/2014/main" id="{C084B2F8-1232-4F99-AABA-AD8B107EE732}"/>
              </a:ext>
            </a:extLst>
          </p:cNvPr>
          <p:cNvSpPr txBox="1"/>
          <p:nvPr/>
        </p:nvSpPr>
        <p:spPr>
          <a:xfrm>
            <a:off x="4045873" y="191089"/>
            <a:ext cx="12095458" cy="954107"/>
          </a:xfrm>
          <a:prstGeom prst="rect">
            <a:avLst/>
          </a:prstGeom>
          <a:noFill/>
        </p:spPr>
        <p:txBody>
          <a:bodyPr wrap="square" rtlCol="0">
            <a:spAutoFit/>
          </a:bodyPr>
          <a:lstStyle/>
          <a:p>
            <a:pPr algn="ctr"/>
            <a:r>
              <a:rPr lang="fr-FR" sz="2800" b="1" dirty="0">
                <a:solidFill>
                  <a:schemeClr val="tx2"/>
                </a:solidFill>
                <a:latin typeface="Montserrat" panose="020B0604020202020204" charset="0"/>
              </a:rPr>
              <a:t>LONG WAITING TIME FOR ALL  </a:t>
            </a:r>
          </a:p>
          <a:p>
            <a:pPr algn="ctr"/>
            <a:r>
              <a:rPr lang="fr-FR" sz="2800" b="1" dirty="0">
                <a:solidFill>
                  <a:schemeClr val="tx2"/>
                </a:solidFill>
                <a:latin typeface="Montserrat" panose="020B0604020202020204" charset="0"/>
              </a:rPr>
              <a:t>2 </a:t>
            </a:r>
            <a:r>
              <a:rPr lang="fr-FR" sz="2800" b="1" dirty="0" err="1">
                <a:solidFill>
                  <a:schemeClr val="tx2"/>
                </a:solidFill>
                <a:latin typeface="Montserrat" panose="020B0604020202020204" charset="0"/>
              </a:rPr>
              <a:t>years</a:t>
            </a:r>
            <a:r>
              <a:rPr lang="fr-FR" sz="2800" b="1" dirty="0">
                <a:solidFill>
                  <a:schemeClr val="tx2"/>
                </a:solidFill>
                <a:latin typeface="Montserrat" panose="020B0604020202020204" charset="0"/>
              </a:rPr>
              <a:t> to have </a:t>
            </a:r>
            <a:r>
              <a:rPr lang="fr-FR" sz="2800" b="1" dirty="0" err="1">
                <a:solidFill>
                  <a:schemeClr val="tx2"/>
                </a:solidFill>
                <a:latin typeface="Montserrat" panose="020B0604020202020204" charset="0"/>
              </a:rPr>
              <a:t>sperm</a:t>
            </a:r>
            <a:r>
              <a:rPr lang="fr-FR" sz="2800" b="1" dirty="0">
                <a:solidFill>
                  <a:schemeClr val="tx2"/>
                </a:solidFill>
                <a:latin typeface="Montserrat" panose="020B0604020202020204" charset="0"/>
              </a:rPr>
              <a:t> </a:t>
            </a:r>
            <a:r>
              <a:rPr lang="fr-FR" sz="2800" b="1" dirty="0" err="1">
                <a:solidFill>
                  <a:schemeClr val="tx2"/>
                </a:solidFill>
                <a:latin typeface="Montserrat" panose="020B0604020202020204" charset="0"/>
              </a:rPr>
              <a:t>donor</a:t>
            </a:r>
            <a:r>
              <a:rPr lang="fr-FR" sz="2800" b="1" dirty="0">
                <a:solidFill>
                  <a:schemeClr val="tx2"/>
                </a:solidFill>
                <a:latin typeface="Montserrat" panose="020B0604020202020204" charset="0"/>
              </a:rPr>
              <a:t> </a:t>
            </a:r>
            <a:r>
              <a:rPr lang="fr-FR" sz="2800" b="1" dirty="0" err="1">
                <a:solidFill>
                  <a:schemeClr val="tx2"/>
                </a:solidFill>
                <a:latin typeface="Montserrat" panose="020B0604020202020204" charset="0"/>
              </a:rPr>
              <a:t>insemination</a:t>
            </a:r>
            <a:r>
              <a:rPr lang="fr-FR" sz="2800" b="1" dirty="0">
                <a:solidFill>
                  <a:schemeClr val="tx2"/>
                </a:solidFill>
                <a:latin typeface="Montserrat" panose="020B0604020202020204" charset="0"/>
              </a:rPr>
              <a:t> … </a:t>
            </a:r>
          </a:p>
        </p:txBody>
      </p:sp>
    </p:spTree>
    <p:extLst>
      <p:ext uri="{BB962C8B-B14F-4D97-AF65-F5344CB8AC3E}">
        <p14:creationId xmlns:p14="http://schemas.microsoft.com/office/powerpoint/2010/main" val="561528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8A7659E0-1500-4FC5-AB4F-DA46D42E1751}"/>
              </a:ext>
            </a:extLst>
          </p:cNvPr>
          <p:cNvSpPr txBox="1"/>
          <p:nvPr/>
        </p:nvSpPr>
        <p:spPr>
          <a:xfrm>
            <a:off x="12611288" y="8342174"/>
            <a:ext cx="5383974" cy="1754326"/>
          </a:xfrm>
          <a:prstGeom prst="rect">
            <a:avLst/>
          </a:prstGeom>
          <a:solidFill>
            <a:schemeClr val="accent1">
              <a:lumMod val="75000"/>
            </a:schemeClr>
          </a:solidFill>
        </p:spPr>
        <p:txBody>
          <a:bodyPr wrap="none" rtlCol="0">
            <a:spAutoFit/>
          </a:bodyPr>
          <a:lstStyle/>
          <a:p>
            <a:pPr algn="ctr"/>
            <a:r>
              <a:rPr lang="fr-FR" sz="3600" b="1" dirty="0">
                <a:solidFill>
                  <a:schemeClr val="bg1"/>
                </a:solidFill>
              </a:rPr>
              <a:t>In France </a:t>
            </a:r>
          </a:p>
          <a:p>
            <a:pPr algn="ctr"/>
            <a:r>
              <a:rPr lang="fr-FR" sz="3600" b="1" dirty="0">
                <a:solidFill>
                  <a:schemeClr val="bg1"/>
                </a:solidFill>
              </a:rPr>
              <a:t>2023 -&gt;  700 </a:t>
            </a:r>
            <a:r>
              <a:rPr lang="fr-FR" sz="3600" b="1" dirty="0" err="1">
                <a:solidFill>
                  <a:schemeClr val="bg1"/>
                </a:solidFill>
              </a:rPr>
              <a:t>sperm</a:t>
            </a:r>
            <a:r>
              <a:rPr lang="fr-FR" sz="3600" b="1" dirty="0">
                <a:solidFill>
                  <a:schemeClr val="bg1"/>
                </a:solidFill>
              </a:rPr>
              <a:t> </a:t>
            </a:r>
            <a:r>
              <a:rPr lang="fr-FR" sz="3600" b="1" dirty="0" err="1">
                <a:solidFill>
                  <a:schemeClr val="bg1"/>
                </a:solidFill>
              </a:rPr>
              <a:t>donors</a:t>
            </a:r>
            <a:endParaRPr lang="fr-FR" sz="3600" b="1" dirty="0">
              <a:solidFill>
                <a:schemeClr val="bg1"/>
              </a:solidFill>
            </a:endParaRPr>
          </a:p>
          <a:p>
            <a:pPr algn="ctr"/>
            <a:r>
              <a:rPr lang="fr-FR" sz="3600" b="1" dirty="0">
                <a:solidFill>
                  <a:schemeClr val="bg1"/>
                </a:solidFill>
              </a:rPr>
              <a:t>2024 -&gt; 1000 </a:t>
            </a:r>
            <a:r>
              <a:rPr lang="fr-FR" sz="3600" b="1" dirty="0" err="1">
                <a:solidFill>
                  <a:schemeClr val="bg1"/>
                </a:solidFill>
              </a:rPr>
              <a:t>sperm</a:t>
            </a:r>
            <a:r>
              <a:rPr lang="fr-FR" sz="3600" b="1" dirty="0">
                <a:solidFill>
                  <a:schemeClr val="bg1"/>
                </a:solidFill>
              </a:rPr>
              <a:t> </a:t>
            </a:r>
            <a:r>
              <a:rPr lang="fr-FR" sz="3600" b="1" dirty="0" err="1">
                <a:solidFill>
                  <a:schemeClr val="bg1"/>
                </a:solidFill>
              </a:rPr>
              <a:t>donors</a:t>
            </a:r>
            <a:endParaRPr lang="fr-FR" sz="3600" b="1" dirty="0">
              <a:solidFill>
                <a:schemeClr val="bg1"/>
              </a:solidFill>
            </a:endParaRPr>
          </a:p>
        </p:txBody>
      </p:sp>
      <p:pic>
        <p:nvPicPr>
          <p:cNvPr id="10" name="Image 9">
            <a:extLst>
              <a:ext uri="{FF2B5EF4-FFF2-40B4-BE49-F238E27FC236}">
                <a16:creationId xmlns:a16="http://schemas.microsoft.com/office/drawing/2014/main" id="{9ECCA847-C1AE-4535-B647-02EC55FB5FB3}"/>
              </a:ext>
            </a:extLst>
          </p:cNvPr>
          <p:cNvPicPr>
            <a:picLocks noChangeAspect="1"/>
          </p:cNvPicPr>
          <p:nvPr/>
        </p:nvPicPr>
        <p:blipFill>
          <a:blip r:embed="rId3"/>
          <a:stretch>
            <a:fillRect/>
          </a:stretch>
        </p:blipFill>
        <p:spPr>
          <a:xfrm>
            <a:off x="16157974" y="6629752"/>
            <a:ext cx="1097375" cy="1103472"/>
          </a:xfrm>
          <a:prstGeom prst="rect">
            <a:avLst/>
          </a:prstGeom>
        </p:spPr>
      </p:pic>
      <p:sp>
        <p:nvSpPr>
          <p:cNvPr id="5" name="ZoneTexte 4">
            <a:extLst>
              <a:ext uri="{FF2B5EF4-FFF2-40B4-BE49-F238E27FC236}">
                <a16:creationId xmlns:a16="http://schemas.microsoft.com/office/drawing/2014/main" id="{4E11844F-1B41-492C-AD14-7920215DF604}"/>
              </a:ext>
            </a:extLst>
          </p:cNvPr>
          <p:cNvSpPr txBox="1"/>
          <p:nvPr/>
        </p:nvSpPr>
        <p:spPr>
          <a:xfrm>
            <a:off x="14563002" y="4958505"/>
            <a:ext cx="3044038" cy="584775"/>
          </a:xfrm>
          <a:prstGeom prst="rect">
            <a:avLst/>
          </a:prstGeom>
          <a:noFill/>
        </p:spPr>
        <p:txBody>
          <a:bodyPr wrap="none" rtlCol="0">
            <a:spAutoFit/>
          </a:bodyPr>
          <a:lstStyle/>
          <a:p>
            <a:r>
              <a:rPr lang="fr-FR" sz="3200" b="1" dirty="0">
                <a:solidFill>
                  <a:schemeClr val="tx1">
                    <a:lumMod val="75000"/>
                    <a:lumOff val="25000"/>
                  </a:schemeClr>
                </a:solidFill>
              </a:rPr>
              <a:t>Accepted </a:t>
            </a:r>
            <a:r>
              <a:rPr lang="fr-FR" sz="3200" b="1" dirty="0" err="1">
                <a:solidFill>
                  <a:schemeClr val="tx1">
                    <a:lumMod val="75000"/>
                    <a:lumOff val="25000"/>
                  </a:schemeClr>
                </a:solidFill>
              </a:rPr>
              <a:t>donors</a:t>
            </a:r>
            <a:endParaRPr lang="fr-FR" sz="3200" b="1" dirty="0">
              <a:solidFill>
                <a:schemeClr val="tx1">
                  <a:lumMod val="75000"/>
                  <a:lumOff val="25000"/>
                </a:schemeClr>
              </a:solidFill>
            </a:endParaRPr>
          </a:p>
        </p:txBody>
      </p:sp>
      <p:sp>
        <p:nvSpPr>
          <p:cNvPr id="51" name="ZoneTexte 50">
            <a:extLst>
              <a:ext uri="{FF2B5EF4-FFF2-40B4-BE49-F238E27FC236}">
                <a16:creationId xmlns:a16="http://schemas.microsoft.com/office/drawing/2014/main" id="{BF32258A-D494-443A-A44A-86407767FDD3}"/>
              </a:ext>
            </a:extLst>
          </p:cNvPr>
          <p:cNvSpPr txBox="1"/>
          <p:nvPr/>
        </p:nvSpPr>
        <p:spPr>
          <a:xfrm>
            <a:off x="14568020" y="5684646"/>
            <a:ext cx="3179909" cy="584775"/>
          </a:xfrm>
          <a:prstGeom prst="rect">
            <a:avLst/>
          </a:prstGeom>
          <a:noFill/>
        </p:spPr>
        <p:txBody>
          <a:bodyPr wrap="none" rtlCol="0">
            <a:spAutoFit/>
          </a:bodyPr>
          <a:lstStyle/>
          <a:p>
            <a:r>
              <a:rPr lang="fr-FR" sz="3200" b="1" dirty="0" err="1">
                <a:solidFill>
                  <a:schemeClr val="tx1">
                    <a:lumMod val="75000"/>
                    <a:lumOff val="25000"/>
                  </a:schemeClr>
                </a:solidFill>
              </a:rPr>
              <a:t>Presented</a:t>
            </a:r>
            <a:r>
              <a:rPr lang="fr-FR" sz="3200" b="1" dirty="0">
                <a:solidFill>
                  <a:schemeClr val="tx1">
                    <a:lumMod val="75000"/>
                    <a:lumOff val="25000"/>
                  </a:schemeClr>
                </a:solidFill>
              </a:rPr>
              <a:t> </a:t>
            </a:r>
            <a:r>
              <a:rPr lang="fr-FR" sz="3200" b="1" dirty="0" err="1">
                <a:solidFill>
                  <a:schemeClr val="tx1">
                    <a:lumMod val="75000"/>
                    <a:lumOff val="25000"/>
                  </a:schemeClr>
                </a:solidFill>
              </a:rPr>
              <a:t>donors</a:t>
            </a:r>
            <a:endParaRPr lang="fr-FR" sz="3200" b="1" dirty="0">
              <a:solidFill>
                <a:schemeClr val="tx1">
                  <a:lumMod val="75000"/>
                  <a:lumOff val="25000"/>
                </a:schemeClr>
              </a:solidFill>
            </a:endParaRPr>
          </a:p>
        </p:txBody>
      </p:sp>
      <p:sp>
        <p:nvSpPr>
          <p:cNvPr id="9" name="Rectangle 8">
            <a:extLst>
              <a:ext uri="{FF2B5EF4-FFF2-40B4-BE49-F238E27FC236}">
                <a16:creationId xmlns:a16="http://schemas.microsoft.com/office/drawing/2014/main" id="{F4B54DC2-C5B7-4A93-A420-0BFA35A7DF36}"/>
              </a:ext>
            </a:extLst>
          </p:cNvPr>
          <p:cNvSpPr/>
          <p:nvPr/>
        </p:nvSpPr>
        <p:spPr>
          <a:xfrm>
            <a:off x="14029029" y="5716636"/>
            <a:ext cx="473729" cy="5847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9D9B24F1-0D3E-41F7-94C6-CDB6B112426E}"/>
              </a:ext>
            </a:extLst>
          </p:cNvPr>
          <p:cNvSpPr/>
          <p:nvPr/>
        </p:nvSpPr>
        <p:spPr>
          <a:xfrm>
            <a:off x="14040010" y="4965764"/>
            <a:ext cx="473729" cy="584776"/>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ZoneTexte 49">
            <a:extLst>
              <a:ext uri="{FF2B5EF4-FFF2-40B4-BE49-F238E27FC236}">
                <a16:creationId xmlns:a16="http://schemas.microsoft.com/office/drawing/2014/main" id="{99DFF96E-3884-4D48-8A80-F356B9ED077B}"/>
              </a:ext>
            </a:extLst>
          </p:cNvPr>
          <p:cNvSpPr txBox="1"/>
          <p:nvPr/>
        </p:nvSpPr>
        <p:spPr>
          <a:xfrm>
            <a:off x="10623842" y="2200370"/>
            <a:ext cx="928459" cy="1015663"/>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6000" b="1" i="0" u="none" strike="noStrike" kern="0" cap="none" spc="0" normalizeH="0" baseline="0" noProof="0" dirty="0">
                <a:ln>
                  <a:noFill/>
                </a:ln>
                <a:solidFill>
                  <a:srgbClr val="7030A0"/>
                </a:solidFill>
                <a:effectLst/>
                <a:uLnTx/>
                <a:uFillTx/>
              </a:rPr>
              <a:t>x2</a:t>
            </a:r>
          </a:p>
        </p:txBody>
      </p:sp>
      <p:cxnSp>
        <p:nvCxnSpPr>
          <p:cNvPr id="32" name="Connecteur droit avec flèche 31">
            <a:extLst>
              <a:ext uri="{FF2B5EF4-FFF2-40B4-BE49-F238E27FC236}">
                <a16:creationId xmlns:a16="http://schemas.microsoft.com/office/drawing/2014/main" id="{A1228B48-8DD5-4752-94F8-23B217517EB7}"/>
              </a:ext>
            </a:extLst>
          </p:cNvPr>
          <p:cNvCxnSpPr>
            <a:cxnSpLocks/>
          </p:cNvCxnSpPr>
          <p:nvPr/>
        </p:nvCxnSpPr>
        <p:spPr>
          <a:xfrm flipV="1">
            <a:off x="11005015" y="1273843"/>
            <a:ext cx="1455070" cy="2868716"/>
          </a:xfrm>
          <a:prstGeom prst="straightConnector1">
            <a:avLst/>
          </a:prstGeom>
          <a:noFill/>
          <a:ln w="60325" cap="flat" cmpd="sng" algn="ctr">
            <a:solidFill>
              <a:srgbClr val="7030A0"/>
            </a:solidFill>
            <a:prstDash val="solid"/>
            <a:miter lim="800000"/>
            <a:tailEnd type="triangle"/>
          </a:ln>
          <a:effectLst/>
        </p:spPr>
      </p:cxnSp>
      <p:graphicFrame>
        <p:nvGraphicFramePr>
          <p:cNvPr id="30" name="Graphique 29">
            <a:extLst>
              <a:ext uri="{FF2B5EF4-FFF2-40B4-BE49-F238E27FC236}">
                <a16:creationId xmlns:a16="http://schemas.microsoft.com/office/drawing/2014/main" id="{2DD09ED0-7629-451B-A7CB-A3CF9F98AC3D}"/>
              </a:ext>
            </a:extLst>
          </p:cNvPr>
          <p:cNvGraphicFramePr>
            <a:graphicFrameLocks/>
          </p:cNvGraphicFramePr>
          <p:nvPr>
            <p:extLst>
              <p:ext uri="{D42A27DB-BD31-4B8C-83A1-F6EECF244321}">
                <p14:modId xmlns:p14="http://schemas.microsoft.com/office/powerpoint/2010/main" val="2277212769"/>
              </p:ext>
            </p:extLst>
          </p:nvPr>
        </p:nvGraphicFramePr>
        <p:xfrm>
          <a:off x="2601379" y="805173"/>
          <a:ext cx="11428981" cy="7330736"/>
        </p:xfrm>
        <a:graphic>
          <a:graphicData uri="http://schemas.openxmlformats.org/drawingml/2006/chart">
            <c:chart xmlns:c="http://schemas.openxmlformats.org/drawingml/2006/chart" xmlns:r="http://schemas.openxmlformats.org/officeDocument/2006/relationships" r:id="rId4"/>
          </a:graphicData>
        </a:graphic>
      </p:graphicFrame>
      <p:sp>
        <p:nvSpPr>
          <p:cNvPr id="18" name="Freeform 18"/>
          <p:cNvSpPr/>
          <p:nvPr/>
        </p:nvSpPr>
        <p:spPr>
          <a:xfrm>
            <a:off x="15845929" y="2162620"/>
            <a:ext cx="3088273" cy="3088273"/>
          </a:xfrm>
          <a:custGeom>
            <a:avLst/>
            <a:gdLst/>
            <a:ahLst/>
            <a:cxnLst/>
            <a:rect l="l" t="t" r="r" b="b"/>
            <a:pathLst>
              <a:path w="4116356" h="4116356">
                <a:moveTo>
                  <a:pt x="0" y="0"/>
                </a:moveTo>
                <a:lnTo>
                  <a:pt x="4116355" y="0"/>
                </a:lnTo>
                <a:lnTo>
                  <a:pt x="4116355" y="4116356"/>
                </a:lnTo>
                <a:lnTo>
                  <a:pt x="0" y="41163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9" name="Freeform 19"/>
          <p:cNvSpPr/>
          <p:nvPr/>
        </p:nvSpPr>
        <p:spPr>
          <a:xfrm>
            <a:off x="890748" y="-645919"/>
            <a:ext cx="2442861" cy="2442861"/>
          </a:xfrm>
          <a:custGeom>
            <a:avLst/>
            <a:gdLst/>
            <a:ahLst/>
            <a:cxnLst/>
            <a:rect l="l" t="t" r="r" b="b"/>
            <a:pathLst>
              <a:path w="3256087" h="3256087">
                <a:moveTo>
                  <a:pt x="0" y="0"/>
                </a:moveTo>
                <a:lnTo>
                  <a:pt x="3256087" y="0"/>
                </a:lnTo>
                <a:lnTo>
                  <a:pt x="3256087" y="3256087"/>
                </a:lnTo>
                <a:lnTo>
                  <a:pt x="0" y="325608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9" name="TextBox 29"/>
          <p:cNvSpPr txBox="1"/>
          <p:nvPr/>
        </p:nvSpPr>
        <p:spPr>
          <a:xfrm>
            <a:off x="2447682" y="152708"/>
            <a:ext cx="13963062" cy="1003223"/>
          </a:xfrm>
          <a:prstGeom prst="rect">
            <a:avLst/>
          </a:prstGeom>
        </p:spPr>
        <p:txBody>
          <a:bodyPr lIns="0" tIns="0" rIns="0" bIns="0" rtlCol="0" anchor="t">
            <a:spAutoFit/>
          </a:bodyPr>
          <a:lstStyle/>
          <a:p>
            <a:pPr algn="ctr" defTabSz="686032">
              <a:lnSpc>
                <a:spcPts val="8167"/>
              </a:lnSpc>
            </a:pPr>
            <a:r>
              <a:rPr lang="en-US" sz="6337" spc="580" dirty="0">
                <a:solidFill>
                  <a:srgbClr val="FFFFFF"/>
                </a:solidFill>
                <a:latin typeface="Codec Pro ExtraBold"/>
                <a:ea typeface="Codec Pro ExtraBold"/>
                <a:cs typeface="Codec Pro ExtraBold"/>
                <a:sym typeface="Codec Pro ExtraBold"/>
              </a:rPr>
              <a:t>Evolution du </a:t>
            </a:r>
            <a:r>
              <a:rPr lang="en-US" sz="6337" spc="580" dirty="0" err="1">
                <a:solidFill>
                  <a:srgbClr val="FFFFFF"/>
                </a:solidFill>
                <a:latin typeface="Codec Pro ExtraBold"/>
                <a:ea typeface="Codec Pro ExtraBold"/>
                <a:cs typeface="Codec Pro ExtraBold"/>
                <a:sym typeface="Codec Pro ExtraBold"/>
              </a:rPr>
              <a:t>nombre</a:t>
            </a:r>
            <a:r>
              <a:rPr lang="en-US" sz="6337" spc="580" dirty="0">
                <a:solidFill>
                  <a:srgbClr val="FFFFFF"/>
                </a:solidFill>
                <a:latin typeface="Codec Pro ExtraBold"/>
                <a:ea typeface="Codec Pro ExtraBold"/>
                <a:cs typeface="Codec Pro ExtraBold"/>
                <a:sym typeface="Codec Pro ExtraBold"/>
              </a:rPr>
              <a:t> de </a:t>
            </a:r>
            <a:r>
              <a:rPr lang="en-US" sz="6337" spc="580" dirty="0" err="1">
                <a:solidFill>
                  <a:srgbClr val="FFFFFF"/>
                </a:solidFill>
                <a:latin typeface="Codec Pro ExtraBold"/>
                <a:ea typeface="Codec Pro ExtraBold"/>
                <a:cs typeface="Codec Pro ExtraBold"/>
                <a:sym typeface="Codec Pro ExtraBold"/>
              </a:rPr>
              <a:t>donneurs</a:t>
            </a:r>
            <a:endParaRPr lang="en-US" sz="6337" spc="580" dirty="0">
              <a:solidFill>
                <a:srgbClr val="FFFFFF"/>
              </a:solidFill>
              <a:latin typeface="Codec Pro ExtraBold"/>
              <a:ea typeface="Codec Pro ExtraBold"/>
              <a:cs typeface="Codec Pro ExtraBold"/>
              <a:sym typeface="Codec Pro ExtraBold"/>
            </a:endParaRPr>
          </a:p>
        </p:txBody>
      </p:sp>
      <p:pic>
        <p:nvPicPr>
          <p:cNvPr id="24" name="h-20-2278550-1287837909.jpg" descr="h-20-2278550-1287837909.jpg">
            <a:extLst>
              <a:ext uri="{FF2B5EF4-FFF2-40B4-BE49-F238E27FC236}">
                <a16:creationId xmlns:a16="http://schemas.microsoft.com/office/drawing/2014/main" id="{23EEF0F6-1E13-4FBD-A29D-5C9DA935258A}"/>
              </a:ext>
            </a:extLst>
          </p:cNvPr>
          <p:cNvPicPr/>
          <p:nvPr/>
        </p:nvPicPr>
        <p:blipFill>
          <a:blip r:embed="rId7">
            <a:extLst/>
          </a:blip>
          <a:stretch>
            <a:fillRect/>
          </a:stretch>
        </p:blipFill>
        <p:spPr>
          <a:xfrm>
            <a:off x="504881" y="862921"/>
            <a:ext cx="6318332" cy="4324149"/>
          </a:xfrm>
          <a:prstGeom prst="rect">
            <a:avLst/>
          </a:prstGeom>
          <a:ln w="12700">
            <a:miter lim="400000"/>
          </a:ln>
        </p:spPr>
      </p:pic>
      <p:pic>
        <p:nvPicPr>
          <p:cNvPr id="31" name="Image 30">
            <a:extLst>
              <a:ext uri="{FF2B5EF4-FFF2-40B4-BE49-F238E27FC236}">
                <a16:creationId xmlns:a16="http://schemas.microsoft.com/office/drawing/2014/main" id="{0AAD2A69-2496-46A3-9307-491C8C392C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26464" y="481077"/>
            <a:ext cx="5038074" cy="6219844"/>
          </a:xfrm>
          <a:prstGeom prst="rect">
            <a:avLst/>
          </a:prstGeom>
        </p:spPr>
      </p:pic>
      <p:pic>
        <p:nvPicPr>
          <p:cNvPr id="34" name="Picture 4">
            <a:extLst>
              <a:ext uri="{FF2B5EF4-FFF2-40B4-BE49-F238E27FC236}">
                <a16:creationId xmlns:a16="http://schemas.microsoft.com/office/drawing/2014/main" id="{975FF22E-CEC4-4B69-B80C-E4EBF9C1F40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8264" y="3214970"/>
            <a:ext cx="4885453" cy="6269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Freeform 10">
            <a:extLst>
              <a:ext uri="{FF2B5EF4-FFF2-40B4-BE49-F238E27FC236}">
                <a16:creationId xmlns:a16="http://schemas.microsoft.com/office/drawing/2014/main" id="{322D3A45-6EF2-42EA-9E04-9096CBB215F2}"/>
              </a:ext>
            </a:extLst>
          </p:cNvPr>
          <p:cNvSpPr/>
          <p:nvPr/>
        </p:nvSpPr>
        <p:spPr>
          <a:xfrm>
            <a:off x="16450182" y="-4610100"/>
            <a:ext cx="11212168" cy="11212123"/>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0">
              <a:alphaModFix amt="49000"/>
            </a:blip>
            <a:stretch>
              <a:fillRect l="-38888" r="-38888"/>
            </a:stretch>
          </a:blipFill>
        </p:spPr>
      </p:sp>
      <p:grpSp>
        <p:nvGrpSpPr>
          <p:cNvPr id="33" name="Group 20">
            <a:extLst>
              <a:ext uri="{FF2B5EF4-FFF2-40B4-BE49-F238E27FC236}">
                <a16:creationId xmlns:a16="http://schemas.microsoft.com/office/drawing/2014/main" id="{76858C47-BCB6-4933-AB4F-EFFA42EC4487}"/>
              </a:ext>
            </a:extLst>
          </p:cNvPr>
          <p:cNvGrpSpPr/>
          <p:nvPr/>
        </p:nvGrpSpPr>
        <p:grpSpPr>
          <a:xfrm>
            <a:off x="-384892" y="-572198"/>
            <a:ext cx="1490773" cy="1490773"/>
            <a:chOff x="0" y="0"/>
            <a:chExt cx="812800" cy="812800"/>
          </a:xfrm>
        </p:grpSpPr>
        <p:sp>
          <p:nvSpPr>
            <p:cNvPr id="35" name="Freeform 21">
              <a:extLst>
                <a:ext uri="{FF2B5EF4-FFF2-40B4-BE49-F238E27FC236}">
                  <a16:creationId xmlns:a16="http://schemas.microsoft.com/office/drawing/2014/main" id="{5441133F-1930-41F8-A1B6-F63D3D265C6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sp>
        <p:sp>
          <p:nvSpPr>
            <p:cNvPr id="36" name="TextBox 22">
              <a:extLst>
                <a:ext uri="{FF2B5EF4-FFF2-40B4-BE49-F238E27FC236}">
                  <a16:creationId xmlns:a16="http://schemas.microsoft.com/office/drawing/2014/main" id="{5B505634-0911-4169-BFE7-3FE4F1A06C84}"/>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grpSp>
        <p:nvGrpSpPr>
          <p:cNvPr id="37" name="Group 2">
            <a:extLst>
              <a:ext uri="{FF2B5EF4-FFF2-40B4-BE49-F238E27FC236}">
                <a16:creationId xmlns:a16="http://schemas.microsoft.com/office/drawing/2014/main" id="{F857056B-4315-475F-B778-8895F3AD51B6}"/>
              </a:ext>
            </a:extLst>
          </p:cNvPr>
          <p:cNvGrpSpPr/>
          <p:nvPr/>
        </p:nvGrpSpPr>
        <p:grpSpPr>
          <a:xfrm>
            <a:off x="-1972370" y="508320"/>
            <a:ext cx="4723978" cy="11680692"/>
            <a:chOff x="53615" y="28575"/>
            <a:chExt cx="812800" cy="2009761"/>
          </a:xfrm>
        </p:grpSpPr>
        <p:sp>
          <p:nvSpPr>
            <p:cNvPr id="38" name="Freeform 3">
              <a:extLst>
                <a:ext uri="{FF2B5EF4-FFF2-40B4-BE49-F238E27FC236}">
                  <a16:creationId xmlns:a16="http://schemas.microsoft.com/office/drawing/2014/main" id="{CAF34312-D78D-46D9-9E92-13FEDC6E96E9}"/>
                </a:ext>
              </a:extLst>
            </p:cNvPr>
            <p:cNvSpPr/>
            <p:nvPr/>
          </p:nvSpPr>
          <p:spPr>
            <a:xfrm>
              <a:off x="53615" y="1225536"/>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sp>
        <p:sp>
          <p:nvSpPr>
            <p:cNvPr id="43" name="TextBox 4">
              <a:extLst>
                <a:ext uri="{FF2B5EF4-FFF2-40B4-BE49-F238E27FC236}">
                  <a16:creationId xmlns:a16="http://schemas.microsoft.com/office/drawing/2014/main" id="{C80A171A-0C5A-4D24-BE48-89D0B9B2A662}"/>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pic>
        <p:nvPicPr>
          <p:cNvPr id="39" name="Image 38">
            <a:extLst>
              <a:ext uri="{FF2B5EF4-FFF2-40B4-BE49-F238E27FC236}">
                <a16:creationId xmlns:a16="http://schemas.microsoft.com/office/drawing/2014/main" id="{942DE465-C899-4D0E-B8D2-AE6142757750}"/>
              </a:ext>
            </a:extLst>
          </p:cNvPr>
          <p:cNvPicPr>
            <a:picLocks noChangeAspect="1"/>
          </p:cNvPicPr>
          <p:nvPr/>
        </p:nvPicPr>
        <p:blipFill>
          <a:blip r:embed="rId11"/>
          <a:stretch>
            <a:fillRect/>
          </a:stretch>
        </p:blipFill>
        <p:spPr>
          <a:xfrm>
            <a:off x="4806675" y="1939383"/>
            <a:ext cx="4972583" cy="7029788"/>
          </a:xfrm>
          <a:prstGeom prst="rect">
            <a:avLst/>
          </a:prstGeom>
        </p:spPr>
      </p:pic>
      <p:grpSp>
        <p:nvGrpSpPr>
          <p:cNvPr id="40" name="Groupe 39">
            <a:extLst>
              <a:ext uri="{FF2B5EF4-FFF2-40B4-BE49-F238E27FC236}">
                <a16:creationId xmlns:a16="http://schemas.microsoft.com/office/drawing/2014/main" id="{9E2AEC8D-7A33-47A6-BB55-736EB2A86F15}"/>
              </a:ext>
            </a:extLst>
          </p:cNvPr>
          <p:cNvGrpSpPr/>
          <p:nvPr/>
        </p:nvGrpSpPr>
        <p:grpSpPr>
          <a:xfrm>
            <a:off x="945339" y="-502318"/>
            <a:ext cx="16310010" cy="10280998"/>
            <a:chOff x="10706259" y="2694188"/>
            <a:chExt cx="11591390" cy="7197382"/>
          </a:xfrm>
        </p:grpSpPr>
        <p:pic>
          <p:nvPicPr>
            <p:cNvPr id="41" name="Image 40">
              <a:extLst>
                <a:ext uri="{FF2B5EF4-FFF2-40B4-BE49-F238E27FC236}">
                  <a16:creationId xmlns:a16="http://schemas.microsoft.com/office/drawing/2014/main" id="{5EA08BA6-ACD8-42CA-8D24-09743A1DECF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706259" y="2721824"/>
              <a:ext cx="4294341" cy="6365624"/>
            </a:xfrm>
            <a:prstGeom prst="rect">
              <a:avLst/>
            </a:prstGeom>
          </p:spPr>
        </p:pic>
        <p:pic>
          <p:nvPicPr>
            <p:cNvPr id="44" name="Image 43">
              <a:extLst>
                <a:ext uri="{FF2B5EF4-FFF2-40B4-BE49-F238E27FC236}">
                  <a16:creationId xmlns:a16="http://schemas.microsoft.com/office/drawing/2014/main" id="{7E8C92CF-23A4-4B20-80E3-0D255343C18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238939" y="2694188"/>
              <a:ext cx="4264337" cy="6334831"/>
            </a:xfrm>
            <a:prstGeom prst="rect">
              <a:avLst/>
            </a:prstGeom>
          </p:spPr>
        </p:pic>
        <p:pic>
          <p:nvPicPr>
            <p:cNvPr id="45" name="Image 44">
              <a:extLst>
                <a:ext uri="{FF2B5EF4-FFF2-40B4-BE49-F238E27FC236}">
                  <a16:creationId xmlns:a16="http://schemas.microsoft.com/office/drawing/2014/main" id="{2C2987BB-8F91-434F-85CB-342C7E086A7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020936" y="3542637"/>
              <a:ext cx="4276713" cy="6348933"/>
            </a:xfrm>
            <a:prstGeom prst="rect">
              <a:avLst/>
            </a:prstGeom>
          </p:spPr>
        </p:pic>
      </p:grpSp>
      <p:pic>
        <p:nvPicPr>
          <p:cNvPr id="6" name="Image 5">
            <a:extLst>
              <a:ext uri="{FF2B5EF4-FFF2-40B4-BE49-F238E27FC236}">
                <a16:creationId xmlns:a16="http://schemas.microsoft.com/office/drawing/2014/main" id="{0B7A17D1-8F3E-49DB-9E4F-4512B963E8AA}"/>
              </a:ext>
            </a:extLst>
          </p:cNvPr>
          <p:cNvPicPr>
            <a:picLocks noChangeAspect="1"/>
          </p:cNvPicPr>
          <p:nvPr/>
        </p:nvPicPr>
        <p:blipFill>
          <a:blip r:embed="rId15"/>
          <a:stretch>
            <a:fillRect/>
          </a:stretch>
        </p:blipFill>
        <p:spPr>
          <a:xfrm>
            <a:off x="297684" y="530731"/>
            <a:ext cx="8846715" cy="9045369"/>
          </a:xfrm>
          <a:prstGeom prst="rect">
            <a:avLst/>
          </a:prstGeom>
        </p:spPr>
      </p:pic>
      <p:grpSp>
        <p:nvGrpSpPr>
          <p:cNvPr id="7" name="Groupe 6">
            <a:extLst>
              <a:ext uri="{FF2B5EF4-FFF2-40B4-BE49-F238E27FC236}">
                <a16:creationId xmlns:a16="http://schemas.microsoft.com/office/drawing/2014/main" id="{CF2111B9-A20B-4DE0-92FD-3C63D74E3289}"/>
              </a:ext>
            </a:extLst>
          </p:cNvPr>
          <p:cNvGrpSpPr/>
          <p:nvPr/>
        </p:nvGrpSpPr>
        <p:grpSpPr>
          <a:xfrm>
            <a:off x="1852106" y="9373"/>
            <a:ext cx="16375148" cy="9957701"/>
            <a:chOff x="1245641" y="137013"/>
            <a:chExt cx="16375148" cy="9957701"/>
          </a:xfrm>
        </p:grpSpPr>
        <p:grpSp>
          <p:nvGrpSpPr>
            <p:cNvPr id="2" name="Groupe 1">
              <a:extLst>
                <a:ext uri="{FF2B5EF4-FFF2-40B4-BE49-F238E27FC236}">
                  <a16:creationId xmlns:a16="http://schemas.microsoft.com/office/drawing/2014/main" id="{4C0F8747-C193-4D67-9720-DE93D1125AC5}"/>
                </a:ext>
              </a:extLst>
            </p:cNvPr>
            <p:cNvGrpSpPr/>
            <p:nvPr/>
          </p:nvGrpSpPr>
          <p:grpSpPr>
            <a:xfrm>
              <a:off x="7663088" y="137013"/>
              <a:ext cx="9957701" cy="9957701"/>
              <a:chOff x="7663088" y="137013"/>
              <a:chExt cx="9957701" cy="9957701"/>
            </a:xfrm>
          </p:grpSpPr>
          <p:pic>
            <p:nvPicPr>
              <p:cNvPr id="8" name="Image 7">
                <a:extLst>
                  <a:ext uri="{FF2B5EF4-FFF2-40B4-BE49-F238E27FC236}">
                    <a16:creationId xmlns:a16="http://schemas.microsoft.com/office/drawing/2014/main" id="{70D5B638-41BC-4437-A70E-8E69FDFD7C80}"/>
                  </a:ext>
                </a:extLst>
              </p:cNvPr>
              <p:cNvPicPr>
                <a:picLocks noChangeAspect="1"/>
              </p:cNvPicPr>
              <p:nvPr/>
            </p:nvPicPr>
            <p:blipFill>
              <a:blip r:embed="rId16"/>
              <a:stretch>
                <a:fillRect/>
              </a:stretch>
            </p:blipFill>
            <p:spPr>
              <a:xfrm>
                <a:off x="7663088" y="137013"/>
                <a:ext cx="9957701" cy="9957701"/>
              </a:xfrm>
              <a:prstGeom prst="rect">
                <a:avLst/>
              </a:prstGeom>
            </p:spPr>
          </p:pic>
          <p:pic>
            <p:nvPicPr>
              <p:cNvPr id="46" name="Image 45">
                <a:extLst>
                  <a:ext uri="{FF2B5EF4-FFF2-40B4-BE49-F238E27FC236}">
                    <a16:creationId xmlns:a16="http://schemas.microsoft.com/office/drawing/2014/main" id="{83219BB9-B204-49FA-B310-A2819F88D341}"/>
                  </a:ext>
                </a:extLst>
              </p:cNvPr>
              <p:cNvPicPr>
                <a:picLocks noChangeAspect="1"/>
              </p:cNvPicPr>
              <p:nvPr/>
            </p:nvPicPr>
            <p:blipFill>
              <a:blip r:embed="rId17"/>
              <a:stretch>
                <a:fillRect/>
              </a:stretch>
            </p:blipFill>
            <p:spPr>
              <a:xfrm>
                <a:off x="8119605" y="436397"/>
                <a:ext cx="3349791" cy="2506261"/>
              </a:xfrm>
              <a:prstGeom prst="rect">
                <a:avLst/>
              </a:prstGeom>
            </p:spPr>
          </p:pic>
        </p:grpSp>
        <p:pic>
          <p:nvPicPr>
            <p:cNvPr id="47" name="Picture 2" descr="Instagram rendered inoperable on multiple iPhone models; latest v255.0 ...">
              <a:extLst>
                <a:ext uri="{FF2B5EF4-FFF2-40B4-BE49-F238E27FC236}">
                  <a16:creationId xmlns:a16="http://schemas.microsoft.com/office/drawing/2014/main" id="{28FE5C8D-1C63-487E-8938-49EF9AA4FD10}"/>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245641" y="164488"/>
              <a:ext cx="1617794" cy="907875"/>
            </a:xfrm>
            <a:prstGeom prst="rect">
              <a:avLst/>
            </a:prstGeom>
            <a:noFill/>
            <a:extLst>
              <a:ext uri="{909E8E84-426E-40DD-AFC4-6F175D3DCCD1}">
                <a14:hiddenFill xmlns:a14="http://schemas.microsoft.com/office/drawing/2010/main">
                  <a:solidFill>
                    <a:srgbClr val="FFFFFF"/>
                  </a:solidFill>
                </a14:hiddenFill>
              </a:ext>
            </a:extLst>
          </p:spPr>
        </p:pic>
        <p:pic>
          <p:nvPicPr>
            <p:cNvPr id="48" name="Image 47">
              <a:extLst>
                <a:ext uri="{FF2B5EF4-FFF2-40B4-BE49-F238E27FC236}">
                  <a16:creationId xmlns:a16="http://schemas.microsoft.com/office/drawing/2014/main" id="{C406F69E-1107-4BEC-BCDE-97F0B5CBD654}"/>
                </a:ext>
              </a:extLst>
            </p:cNvPr>
            <p:cNvPicPr>
              <a:picLocks noChangeAspect="1"/>
            </p:cNvPicPr>
            <p:nvPr/>
          </p:nvPicPr>
          <p:blipFill>
            <a:blip r:embed="rId19"/>
            <a:stretch>
              <a:fillRect/>
            </a:stretch>
          </p:blipFill>
          <p:spPr>
            <a:xfrm>
              <a:off x="4873140" y="205617"/>
              <a:ext cx="1714500" cy="785813"/>
            </a:xfrm>
            <a:prstGeom prst="rect">
              <a:avLst/>
            </a:prstGeom>
          </p:spPr>
        </p:pic>
        <p:pic>
          <p:nvPicPr>
            <p:cNvPr id="49" name="Image 48">
              <a:extLst>
                <a:ext uri="{FF2B5EF4-FFF2-40B4-BE49-F238E27FC236}">
                  <a16:creationId xmlns:a16="http://schemas.microsoft.com/office/drawing/2014/main" id="{F0458F62-85C0-4287-BD7C-109A2CBBB82B}"/>
                </a:ext>
              </a:extLst>
            </p:cNvPr>
            <p:cNvPicPr>
              <a:picLocks noChangeAspect="1"/>
            </p:cNvPicPr>
            <p:nvPr/>
          </p:nvPicPr>
          <p:blipFill>
            <a:blip r:embed="rId20"/>
            <a:stretch>
              <a:fillRect/>
            </a:stretch>
          </p:blipFill>
          <p:spPr>
            <a:xfrm>
              <a:off x="2757033" y="195101"/>
              <a:ext cx="1894073" cy="1875381"/>
            </a:xfrm>
            <a:prstGeom prst="rect">
              <a:avLst/>
            </a:prstGeom>
          </p:spPr>
        </p:pic>
      </p:grpSp>
    </p:spTree>
    <p:extLst>
      <p:ext uri="{BB962C8B-B14F-4D97-AF65-F5344CB8AC3E}">
        <p14:creationId xmlns:p14="http://schemas.microsoft.com/office/powerpoint/2010/main" val="137313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6918472" y="-2164970"/>
            <a:ext cx="17527781" cy="8795759"/>
          </a:xfrm>
          <a:custGeom>
            <a:avLst/>
            <a:gdLst/>
            <a:ahLst/>
            <a:cxnLst/>
            <a:rect l="l" t="t" r="r" b="b"/>
            <a:pathLst>
              <a:path w="17527781" h="8795759">
                <a:moveTo>
                  <a:pt x="0" y="0"/>
                </a:moveTo>
                <a:lnTo>
                  <a:pt x="17527780" y="0"/>
                </a:lnTo>
                <a:lnTo>
                  <a:pt x="17527780" y="8795759"/>
                </a:lnTo>
                <a:lnTo>
                  <a:pt x="0" y="879575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3" name="Group 3"/>
          <p:cNvGrpSpPr/>
          <p:nvPr/>
        </p:nvGrpSpPr>
        <p:grpSpPr>
          <a:xfrm>
            <a:off x="4700078" y="6916832"/>
            <a:ext cx="2839814" cy="3010008"/>
            <a:chOff x="0" y="0"/>
            <a:chExt cx="933092" cy="626411"/>
          </a:xfrm>
        </p:grpSpPr>
        <p:sp>
          <p:nvSpPr>
            <p:cNvPr id="4" name="Freeform 4"/>
            <p:cNvSpPr/>
            <p:nvPr/>
          </p:nvSpPr>
          <p:spPr>
            <a:xfrm>
              <a:off x="0" y="0"/>
              <a:ext cx="933092" cy="626411"/>
            </a:xfrm>
            <a:custGeom>
              <a:avLst/>
              <a:gdLst/>
              <a:ahLst/>
              <a:cxnLst/>
              <a:rect l="l" t="t" r="r" b="b"/>
              <a:pathLst>
                <a:path w="933092" h="626411">
                  <a:moveTo>
                    <a:pt x="0" y="0"/>
                  </a:moveTo>
                  <a:lnTo>
                    <a:pt x="933092" y="0"/>
                  </a:lnTo>
                  <a:lnTo>
                    <a:pt x="933092" y="626411"/>
                  </a:lnTo>
                  <a:lnTo>
                    <a:pt x="0" y="626411"/>
                  </a:lnTo>
                  <a:close/>
                </a:path>
              </a:pathLst>
            </a:custGeom>
            <a:gradFill rotWithShape="1">
              <a:gsLst>
                <a:gs pos="0">
                  <a:srgbClr val="08377C">
                    <a:alpha val="100000"/>
                  </a:srgbClr>
                </a:gs>
                <a:gs pos="50000">
                  <a:srgbClr val="006BB6">
                    <a:alpha val="100000"/>
                  </a:srgbClr>
                </a:gs>
                <a:gs pos="100000">
                  <a:srgbClr val="037BCD">
                    <a:alpha val="100000"/>
                  </a:srgbClr>
                </a:gs>
              </a:gsLst>
              <a:lin ang="2700000"/>
            </a:gradFill>
          </p:spPr>
        </p:sp>
        <p:sp>
          <p:nvSpPr>
            <p:cNvPr id="5" name="TextBox 5"/>
            <p:cNvSpPr txBox="1"/>
            <p:nvPr/>
          </p:nvSpPr>
          <p:spPr>
            <a:xfrm>
              <a:off x="0" y="-47625"/>
              <a:ext cx="933092" cy="674036"/>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0800000">
            <a:off x="5590468" y="8917806"/>
            <a:ext cx="3018899" cy="358138"/>
          </a:xfrm>
          <a:custGeom>
            <a:avLst/>
            <a:gdLst/>
            <a:ahLst/>
            <a:cxnLst/>
            <a:rect l="l" t="t" r="r" b="b"/>
            <a:pathLst>
              <a:path w="3018899" h="358138">
                <a:moveTo>
                  <a:pt x="0" y="0"/>
                </a:moveTo>
                <a:lnTo>
                  <a:pt x="3018899" y="0"/>
                </a:lnTo>
                <a:lnTo>
                  <a:pt x="3018899" y="358138"/>
                </a:lnTo>
                <a:lnTo>
                  <a:pt x="0" y="358138"/>
                </a:lnTo>
                <a:lnTo>
                  <a:pt x="0" y="0"/>
                </a:lnTo>
                <a:close/>
              </a:path>
            </a:pathLst>
          </a:custGeom>
          <a:blipFill>
            <a:blip r:embed="rId5">
              <a:alphaModFix amt="34000"/>
            </a:blip>
            <a:stretch>
              <a:fillRect b="-142346"/>
            </a:stretch>
          </a:blipFill>
        </p:spPr>
      </p:sp>
      <p:sp>
        <p:nvSpPr>
          <p:cNvPr id="7" name="TextBox 7"/>
          <p:cNvSpPr txBox="1"/>
          <p:nvPr/>
        </p:nvSpPr>
        <p:spPr>
          <a:xfrm>
            <a:off x="4918996" y="7286643"/>
            <a:ext cx="2377663" cy="2208040"/>
          </a:xfrm>
          <a:prstGeom prst="rect">
            <a:avLst/>
          </a:prstGeom>
        </p:spPr>
        <p:txBody>
          <a:bodyPr wrap="square" lIns="0" tIns="0" rIns="0" bIns="0" rtlCol="0" anchor="t">
            <a:spAutoFit/>
          </a:bodyPr>
          <a:lstStyle/>
          <a:p>
            <a:pPr algn="ctr">
              <a:lnSpc>
                <a:spcPts val="3504"/>
              </a:lnSpc>
            </a:pPr>
            <a:r>
              <a:rPr lang="en-US" sz="2400" b="1" dirty="0">
                <a:solidFill>
                  <a:srgbClr val="FFFFFF"/>
                </a:solidFill>
                <a:latin typeface="Montserrat Bold"/>
                <a:ea typeface="Montserrat Bold"/>
                <a:cs typeface="Montserrat Bold"/>
                <a:sym typeface="Montserrat Bold"/>
              </a:rPr>
              <a:t>Man identify answering that he has never be a sperm donor </a:t>
            </a:r>
          </a:p>
        </p:txBody>
      </p:sp>
      <p:sp>
        <p:nvSpPr>
          <p:cNvPr id="13" name="Freeform 13"/>
          <p:cNvSpPr/>
          <p:nvPr/>
        </p:nvSpPr>
        <p:spPr>
          <a:xfrm rot="-10800000">
            <a:off x="9025805" y="8917806"/>
            <a:ext cx="3018899" cy="358138"/>
          </a:xfrm>
          <a:custGeom>
            <a:avLst/>
            <a:gdLst/>
            <a:ahLst/>
            <a:cxnLst/>
            <a:rect l="l" t="t" r="r" b="b"/>
            <a:pathLst>
              <a:path w="3018899" h="358138">
                <a:moveTo>
                  <a:pt x="0" y="0"/>
                </a:moveTo>
                <a:lnTo>
                  <a:pt x="3018900" y="0"/>
                </a:lnTo>
                <a:lnTo>
                  <a:pt x="3018900" y="358138"/>
                </a:lnTo>
                <a:lnTo>
                  <a:pt x="0" y="358138"/>
                </a:lnTo>
                <a:lnTo>
                  <a:pt x="0" y="0"/>
                </a:lnTo>
                <a:close/>
              </a:path>
            </a:pathLst>
          </a:custGeom>
          <a:blipFill>
            <a:blip r:embed="rId5">
              <a:alphaModFix amt="34000"/>
            </a:blip>
            <a:stretch>
              <a:fillRect b="-142346"/>
            </a:stretch>
          </a:blipFill>
        </p:spPr>
      </p:sp>
      <p:sp>
        <p:nvSpPr>
          <p:cNvPr id="20" name="Freeform 20"/>
          <p:cNvSpPr/>
          <p:nvPr/>
        </p:nvSpPr>
        <p:spPr>
          <a:xfrm rot="-10800000">
            <a:off x="12457619" y="8911205"/>
            <a:ext cx="3018899" cy="358138"/>
          </a:xfrm>
          <a:custGeom>
            <a:avLst/>
            <a:gdLst/>
            <a:ahLst/>
            <a:cxnLst/>
            <a:rect l="l" t="t" r="r" b="b"/>
            <a:pathLst>
              <a:path w="3018899" h="358138">
                <a:moveTo>
                  <a:pt x="0" y="0"/>
                </a:moveTo>
                <a:lnTo>
                  <a:pt x="3018900" y="0"/>
                </a:lnTo>
                <a:lnTo>
                  <a:pt x="3018900" y="358138"/>
                </a:lnTo>
                <a:lnTo>
                  <a:pt x="0" y="358138"/>
                </a:lnTo>
                <a:lnTo>
                  <a:pt x="0" y="0"/>
                </a:lnTo>
                <a:close/>
              </a:path>
            </a:pathLst>
          </a:custGeom>
          <a:blipFill>
            <a:blip r:embed="rId5">
              <a:alphaModFix amt="34000"/>
            </a:blip>
            <a:stretch>
              <a:fillRect b="-142346"/>
            </a:stretch>
          </a:blipFill>
        </p:spPr>
      </p:sp>
      <p:grpSp>
        <p:nvGrpSpPr>
          <p:cNvPr id="26" name="Group 26"/>
          <p:cNvGrpSpPr/>
          <p:nvPr/>
        </p:nvGrpSpPr>
        <p:grpSpPr>
          <a:xfrm>
            <a:off x="17259300" y="-632682"/>
            <a:ext cx="1265364" cy="1265364"/>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8377C">
                    <a:alpha val="86000"/>
                  </a:srgbClr>
                </a:gs>
                <a:gs pos="50000">
                  <a:srgbClr val="006BB6">
                    <a:alpha val="86000"/>
                  </a:srgbClr>
                </a:gs>
                <a:gs pos="100000">
                  <a:srgbClr val="C9E9FF">
                    <a:alpha val="86000"/>
                  </a:srgbClr>
                </a:gs>
              </a:gsLst>
              <a:lin ang="2700000"/>
            </a:gradFill>
            <a:ln cap="sq">
              <a:noFill/>
              <a:prstDash val="solid"/>
              <a:miter/>
            </a:ln>
          </p:spPr>
        </p:sp>
        <p:sp>
          <p:nvSpPr>
            <p:cNvPr id="28" name="TextBox 28"/>
            <p:cNvSpPr txBox="1"/>
            <p:nvPr/>
          </p:nvSpPr>
          <p:spPr>
            <a:xfrm>
              <a:off x="76200" y="28575"/>
              <a:ext cx="660400" cy="7080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9" name="Group 29"/>
          <p:cNvGrpSpPr/>
          <p:nvPr/>
        </p:nvGrpSpPr>
        <p:grpSpPr>
          <a:xfrm>
            <a:off x="5037233" y="1442869"/>
            <a:ext cx="496266" cy="496266"/>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8377C">
                    <a:alpha val="86000"/>
                  </a:srgbClr>
                </a:gs>
                <a:gs pos="50000">
                  <a:srgbClr val="006BB6">
                    <a:alpha val="86000"/>
                  </a:srgbClr>
                </a:gs>
                <a:gs pos="100000">
                  <a:srgbClr val="C9E9FF">
                    <a:alpha val="86000"/>
                  </a:srgbClr>
                </a:gs>
              </a:gsLst>
              <a:lin ang="2700000"/>
            </a:gradFill>
            <a:ln cap="sq">
              <a:noFill/>
              <a:prstDash val="solid"/>
              <a:miter/>
            </a:ln>
          </p:spPr>
        </p:sp>
        <p:sp>
          <p:nvSpPr>
            <p:cNvPr id="31" name="TextBox 31"/>
            <p:cNvSpPr txBox="1"/>
            <p:nvPr/>
          </p:nvSpPr>
          <p:spPr>
            <a:xfrm>
              <a:off x="76200" y="28575"/>
              <a:ext cx="660400" cy="7080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2" name="TextBox 32"/>
          <p:cNvSpPr txBox="1"/>
          <p:nvPr/>
        </p:nvSpPr>
        <p:spPr>
          <a:xfrm>
            <a:off x="5533499" y="223688"/>
            <a:ext cx="11139275" cy="820738"/>
          </a:xfrm>
          <a:prstGeom prst="rect">
            <a:avLst/>
          </a:prstGeom>
        </p:spPr>
        <p:txBody>
          <a:bodyPr wrap="square" lIns="0" tIns="0" rIns="0" bIns="0" rtlCol="0" anchor="t">
            <a:spAutoFit/>
          </a:bodyPr>
          <a:lstStyle/>
          <a:p>
            <a:pPr marL="0" lvl="0" indent="0">
              <a:lnSpc>
                <a:spcPts val="6448"/>
              </a:lnSpc>
              <a:spcBef>
                <a:spcPct val="0"/>
              </a:spcBef>
            </a:pPr>
            <a:r>
              <a:rPr lang="en-US" sz="5373" b="1" spc="193" dirty="0">
                <a:solidFill>
                  <a:srgbClr val="2A2E3A"/>
                </a:solidFill>
                <a:latin typeface="Montserrat Classic Bold"/>
                <a:ea typeface="Montserrat Classic Bold"/>
                <a:cs typeface="Montserrat Classic Bold"/>
                <a:sym typeface="Montserrat Classic Bold"/>
              </a:rPr>
              <a:t>Particular cases</a:t>
            </a:r>
          </a:p>
        </p:txBody>
      </p:sp>
      <p:pic>
        <p:nvPicPr>
          <p:cNvPr id="39" name="Image 38">
            <a:extLst>
              <a:ext uri="{FF2B5EF4-FFF2-40B4-BE49-F238E27FC236}">
                <a16:creationId xmlns:a16="http://schemas.microsoft.com/office/drawing/2014/main" id="{256C58C4-8D44-4332-93CE-5DFE237B760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79719" y="2524041"/>
            <a:ext cx="2818299" cy="4229100"/>
          </a:xfrm>
          <a:prstGeom prst="rect">
            <a:avLst/>
          </a:prstGeom>
        </p:spPr>
      </p:pic>
      <p:pic>
        <p:nvPicPr>
          <p:cNvPr id="40" name="Image 39">
            <a:extLst>
              <a:ext uri="{FF2B5EF4-FFF2-40B4-BE49-F238E27FC236}">
                <a16:creationId xmlns:a16="http://schemas.microsoft.com/office/drawing/2014/main" id="{6FA5EB4F-9868-4230-A264-581E21FD41FE}"/>
              </a:ext>
            </a:extLst>
          </p:cNvPr>
          <p:cNvPicPr>
            <a:picLocks noChangeAspect="1"/>
          </p:cNvPicPr>
          <p:nvPr/>
        </p:nvPicPr>
        <p:blipFill rotWithShape="1">
          <a:blip r:embed="rId7"/>
          <a:srcRect l="27156" t="-878" r="36807" b="20277"/>
          <a:stretch/>
        </p:blipFill>
        <p:spPr>
          <a:xfrm>
            <a:off x="8572638" y="2443498"/>
            <a:ext cx="2818299" cy="4281934"/>
          </a:xfrm>
          <a:prstGeom prst="rect">
            <a:avLst/>
          </a:prstGeom>
        </p:spPr>
      </p:pic>
      <p:grpSp>
        <p:nvGrpSpPr>
          <p:cNvPr id="41" name="Group 3">
            <a:extLst>
              <a:ext uri="{FF2B5EF4-FFF2-40B4-BE49-F238E27FC236}">
                <a16:creationId xmlns:a16="http://schemas.microsoft.com/office/drawing/2014/main" id="{92BA7AAA-98A6-476E-8534-030984A342DC}"/>
              </a:ext>
            </a:extLst>
          </p:cNvPr>
          <p:cNvGrpSpPr/>
          <p:nvPr/>
        </p:nvGrpSpPr>
        <p:grpSpPr>
          <a:xfrm>
            <a:off x="8572638" y="6889123"/>
            <a:ext cx="2839814" cy="3010008"/>
            <a:chOff x="0" y="0"/>
            <a:chExt cx="933092" cy="626411"/>
          </a:xfrm>
        </p:grpSpPr>
        <p:sp>
          <p:nvSpPr>
            <p:cNvPr id="42" name="Freeform 4">
              <a:extLst>
                <a:ext uri="{FF2B5EF4-FFF2-40B4-BE49-F238E27FC236}">
                  <a16:creationId xmlns:a16="http://schemas.microsoft.com/office/drawing/2014/main" id="{FF99672F-6E4C-46F0-B67E-4FA082C18FBE}"/>
                </a:ext>
              </a:extLst>
            </p:cNvPr>
            <p:cNvSpPr/>
            <p:nvPr/>
          </p:nvSpPr>
          <p:spPr>
            <a:xfrm>
              <a:off x="0" y="0"/>
              <a:ext cx="933092" cy="626411"/>
            </a:xfrm>
            <a:custGeom>
              <a:avLst/>
              <a:gdLst/>
              <a:ahLst/>
              <a:cxnLst/>
              <a:rect l="l" t="t" r="r" b="b"/>
              <a:pathLst>
                <a:path w="933092" h="626411">
                  <a:moveTo>
                    <a:pt x="0" y="0"/>
                  </a:moveTo>
                  <a:lnTo>
                    <a:pt x="933092" y="0"/>
                  </a:lnTo>
                  <a:lnTo>
                    <a:pt x="933092" y="626411"/>
                  </a:lnTo>
                  <a:lnTo>
                    <a:pt x="0" y="626411"/>
                  </a:lnTo>
                  <a:close/>
                </a:path>
              </a:pathLst>
            </a:custGeom>
            <a:gradFill rotWithShape="1">
              <a:gsLst>
                <a:gs pos="0">
                  <a:srgbClr val="08377C">
                    <a:alpha val="100000"/>
                  </a:srgbClr>
                </a:gs>
                <a:gs pos="50000">
                  <a:srgbClr val="006BB6">
                    <a:alpha val="100000"/>
                  </a:srgbClr>
                </a:gs>
                <a:gs pos="100000">
                  <a:srgbClr val="037BCD">
                    <a:alpha val="100000"/>
                  </a:srgbClr>
                </a:gs>
              </a:gsLst>
              <a:lin ang="2700000"/>
            </a:gradFill>
          </p:spPr>
        </p:sp>
        <p:sp>
          <p:nvSpPr>
            <p:cNvPr id="43" name="TextBox 5">
              <a:extLst>
                <a:ext uri="{FF2B5EF4-FFF2-40B4-BE49-F238E27FC236}">
                  <a16:creationId xmlns:a16="http://schemas.microsoft.com/office/drawing/2014/main" id="{9C0D0F15-596D-45CF-A371-F449EB8BA4DF}"/>
                </a:ext>
              </a:extLst>
            </p:cNvPr>
            <p:cNvSpPr txBox="1"/>
            <p:nvPr/>
          </p:nvSpPr>
          <p:spPr>
            <a:xfrm>
              <a:off x="0" y="-47625"/>
              <a:ext cx="933092" cy="674036"/>
            </a:xfrm>
            <a:prstGeom prst="rect">
              <a:avLst/>
            </a:prstGeom>
          </p:spPr>
          <p:txBody>
            <a:bodyPr lIns="50800" tIns="50800" rIns="50800" bIns="50800" rtlCol="0" anchor="ctr"/>
            <a:lstStyle/>
            <a:p>
              <a:pPr algn="ctr">
                <a:lnSpc>
                  <a:spcPts val="2659"/>
                </a:lnSpc>
              </a:pPr>
              <a:endParaRPr/>
            </a:p>
          </p:txBody>
        </p:sp>
      </p:grpSp>
      <p:sp>
        <p:nvSpPr>
          <p:cNvPr id="44" name="TextBox 7">
            <a:extLst>
              <a:ext uri="{FF2B5EF4-FFF2-40B4-BE49-F238E27FC236}">
                <a16:creationId xmlns:a16="http://schemas.microsoft.com/office/drawing/2014/main" id="{C99BCDEB-4449-41EB-B758-9EF2A53EB150}"/>
              </a:ext>
            </a:extLst>
          </p:cNvPr>
          <p:cNvSpPr txBox="1"/>
          <p:nvPr/>
        </p:nvSpPr>
        <p:spPr>
          <a:xfrm>
            <a:off x="9017917" y="7710349"/>
            <a:ext cx="2043569" cy="412677"/>
          </a:xfrm>
          <a:prstGeom prst="rect">
            <a:avLst/>
          </a:prstGeom>
        </p:spPr>
        <p:txBody>
          <a:bodyPr wrap="square" lIns="0" tIns="0" rIns="0" bIns="0" rtlCol="0" anchor="t">
            <a:spAutoFit/>
          </a:bodyPr>
          <a:lstStyle/>
          <a:p>
            <a:pPr algn="ctr">
              <a:lnSpc>
                <a:spcPts val="3504"/>
              </a:lnSpc>
            </a:pPr>
            <a:r>
              <a:rPr lang="en-US" sz="2400" b="1" dirty="0">
                <a:solidFill>
                  <a:srgbClr val="FFFFFF"/>
                </a:solidFill>
                <a:latin typeface="Montserrat Bold"/>
                <a:ea typeface="Montserrat Bold"/>
                <a:cs typeface="Montserrat Bold"/>
                <a:sym typeface="Montserrat Bold"/>
              </a:rPr>
              <a:t>Serial donor</a:t>
            </a:r>
          </a:p>
        </p:txBody>
      </p:sp>
      <p:pic>
        <p:nvPicPr>
          <p:cNvPr id="46" name="Image 45">
            <a:extLst>
              <a:ext uri="{FF2B5EF4-FFF2-40B4-BE49-F238E27FC236}">
                <a16:creationId xmlns:a16="http://schemas.microsoft.com/office/drawing/2014/main" id="{1724C151-B66C-4249-8E5F-6B02B3E3170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416915" y="2400300"/>
            <a:ext cx="2853508" cy="4281934"/>
          </a:xfrm>
          <a:prstGeom prst="rect">
            <a:avLst/>
          </a:prstGeom>
        </p:spPr>
      </p:pic>
      <p:grpSp>
        <p:nvGrpSpPr>
          <p:cNvPr id="47" name="Group 3">
            <a:extLst>
              <a:ext uri="{FF2B5EF4-FFF2-40B4-BE49-F238E27FC236}">
                <a16:creationId xmlns:a16="http://schemas.microsoft.com/office/drawing/2014/main" id="{E9B96E58-216F-4A01-A017-CEAC34794786}"/>
              </a:ext>
            </a:extLst>
          </p:cNvPr>
          <p:cNvGrpSpPr/>
          <p:nvPr/>
        </p:nvGrpSpPr>
        <p:grpSpPr>
          <a:xfrm>
            <a:off x="12416915" y="6885659"/>
            <a:ext cx="2839814" cy="3010008"/>
            <a:chOff x="0" y="0"/>
            <a:chExt cx="933092" cy="626411"/>
          </a:xfrm>
        </p:grpSpPr>
        <p:sp>
          <p:nvSpPr>
            <p:cNvPr id="48" name="Freeform 4">
              <a:extLst>
                <a:ext uri="{FF2B5EF4-FFF2-40B4-BE49-F238E27FC236}">
                  <a16:creationId xmlns:a16="http://schemas.microsoft.com/office/drawing/2014/main" id="{99A51ED9-93EE-41BE-B0BC-1000B5C53200}"/>
                </a:ext>
              </a:extLst>
            </p:cNvPr>
            <p:cNvSpPr/>
            <p:nvPr/>
          </p:nvSpPr>
          <p:spPr>
            <a:xfrm>
              <a:off x="0" y="0"/>
              <a:ext cx="933092" cy="626411"/>
            </a:xfrm>
            <a:custGeom>
              <a:avLst/>
              <a:gdLst/>
              <a:ahLst/>
              <a:cxnLst/>
              <a:rect l="l" t="t" r="r" b="b"/>
              <a:pathLst>
                <a:path w="933092" h="626411">
                  <a:moveTo>
                    <a:pt x="0" y="0"/>
                  </a:moveTo>
                  <a:lnTo>
                    <a:pt x="933092" y="0"/>
                  </a:lnTo>
                  <a:lnTo>
                    <a:pt x="933092" y="626411"/>
                  </a:lnTo>
                  <a:lnTo>
                    <a:pt x="0" y="626411"/>
                  </a:lnTo>
                  <a:close/>
                </a:path>
              </a:pathLst>
            </a:custGeom>
            <a:gradFill rotWithShape="1">
              <a:gsLst>
                <a:gs pos="0">
                  <a:srgbClr val="08377C">
                    <a:alpha val="100000"/>
                  </a:srgbClr>
                </a:gs>
                <a:gs pos="50000">
                  <a:srgbClr val="006BB6">
                    <a:alpha val="100000"/>
                  </a:srgbClr>
                </a:gs>
                <a:gs pos="100000">
                  <a:srgbClr val="037BCD">
                    <a:alpha val="100000"/>
                  </a:srgbClr>
                </a:gs>
              </a:gsLst>
              <a:lin ang="2700000"/>
            </a:gradFill>
          </p:spPr>
        </p:sp>
        <p:sp>
          <p:nvSpPr>
            <p:cNvPr id="49" name="TextBox 5">
              <a:extLst>
                <a:ext uri="{FF2B5EF4-FFF2-40B4-BE49-F238E27FC236}">
                  <a16:creationId xmlns:a16="http://schemas.microsoft.com/office/drawing/2014/main" id="{4CF90779-0004-49C4-92FC-3BDFEC9018A2}"/>
                </a:ext>
              </a:extLst>
            </p:cNvPr>
            <p:cNvSpPr txBox="1"/>
            <p:nvPr/>
          </p:nvSpPr>
          <p:spPr>
            <a:xfrm>
              <a:off x="0" y="-47625"/>
              <a:ext cx="933092" cy="674036"/>
            </a:xfrm>
            <a:prstGeom prst="rect">
              <a:avLst/>
            </a:prstGeom>
          </p:spPr>
          <p:txBody>
            <a:bodyPr lIns="50800" tIns="50800" rIns="50800" bIns="50800" rtlCol="0" anchor="ctr"/>
            <a:lstStyle/>
            <a:p>
              <a:pPr algn="ctr">
                <a:lnSpc>
                  <a:spcPts val="2659"/>
                </a:lnSpc>
              </a:pPr>
              <a:endParaRPr/>
            </a:p>
          </p:txBody>
        </p:sp>
      </p:grpSp>
      <p:sp>
        <p:nvSpPr>
          <p:cNvPr id="50" name="TextBox 7">
            <a:extLst>
              <a:ext uri="{FF2B5EF4-FFF2-40B4-BE49-F238E27FC236}">
                <a16:creationId xmlns:a16="http://schemas.microsoft.com/office/drawing/2014/main" id="{A5424DB4-43CB-402C-BFB0-2D1D943C4785}"/>
              </a:ext>
            </a:extLst>
          </p:cNvPr>
          <p:cNvSpPr txBox="1"/>
          <p:nvPr/>
        </p:nvSpPr>
        <p:spPr>
          <a:xfrm>
            <a:off x="12445198" y="7212882"/>
            <a:ext cx="2848701" cy="2189061"/>
          </a:xfrm>
          <a:prstGeom prst="rect">
            <a:avLst/>
          </a:prstGeom>
        </p:spPr>
        <p:txBody>
          <a:bodyPr wrap="square" lIns="0" tIns="0" rIns="0" bIns="0" rtlCol="0" anchor="t">
            <a:spAutoFit/>
          </a:bodyPr>
          <a:lstStyle/>
          <a:p>
            <a:pPr algn="ctr">
              <a:lnSpc>
                <a:spcPts val="3504"/>
              </a:lnSpc>
            </a:pPr>
            <a:r>
              <a:rPr lang="en-US" b="1" dirty="0">
                <a:solidFill>
                  <a:srgbClr val="FFFFFF"/>
                </a:solidFill>
                <a:latin typeface="Montserrat Bold"/>
                <a:ea typeface="Montserrat Bold"/>
                <a:cs typeface="Montserrat Bold"/>
                <a:sym typeface="Montserrat Bold"/>
              </a:rPr>
              <a:t>Person conceived by sperm donor but the center answer “spontaneous pregnancy” </a:t>
            </a:r>
          </a:p>
        </p:txBody>
      </p:sp>
    </p:spTree>
    <p:extLst>
      <p:ext uri="{BB962C8B-B14F-4D97-AF65-F5344CB8AC3E}">
        <p14:creationId xmlns:p14="http://schemas.microsoft.com/office/powerpoint/2010/main" val="702761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7F5AA40D-6F0D-45B0-B9D2-D51A6A96EED5}"/>
              </a:ext>
            </a:extLst>
          </p:cNvPr>
          <p:cNvPicPr>
            <a:picLocks noChangeAspect="1"/>
          </p:cNvPicPr>
          <p:nvPr/>
        </p:nvPicPr>
        <p:blipFill>
          <a:blip r:embed="rId3"/>
          <a:stretch>
            <a:fillRect/>
          </a:stretch>
        </p:blipFill>
        <p:spPr>
          <a:xfrm>
            <a:off x="9144000" y="5373518"/>
            <a:ext cx="9601200" cy="6398300"/>
          </a:xfrm>
          <a:prstGeom prst="rect">
            <a:avLst/>
          </a:prstGeom>
        </p:spPr>
      </p:pic>
      <p:sp>
        <p:nvSpPr>
          <p:cNvPr id="6" name="Freeform 6"/>
          <p:cNvSpPr/>
          <p:nvPr/>
        </p:nvSpPr>
        <p:spPr>
          <a:xfrm>
            <a:off x="0" y="2281092"/>
            <a:ext cx="9144000" cy="4905994"/>
          </a:xfrm>
          <a:custGeom>
            <a:avLst/>
            <a:gdLst/>
            <a:ahLst/>
            <a:cxnLst/>
            <a:rect l="l" t="t" r="r" b="b"/>
            <a:pathLst>
              <a:path w="9144000" h="4905994">
                <a:moveTo>
                  <a:pt x="0" y="0"/>
                </a:moveTo>
                <a:lnTo>
                  <a:pt x="9144000" y="0"/>
                </a:lnTo>
                <a:lnTo>
                  <a:pt x="9144000" y="4905994"/>
                </a:lnTo>
                <a:lnTo>
                  <a:pt x="0" y="4905994"/>
                </a:lnTo>
                <a:lnTo>
                  <a:pt x="0" y="0"/>
                </a:lnTo>
                <a:close/>
              </a:path>
            </a:pathLst>
          </a:custGeom>
          <a:blipFill>
            <a:blip r:embed="rId4"/>
            <a:stretch>
              <a:fillRect t="-12089" b="-12089"/>
            </a:stretch>
          </a:blipFill>
        </p:spPr>
      </p:sp>
      <p:grpSp>
        <p:nvGrpSpPr>
          <p:cNvPr id="3" name="Group 3"/>
          <p:cNvGrpSpPr/>
          <p:nvPr/>
        </p:nvGrpSpPr>
        <p:grpSpPr>
          <a:xfrm>
            <a:off x="9144000" y="2281092"/>
            <a:ext cx="9144000" cy="3609824"/>
            <a:chOff x="0" y="0"/>
            <a:chExt cx="2208378" cy="871813"/>
          </a:xfrm>
        </p:grpSpPr>
        <p:sp>
          <p:nvSpPr>
            <p:cNvPr id="4" name="Freeform 4"/>
            <p:cNvSpPr/>
            <p:nvPr/>
          </p:nvSpPr>
          <p:spPr>
            <a:xfrm>
              <a:off x="0" y="0"/>
              <a:ext cx="2208378" cy="871813"/>
            </a:xfrm>
            <a:custGeom>
              <a:avLst/>
              <a:gdLst/>
              <a:ahLst/>
              <a:cxnLst/>
              <a:rect l="l" t="t" r="r" b="b"/>
              <a:pathLst>
                <a:path w="2208378" h="871813">
                  <a:moveTo>
                    <a:pt x="0" y="0"/>
                  </a:moveTo>
                  <a:lnTo>
                    <a:pt x="2208378" y="0"/>
                  </a:lnTo>
                  <a:lnTo>
                    <a:pt x="2208378" y="871813"/>
                  </a:lnTo>
                  <a:lnTo>
                    <a:pt x="0" y="871813"/>
                  </a:lnTo>
                  <a:close/>
                </a:path>
              </a:pathLst>
            </a:custGeom>
            <a:solidFill>
              <a:srgbClr val="0063A1"/>
            </a:solidFill>
            <a:ln cap="sq">
              <a:noFill/>
              <a:prstDash val="solid"/>
              <a:miter/>
            </a:ln>
          </p:spPr>
        </p:sp>
        <p:sp>
          <p:nvSpPr>
            <p:cNvPr id="5" name="TextBox 5"/>
            <p:cNvSpPr txBox="1"/>
            <p:nvPr/>
          </p:nvSpPr>
          <p:spPr>
            <a:xfrm>
              <a:off x="0" y="-47625"/>
              <a:ext cx="2208378" cy="919438"/>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7" name="Group 7"/>
          <p:cNvGrpSpPr/>
          <p:nvPr/>
        </p:nvGrpSpPr>
        <p:grpSpPr>
          <a:xfrm>
            <a:off x="0" y="5816266"/>
            <a:ext cx="9144000" cy="4508834"/>
            <a:chOff x="0" y="-47625"/>
            <a:chExt cx="2208378" cy="1088934"/>
          </a:xfrm>
        </p:grpSpPr>
        <p:sp>
          <p:nvSpPr>
            <p:cNvPr id="8" name="Freeform 8"/>
            <p:cNvSpPr/>
            <p:nvPr/>
          </p:nvSpPr>
          <p:spPr>
            <a:xfrm>
              <a:off x="0" y="11010"/>
              <a:ext cx="2208378" cy="1030299"/>
            </a:xfrm>
            <a:custGeom>
              <a:avLst/>
              <a:gdLst/>
              <a:ahLst/>
              <a:cxnLst/>
              <a:rect l="l" t="t" r="r" b="b"/>
              <a:pathLst>
                <a:path w="2208378" h="1030299">
                  <a:moveTo>
                    <a:pt x="0" y="0"/>
                  </a:moveTo>
                  <a:lnTo>
                    <a:pt x="2208378" y="0"/>
                  </a:lnTo>
                  <a:lnTo>
                    <a:pt x="2208378" y="1030299"/>
                  </a:lnTo>
                  <a:lnTo>
                    <a:pt x="0" y="1030299"/>
                  </a:lnTo>
                  <a:close/>
                </a:path>
              </a:pathLst>
            </a:custGeom>
            <a:solidFill>
              <a:srgbClr val="08377C"/>
            </a:solidFill>
            <a:ln cap="sq">
              <a:noFill/>
              <a:prstDash val="solid"/>
              <a:miter/>
            </a:ln>
          </p:spPr>
        </p:sp>
        <p:sp>
          <p:nvSpPr>
            <p:cNvPr id="9" name="TextBox 9"/>
            <p:cNvSpPr txBox="1"/>
            <p:nvPr/>
          </p:nvSpPr>
          <p:spPr>
            <a:xfrm>
              <a:off x="0" y="-47625"/>
              <a:ext cx="2208378" cy="1077924"/>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TextBox 10"/>
          <p:cNvSpPr txBox="1"/>
          <p:nvPr/>
        </p:nvSpPr>
        <p:spPr>
          <a:xfrm>
            <a:off x="3381810" y="225055"/>
            <a:ext cx="14603917" cy="1813253"/>
          </a:xfrm>
          <a:prstGeom prst="rect">
            <a:avLst/>
          </a:prstGeom>
        </p:spPr>
        <p:txBody>
          <a:bodyPr wrap="square" lIns="0" tIns="0" rIns="0" bIns="0" rtlCol="0" anchor="t">
            <a:spAutoFit/>
          </a:bodyPr>
          <a:lstStyle/>
          <a:p>
            <a:pPr marL="0" lvl="0" indent="0" algn="ctr">
              <a:lnSpc>
                <a:spcPts val="7358"/>
              </a:lnSpc>
              <a:spcBef>
                <a:spcPct val="0"/>
              </a:spcBef>
            </a:pPr>
            <a:r>
              <a:rPr lang="en-US" sz="6131" b="1" spc="220" dirty="0">
                <a:solidFill>
                  <a:srgbClr val="002060"/>
                </a:solidFill>
                <a:latin typeface="Montserrat Classic Bold"/>
                <a:ea typeface="Montserrat Classic Bold"/>
                <a:cs typeface="Montserrat Classic Bold"/>
                <a:sym typeface="Montserrat Classic Bold"/>
              </a:rPr>
              <a:t>Thank-you !</a:t>
            </a:r>
          </a:p>
          <a:p>
            <a:pPr marL="0" lvl="0" indent="0" algn="ctr">
              <a:lnSpc>
                <a:spcPts val="7358"/>
              </a:lnSpc>
              <a:spcBef>
                <a:spcPct val="0"/>
              </a:spcBef>
            </a:pPr>
            <a:r>
              <a:rPr lang="en-US" sz="6131" b="1" spc="220" dirty="0">
                <a:solidFill>
                  <a:srgbClr val="002060"/>
                </a:solidFill>
                <a:latin typeface="Montserrat Classic Bold"/>
                <a:ea typeface="Montserrat Classic Bold"/>
                <a:cs typeface="Montserrat Classic Bold"/>
                <a:sym typeface="Montserrat Classic Bold"/>
              </a:rPr>
              <a:t>Any questions ? Des questions ? </a:t>
            </a:r>
          </a:p>
        </p:txBody>
      </p:sp>
      <p:sp>
        <p:nvSpPr>
          <p:cNvPr id="11" name="TextBox 11"/>
          <p:cNvSpPr txBox="1"/>
          <p:nvPr/>
        </p:nvSpPr>
        <p:spPr>
          <a:xfrm>
            <a:off x="513086" y="7665869"/>
            <a:ext cx="7091804" cy="568945"/>
          </a:xfrm>
          <a:prstGeom prst="rect">
            <a:avLst/>
          </a:prstGeom>
        </p:spPr>
        <p:txBody>
          <a:bodyPr lIns="0" tIns="0" rIns="0" bIns="0" rtlCol="0" anchor="t">
            <a:spAutoFit/>
          </a:bodyPr>
          <a:lstStyle/>
          <a:p>
            <a:pPr marL="0" lvl="0" indent="0" algn="ctr">
              <a:lnSpc>
                <a:spcPts val="2313"/>
              </a:lnSpc>
              <a:spcBef>
                <a:spcPct val="0"/>
              </a:spcBef>
            </a:pPr>
            <a:r>
              <a:rPr lang="en-US" sz="1652" spc="74" dirty="0">
                <a:solidFill>
                  <a:srgbClr val="FFFFFF"/>
                </a:solidFill>
                <a:latin typeface="Montserrat Classic"/>
                <a:ea typeface="Montserrat Classic"/>
                <a:cs typeface="Montserrat Classic"/>
                <a:sym typeface="Montserrat Classic"/>
              </a:rPr>
              <a:t>« Il </a:t>
            </a:r>
            <a:r>
              <a:rPr lang="en-US" sz="1652" spc="74" dirty="0" err="1">
                <a:solidFill>
                  <a:srgbClr val="FFFFFF"/>
                </a:solidFill>
                <a:latin typeface="Montserrat Classic"/>
                <a:ea typeface="Montserrat Classic"/>
                <a:cs typeface="Montserrat Classic"/>
                <a:sym typeface="Montserrat Classic"/>
              </a:rPr>
              <a:t>n’y</a:t>
            </a:r>
            <a:r>
              <a:rPr lang="en-US" sz="1652" spc="74" dirty="0">
                <a:solidFill>
                  <a:srgbClr val="FFFFFF"/>
                </a:solidFill>
                <a:latin typeface="Montserrat Classic"/>
                <a:ea typeface="Montserrat Classic"/>
                <a:cs typeface="Montserrat Classic"/>
                <a:sym typeface="Montserrat Classic"/>
              </a:rPr>
              <a:t> a pas un jour </a:t>
            </a:r>
            <a:r>
              <a:rPr lang="en-US" sz="1652" spc="74" dirty="0" err="1">
                <a:solidFill>
                  <a:srgbClr val="FFFFFF"/>
                </a:solidFill>
                <a:latin typeface="Montserrat Classic"/>
                <a:ea typeface="Montserrat Classic"/>
                <a:cs typeface="Montserrat Classic"/>
                <a:sym typeface="Montserrat Classic"/>
              </a:rPr>
              <a:t>où</a:t>
            </a:r>
            <a:r>
              <a:rPr lang="en-US" sz="1652" spc="74" dirty="0">
                <a:solidFill>
                  <a:srgbClr val="FFFFFF"/>
                </a:solidFill>
                <a:latin typeface="Montserrat Classic"/>
                <a:ea typeface="Montserrat Classic"/>
                <a:cs typeface="Montserrat Classic"/>
                <a:sym typeface="Montserrat Classic"/>
              </a:rPr>
              <a:t> je ne me </a:t>
            </a:r>
            <a:r>
              <a:rPr lang="en-US" sz="1652" spc="74" dirty="0" err="1">
                <a:solidFill>
                  <a:srgbClr val="FFFFFF"/>
                </a:solidFill>
                <a:latin typeface="Montserrat Classic"/>
                <a:ea typeface="Montserrat Classic"/>
                <a:cs typeface="Montserrat Classic"/>
                <a:sym typeface="Montserrat Classic"/>
              </a:rPr>
              <a:t>suis</a:t>
            </a:r>
            <a:r>
              <a:rPr lang="en-US" sz="1652" spc="74" dirty="0">
                <a:solidFill>
                  <a:srgbClr val="FFFFFF"/>
                </a:solidFill>
                <a:latin typeface="Montserrat Classic"/>
                <a:ea typeface="Montserrat Classic"/>
                <a:cs typeface="Montserrat Classic"/>
                <a:sym typeface="Montserrat Classic"/>
              </a:rPr>
              <a:t> pas </a:t>
            </a:r>
            <a:r>
              <a:rPr lang="en-US" sz="1652" spc="74" dirty="0" err="1">
                <a:solidFill>
                  <a:srgbClr val="FFFFFF"/>
                </a:solidFill>
                <a:latin typeface="Montserrat Classic"/>
                <a:ea typeface="Montserrat Classic"/>
                <a:cs typeface="Montserrat Classic"/>
                <a:sym typeface="Montserrat Classic"/>
              </a:rPr>
              <a:t>demandé</a:t>
            </a:r>
            <a:r>
              <a:rPr lang="en-US" sz="1652" spc="74" dirty="0">
                <a:solidFill>
                  <a:srgbClr val="FFFFFF"/>
                </a:solidFill>
                <a:latin typeface="Montserrat Classic"/>
                <a:ea typeface="Montserrat Classic"/>
                <a:cs typeface="Montserrat Classic"/>
                <a:sym typeface="Montserrat Classic"/>
              </a:rPr>
              <a:t> </a:t>
            </a:r>
            <a:r>
              <a:rPr lang="en-US" sz="1652" spc="74" dirty="0" err="1">
                <a:solidFill>
                  <a:srgbClr val="FFFFFF"/>
                </a:solidFill>
                <a:latin typeface="Montserrat Classic"/>
                <a:ea typeface="Montserrat Classic"/>
                <a:cs typeface="Montserrat Classic"/>
                <a:sym typeface="Montserrat Classic"/>
              </a:rPr>
              <a:t>si</a:t>
            </a:r>
            <a:r>
              <a:rPr lang="en-US" sz="1652" spc="74" dirty="0">
                <a:solidFill>
                  <a:srgbClr val="FFFFFF"/>
                </a:solidFill>
                <a:latin typeface="Montserrat Classic"/>
                <a:ea typeface="Montserrat Classic"/>
                <a:cs typeface="Montserrat Classic"/>
                <a:sym typeface="Montserrat Classic"/>
              </a:rPr>
              <a:t> un enfant </a:t>
            </a:r>
            <a:r>
              <a:rPr lang="en-US" sz="1652" spc="74" dirty="0" err="1">
                <a:solidFill>
                  <a:srgbClr val="FFFFFF"/>
                </a:solidFill>
                <a:latin typeface="Montserrat Classic"/>
                <a:ea typeface="Montserrat Classic"/>
                <a:cs typeface="Montserrat Classic"/>
                <a:sym typeface="Montserrat Classic"/>
              </a:rPr>
              <a:t>était</a:t>
            </a:r>
            <a:r>
              <a:rPr lang="en-US" sz="1652" spc="74" dirty="0">
                <a:solidFill>
                  <a:srgbClr val="FFFFFF"/>
                </a:solidFill>
                <a:latin typeface="Montserrat Classic"/>
                <a:ea typeface="Montserrat Classic"/>
                <a:cs typeface="Montserrat Classic"/>
                <a:sym typeface="Montserrat Classic"/>
              </a:rPr>
              <a:t> né de </a:t>
            </a:r>
            <a:r>
              <a:rPr lang="en-US" sz="1652" spc="74" dirty="0" err="1">
                <a:solidFill>
                  <a:srgbClr val="FFFFFF"/>
                </a:solidFill>
                <a:latin typeface="Montserrat Classic"/>
                <a:ea typeface="Montserrat Classic"/>
                <a:cs typeface="Montserrat Classic"/>
                <a:sym typeface="Montserrat Classic"/>
              </a:rPr>
              <a:t>mes</a:t>
            </a:r>
            <a:r>
              <a:rPr lang="en-US" sz="1652" spc="74" dirty="0">
                <a:solidFill>
                  <a:srgbClr val="FFFFFF"/>
                </a:solidFill>
                <a:latin typeface="Montserrat Classic"/>
                <a:ea typeface="Montserrat Classic"/>
                <a:cs typeface="Montserrat Classic"/>
                <a:sym typeface="Montserrat Classic"/>
              </a:rPr>
              <a:t> dons ».</a:t>
            </a:r>
          </a:p>
        </p:txBody>
      </p:sp>
      <p:sp>
        <p:nvSpPr>
          <p:cNvPr id="12" name="TextBox 12"/>
          <p:cNvSpPr txBox="1"/>
          <p:nvPr/>
        </p:nvSpPr>
        <p:spPr>
          <a:xfrm>
            <a:off x="264355" y="6205066"/>
            <a:ext cx="8425781" cy="1081288"/>
          </a:xfrm>
          <a:prstGeom prst="rect">
            <a:avLst/>
          </a:prstGeom>
        </p:spPr>
        <p:txBody>
          <a:bodyPr lIns="0" tIns="0" rIns="0" bIns="0" rtlCol="0" anchor="t">
            <a:spAutoFit/>
          </a:bodyPr>
          <a:lstStyle/>
          <a:p>
            <a:pPr marL="0" lvl="0" indent="0" algn="ctr">
              <a:lnSpc>
                <a:spcPts val="2876"/>
              </a:lnSpc>
              <a:spcBef>
                <a:spcPct val="0"/>
              </a:spcBef>
            </a:pPr>
            <a:r>
              <a:rPr lang="en-US" sz="2054" b="1" spc="92">
                <a:solidFill>
                  <a:srgbClr val="FFFFFF"/>
                </a:solidFill>
                <a:latin typeface="Montserrat Classic Bold"/>
                <a:ea typeface="Montserrat Classic Bold"/>
                <a:cs typeface="Montserrat Classic Bold"/>
                <a:sym typeface="Montserrat Classic Bold"/>
              </a:rPr>
              <a:t>« Vous avez réveillé un vieux souvenir et ça me touche psychologiquement. Ça me perturbe, je ne peux pas survoler ça et fermer les yeux ».</a:t>
            </a:r>
          </a:p>
        </p:txBody>
      </p:sp>
      <p:sp>
        <p:nvSpPr>
          <p:cNvPr id="13" name="TextBox 13"/>
          <p:cNvSpPr txBox="1"/>
          <p:nvPr/>
        </p:nvSpPr>
        <p:spPr>
          <a:xfrm>
            <a:off x="10415927" y="4052951"/>
            <a:ext cx="6930253" cy="282539"/>
          </a:xfrm>
          <a:prstGeom prst="rect">
            <a:avLst/>
          </a:prstGeom>
        </p:spPr>
        <p:txBody>
          <a:bodyPr lIns="0" tIns="0" rIns="0" bIns="0" rtlCol="0" anchor="t">
            <a:spAutoFit/>
          </a:bodyPr>
          <a:lstStyle/>
          <a:p>
            <a:pPr marL="0" lvl="0" indent="0" algn="ctr">
              <a:lnSpc>
                <a:spcPts val="2313"/>
              </a:lnSpc>
              <a:spcBef>
                <a:spcPct val="0"/>
              </a:spcBef>
            </a:pPr>
            <a:r>
              <a:rPr lang="en-US" sz="1652" spc="74">
                <a:solidFill>
                  <a:srgbClr val="FFFFFF"/>
                </a:solidFill>
                <a:latin typeface="Montserrat Classic"/>
                <a:ea typeface="Montserrat Classic"/>
                <a:cs typeface="Montserrat Classic"/>
                <a:sym typeface="Montserrat Classic"/>
              </a:rPr>
              <a:t>« Le donneur est-il décédé longtemps avant ma demande ? ». </a:t>
            </a:r>
          </a:p>
        </p:txBody>
      </p:sp>
      <p:sp>
        <p:nvSpPr>
          <p:cNvPr id="14" name="TextBox 14"/>
          <p:cNvSpPr txBox="1"/>
          <p:nvPr/>
        </p:nvSpPr>
        <p:spPr>
          <a:xfrm>
            <a:off x="9851442" y="2611006"/>
            <a:ext cx="7321471" cy="822165"/>
          </a:xfrm>
          <a:prstGeom prst="rect">
            <a:avLst/>
          </a:prstGeom>
        </p:spPr>
        <p:txBody>
          <a:bodyPr lIns="0" tIns="0" rIns="0" bIns="0" rtlCol="0" anchor="t">
            <a:spAutoFit/>
          </a:bodyPr>
          <a:lstStyle/>
          <a:p>
            <a:pPr marL="0" lvl="0" indent="0" algn="ctr">
              <a:lnSpc>
                <a:spcPts val="3309"/>
              </a:lnSpc>
              <a:spcBef>
                <a:spcPct val="0"/>
              </a:spcBef>
            </a:pPr>
            <a:r>
              <a:rPr lang="en-US" sz="2363" b="1" spc="106">
                <a:solidFill>
                  <a:srgbClr val="FFFFFF"/>
                </a:solidFill>
                <a:latin typeface="Montserrat Classic Bold"/>
                <a:ea typeface="Montserrat Classic Bold"/>
                <a:cs typeface="Montserrat Classic Bold"/>
                <a:sym typeface="Montserrat Classic Bold"/>
              </a:rPr>
              <a:t>« Le donneur a-t-il bien reçu les courriers envoyés par la CAPADD ? ».</a:t>
            </a:r>
          </a:p>
        </p:txBody>
      </p:sp>
      <p:sp>
        <p:nvSpPr>
          <p:cNvPr id="15" name="TextBox 15"/>
          <p:cNvSpPr txBox="1"/>
          <p:nvPr/>
        </p:nvSpPr>
        <p:spPr>
          <a:xfrm>
            <a:off x="505973" y="8624182"/>
            <a:ext cx="8132054" cy="1220611"/>
          </a:xfrm>
          <a:prstGeom prst="rect">
            <a:avLst/>
          </a:prstGeom>
        </p:spPr>
        <p:txBody>
          <a:bodyPr lIns="0" tIns="0" rIns="0" bIns="0" rtlCol="0" anchor="t">
            <a:spAutoFit/>
          </a:bodyPr>
          <a:lstStyle/>
          <a:p>
            <a:pPr marL="0" lvl="0" indent="0" algn="ctr">
              <a:lnSpc>
                <a:spcPts val="3296"/>
              </a:lnSpc>
              <a:spcBef>
                <a:spcPct val="0"/>
              </a:spcBef>
            </a:pPr>
            <a:r>
              <a:rPr lang="en-US" sz="2354" b="1" spc="105">
                <a:solidFill>
                  <a:srgbClr val="FFFFFF"/>
                </a:solidFill>
                <a:latin typeface="Montserrat Classic Bold"/>
                <a:ea typeface="Montserrat Classic Bold"/>
                <a:cs typeface="Montserrat Classic Bold"/>
                <a:sym typeface="Montserrat Classic Bold"/>
              </a:rPr>
              <a:t>« C’était anonyme, je veux rester anonyme même si je comprends l’importance pour la personne qui en fait la demande ». </a:t>
            </a:r>
          </a:p>
        </p:txBody>
      </p:sp>
      <p:sp>
        <p:nvSpPr>
          <p:cNvPr id="16" name="TextBox 16"/>
          <p:cNvSpPr txBox="1"/>
          <p:nvPr/>
        </p:nvSpPr>
        <p:spPr>
          <a:xfrm>
            <a:off x="10415927" y="4686464"/>
            <a:ext cx="7569800" cy="719338"/>
          </a:xfrm>
          <a:prstGeom prst="rect">
            <a:avLst/>
          </a:prstGeom>
        </p:spPr>
        <p:txBody>
          <a:bodyPr lIns="0" tIns="0" rIns="0" bIns="0" rtlCol="0" anchor="t">
            <a:spAutoFit/>
          </a:bodyPr>
          <a:lstStyle/>
          <a:p>
            <a:pPr marL="0" lvl="0" indent="0" algn="ctr">
              <a:lnSpc>
                <a:spcPts val="2876"/>
              </a:lnSpc>
              <a:spcBef>
                <a:spcPct val="0"/>
              </a:spcBef>
            </a:pPr>
            <a:r>
              <a:rPr lang="en-US" sz="2054" b="1" spc="92">
                <a:solidFill>
                  <a:srgbClr val="FFFFFF"/>
                </a:solidFill>
                <a:latin typeface="Montserrat Classic Bold"/>
                <a:ea typeface="Montserrat Classic Bold"/>
                <a:cs typeface="Montserrat Classic Bold"/>
                <a:sym typeface="Montserrat Classic Bold"/>
              </a:rPr>
              <a:t>« le centre de don s’est trompé », « le donneur a-t-il bien compris ? »,</a:t>
            </a:r>
          </a:p>
        </p:txBody>
      </p:sp>
      <p:pic>
        <p:nvPicPr>
          <p:cNvPr id="17" name="Image 16">
            <a:extLst>
              <a:ext uri="{FF2B5EF4-FFF2-40B4-BE49-F238E27FC236}">
                <a16:creationId xmlns:a16="http://schemas.microsoft.com/office/drawing/2014/main" id="{94F64388-5E1C-4D74-96E8-D06A37E76C59}"/>
              </a:ext>
            </a:extLst>
          </p:cNvPr>
          <p:cNvPicPr>
            <a:picLocks noChangeAspect="1"/>
          </p:cNvPicPr>
          <p:nvPr/>
        </p:nvPicPr>
        <p:blipFill>
          <a:blip r:embed="rId5"/>
          <a:stretch>
            <a:fillRect/>
          </a:stretch>
        </p:blipFill>
        <p:spPr>
          <a:xfrm>
            <a:off x="-94260" y="-47692"/>
            <a:ext cx="3168743" cy="490599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1246</TotalTime>
  <Words>2280</Words>
  <Application>Microsoft Office PowerPoint</Application>
  <PresentationFormat>Personnalisé</PresentationFormat>
  <Paragraphs>297</Paragraphs>
  <Slides>15</Slides>
  <Notes>14</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15</vt:i4>
      </vt:variant>
    </vt:vector>
  </HeadingPairs>
  <TitlesOfParts>
    <vt:vector size="24" baseType="lpstr">
      <vt:lpstr>Montserrat Classic</vt:lpstr>
      <vt:lpstr>Calibri</vt:lpstr>
      <vt:lpstr>Montserrat Classic Bold</vt:lpstr>
      <vt:lpstr>Codec Pro ExtraBold</vt:lpstr>
      <vt:lpstr>Montserrat Bold</vt:lpstr>
      <vt:lpstr>Montserrat</vt:lpstr>
      <vt:lpstr>Arimo Bold</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Bérengère Ducrocq</dc:title>
  <dc:creator>DUCROCQ Berengere</dc:creator>
  <cp:lastModifiedBy>DUCROCQ Berengere</cp:lastModifiedBy>
  <cp:revision>58</cp:revision>
  <dcterms:created xsi:type="dcterms:W3CDTF">2006-08-16T00:00:00Z</dcterms:created>
  <dcterms:modified xsi:type="dcterms:W3CDTF">2025-03-20T16:29:34Z</dcterms:modified>
  <dc:identifier>DAGSbyX4sQI</dc:identifier>
</cp:coreProperties>
</file>