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embedTrueTypeFonts="1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831" r:id="rId4"/>
    <p:sldId id="829" r:id="rId5"/>
    <p:sldId id="757" r:id="rId6"/>
    <p:sldId id="758" r:id="rId7"/>
    <p:sldId id="797" r:id="rId8"/>
    <p:sldId id="782" r:id="rId9"/>
    <p:sldId id="761" r:id="rId10"/>
    <p:sldId id="802" r:id="rId11"/>
    <p:sldId id="743" r:id="rId12"/>
    <p:sldId id="803" r:id="rId13"/>
    <p:sldId id="822" r:id="rId14"/>
    <p:sldId id="805" r:id="rId15"/>
    <p:sldId id="825" r:id="rId16"/>
    <p:sldId id="806" r:id="rId17"/>
    <p:sldId id="807" r:id="rId18"/>
    <p:sldId id="815" r:id="rId19"/>
    <p:sldId id="826" r:id="rId20"/>
    <p:sldId id="808" r:id="rId21"/>
    <p:sldId id="830" r:id="rId22"/>
    <p:sldId id="809" r:id="rId23"/>
    <p:sldId id="820" r:id="rId24"/>
    <p:sldId id="779" r:id="rId25"/>
    <p:sldId id="768" r:id="rId26"/>
    <p:sldId id="821" r:id="rId27"/>
    <p:sldId id="813" r:id="rId28"/>
    <p:sldId id="819" r:id="rId29"/>
    <p:sldId id="736" r:id="rId30"/>
    <p:sldId id="824" r:id="rId31"/>
  </p:sldIdLst>
  <p:sldSz cx="9144000" cy="5143500" type="screen16x9"/>
  <p:notesSz cx="9947275" cy="6858000"/>
  <p:embeddedFontLst>
    <p:embeddedFont>
      <p:font typeface="Algerian" pitchFamily="82" charset="77"/>
      <p:regular r:id="rId33"/>
    </p:embeddedFont>
    <p:embeddedFont>
      <p:font typeface="Lato" panose="020F0502020204030203" pitchFamily="34" charset="0"/>
      <p:regular r:id="rId34"/>
      <p:bold r:id="rId35"/>
      <p:italic r:id="rId36"/>
      <p:boldItalic r:id="rId37"/>
    </p:embeddedFont>
    <p:embeddedFont>
      <p:font typeface="Tahoma" panose="020B0604030504040204" pitchFamily="34" charset="0"/>
      <p:regular r:id="rId38"/>
      <p:bold r:id="rId39"/>
    </p:embeddedFont>
    <p:embeddedFont>
      <p:font typeface="Verdana" panose="020B0604030504040204" pitchFamily="3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3133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111" roundtripDataSignature="AMtx7mjIoYGF2jyYYs77r5TDO/bOcs2J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DBBD"/>
    <a:srgbClr val="FF8C36"/>
    <a:srgbClr val="E0B957"/>
    <a:srgbClr val="1BA085"/>
    <a:srgbClr val="1AC5C9"/>
    <a:srgbClr val="DE6C64"/>
    <a:srgbClr val="5091CC"/>
    <a:srgbClr val="FBD1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36F2294-4F02-4137-8924-1E39EEE3FC6A}">
  <a:tblStyle styleId="{336F2294-4F02-4137-8924-1E39EEE3FC6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E9639D4-E3E2-4D34-9284-5A2195B3D0D7}" styleName="Stile chi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5" autoAdjust="0"/>
    <p:restoredTop sz="62817"/>
  </p:normalViewPr>
  <p:slideViewPr>
    <p:cSldViewPr snapToGrid="0">
      <p:cViewPr varScale="1">
        <p:scale>
          <a:sx n="100" d="100"/>
          <a:sy n="100" d="100"/>
        </p:scale>
        <p:origin x="4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160"/>
        <p:guide pos="313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11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11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11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111" Type="http://customschemas.google.com/relationships/presentationmetadata" Target="meta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Cartel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Foglio1!$A$2</c:f>
              <c:strCache>
                <c:ptCount val="1"/>
                <c:pt idx="0">
                  <c:v>Ovulation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Foglio1!$B$1:$C$1</c:f>
              <c:strCache>
                <c:ptCount val="2"/>
                <c:pt idx="0">
                  <c:v>Desogestrel</c:v>
                </c:pt>
                <c:pt idx="1">
                  <c:v>Levonogestrel</c:v>
                </c:pt>
              </c:strCache>
            </c:strRef>
          </c:cat>
          <c:val>
            <c:numRef>
              <c:f>Foglio1!$B$2:$C$2</c:f>
              <c:numCache>
                <c:formatCode>0%</c:formatCode>
                <c:ptCount val="2"/>
                <c:pt idx="0">
                  <c:v>0.03</c:v>
                </c:pt>
                <c:pt idx="1">
                  <c:v>0.39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D9-BF4A-96CF-917356F19A1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15113039"/>
        <c:axId val="215034287"/>
      </c:barChart>
      <c:catAx>
        <c:axId val="2151130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5034287"/>
        <c:crosses val="autoZero"/>
        <c:auto val="1"/>
        <c:lblAlgn val="ctr"/>
        <c:lblOffset val="100"/>
        <c:noMultiLvlLbl val="0"/>
      </c:catAx>
      <c:valAx>
        <c:axId val="21503428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151130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Short Protocol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Foglio1!$A$2:$A$6</c:f>
              <c:strCache>
                <c:ptCount val="5"/>
                <c:pt idx="0">
                  <c:v>Days of stimulation </c:v>
                </c:pt>
                <c:pt idx="1">
                  <c:v>N oocytes </c:v>
                </c:pt>
                <c:pt idx="2">
                  <c:v>N MII</c:v>
                </c:pt>
                <c:pt idx="3">
                  <c:v>Fertilized oocytes</c:v>
                </c:pt>
                <c:pt idx="4">
                  <c:v>Top-quality embryos</c:v>
                </c:pt>
              </c:strCache>
            </c:strRef>
          </c:cat>
          <c:val>
            <c:numRef>
              <c:f>Foglio1!$B$2:$B$6</c:f>
              <c:numCache>
                <c:formatCode>General</c:formatCode>
                <c:ptCount val="5"/>
                <c:pt idx="0">
                  <c:v>8.4</c:v>
                </c:pt>
                <c:pt idx="1">
                  <c:v>9</c:v>
                </c:pt>
                <c:pt idx="2">
                  <c:v>7.8</c:v>
                </c:pt>
                <c:pt idx="3">
                  <c:v>6.5</c:v>
                </c:pt>
                <c:pt idx="4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2C-9D41-8C65-20F80703ACDC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MPA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Foglio1!$A$2:$A$6</c:f>
              <c:strCache>
                <c:ptCount val="5"/>
                <c:pt idx="0">
                  <c:v>Days of stimulation </c:v>
                </c:pt>
                <c:pt idx="1">
                  <c:v>N oocytes </c:v>
                </c:pt>
                <c:pt idx="2">
                  <c:v>N MII</c:v>
                </c:pt>
                <c:pt idx="3">
                  <c:v>Fertilized oocytes</c:v>
                </c:pt>
                <c:pt idx="4">
                  <c:v>Top-quality embryos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9.3000000000000007</c:v>
                </c:pt>
                <c:pt idx="1">
                  <c:v>9.9</c:v>
                </c:pt>
                <c:pt idx="2">
                  <c:v>8.8000000000000007</c:v>
                </c:pt>
                <c:pt idx="3">
                  <c:v>7.4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2C-9D41-8C65-20F80703ACD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886080"/>
        <c:axId val="80156784"/>
      </c:barChart>
      <c:catAx>
        <c:axId val="2088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0156784"/>
        <c:crosses val="autoZero"/>
        <c:auto val="1"/>
        <c:lblAlgn val="ctr"/>
        <c:lblOffset val="100"/>
        <c:noMultiLvlLbl val="0"/>
      </c:catAx>
      <c:valAx>
        <c:axId val="8015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88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Foglio1!$B$9</c:f>
              <c:strCache>
                <c:ptCount val="1"/>
                <c:pt idx="0">
                  <c:v>Utrogestan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Foglio1!$A$10:$A$14</c:f>
              <c:strCache>
                <c:ptCount val="5"/>
                <c:pt idx="0">
                  <c:v>Days of stimulation </c:v>
                </c:pt>
                <c:pt idx="1">
                  <c:v>N oocytes </c:v>
                </c:pt>
                <c:pt idx="2">
                  <c:v>N MII</c:v>
                </c:pt>
                <c:pt idx="3">
                  <c:v>Fertilized oocytes</c:v>
                </c:pt>
                <c:pt idx="4">
                  <c:v>Top-quality embryos</c:v>
                </c:pt>
              </c:strCache>
            </c:strRef>
          </c:cat>
          <c:val>
            <c:numRef>
              <c:f>Foglio1!$B$10:$B$14</c:f>
              <c:numCache>
                <c:formatCode>General</c:formatCode>
                <c:ptCount val="5"/>
                <c:pt idx="0">
                  <c:v>8.9</c:v>
                </c:pt>
                <c:pt idx="1">
                  <c:v>10.9</c:v>
                </c:pt>
                <c:pt idx="2">
                  <c:v>9.6999999999999993</c:v>
                </c:pt>
                <c:pt idx="3">
                  <c:v>7.8</c:v>
                </c:pt>
                <c:pt idx="4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0D-F043-AD7F-6135FBE12B87}"/>
            </c:ext>
          </c:extLst>
        </c:ser>
        <c:ser>
          <c:idx val="1"/>
          <c:order val="1"/>
          <c:tx>
            <c:strRef>
              <c:f>Foglio1!$C$9</c:f>
              <c:strCache>
                <c:ptCount val="1"/>
                <c:pt idx="0">
                  <c:v>Short protocol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Foglio1!$A$10:$A$14</c:f>
              <c:strCache>
                <c:ptCount val="5"/>
                <c:pt idx="0">
                  <c:v>Days of stimulation </c:v>
                </c:pt>
                <c:pt idx="1">
                  <c:v>N oocytes </c:v>
                </c:pt>
                <c:pt idx="2">
                  <c:v>N MII</c:v>
                </c:pt>
                <c:pt idx="3">
                  <c:v>Fertilized oocytes</c:v>
                </c:pt>
                <c:pt idx="4">
                  <c:v>Top-quality embryos</c:v>
                </c:pt>
              </c:strCache>
            </c:strRef>
          </c:cat>
          <c:val>
            <c:numRef>
              <c:f>Foglio1!$C$10:$C$14</c:f>
              <c:numCache>
                <c:formatCode>General</c:formatCode>
                <c:ptCount val="5"/>
                <c:pt idx="0">
                  <c:v>8.3000000000000007</c:v>
                </c:pt>
                <c:pt idx="1">
                  <c:v>10.6</c:v>
                </c:pt>
                <c:pt idx="2">
                  <c:v>9.5</c:v>
                </c:pt>
                <c:pt idx="3">
                  <c:v>7.3</c:v>
                </c:pt>
                <c:pt idx="4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0D-F043-AD7F-6135FBE12B8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3277120"/>
        <c:axId val="92774240"/>
      </c:barChart>
      <c:catAx>
        <c:axId val="9327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2774240"/>
        <c:crosses val="autoZero"/>
        <c:auto val="1"/>
        <c:lblAlgn val="ctr"/>
        <c:lblOffset val="100"/>
        <c:noMultiLvlLbl val="0"/>
      </c:catAx>
      <c:valAx>
        <c:axId val="9277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327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Foglio1!$B$16</c:f>
              <c:strCache>
                <c:ptCount val="1"/>
                <c:pt idx="0">
                  <c:v>DYG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Foglio1!$A$17:$A$21</c:f>
              <c:strCache>
                <c:ptCount val="5"/>
                <c:pt idx="0">
                  <c:v>Days of stimulation </c:v>
                </c:pt>
                <c:pt idx="1">
                  <c:v>N oocytes </c:v>
                </c:pt>
                <c:pt idx="2">
                  <c:v>N MII</c:v>
                </c:pt>
                <c:pt idx="3">
                  <c:v>Fertilized oocytes</c:v>
                </c:pt>
                <c:pt idx="4">
                  <c:v>Top-quality embryos</c:v>
                </c:pt>
              </c:strCache>
            </c:strRef>
          </c:cat>
          <c:val>
            <c:numRef>
              <c:f>Foglio1!$B$17:$B$21</c:f>
              <c:numCache>
                <c:formatCode>General</c:formatCode>
                <c:ptCount val="5"/>
                <c:pt idx="0">
                  <c:v>8.5</c:v>
                </c:pt>
                <c:pt idx="1">
                  <c:v>10.8</c:v>
                </c:pt>
                <c:pt idx="2">
                  <c:v>9.4</c:v>
                </c:pt>
                <c:pt idx="3">
                  <c:v>7</c:v>
                </c:pt>
                <c:pt idx="4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E6-5844-B846-A6D0CABDBF92}"/>
            </c:ext>
          </c:extLst>
        </c:ser>
        <c:ser>
          <c:idx val="1"/>
          <c:order val="1"/>
          <c:tx>
            <c:strRef>
              <c:f>Foglio1!$C$16</c:f>
              <c:strCache>
                <c:ptCount val="1"/>
                <c:pt idx="0">
                  <c:v>MPA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Foglio1!$A$17:$A$21</c:f>
              <c:strCache>
                <c:ptCount val="5"/>
                <c:pt idx="0">
                  <c:v>Days of stimulation </c:v>
                </c:pt>
                <c:pt idx="1">
                  <c:v>N oocytes </c:v>
                </c:pt>
                <c:pt idx="2">
                  <c:v>N MII</c:v>
                </c:pt>
                <c:pt idx="3">
                  <c:v>Fertilized oocytes</c:v>
                </c:pt>
                <c:pt idx="4">
                  <c:v>Top-quality embryos</c:v>
                </c:pt>
              </c:strCache>
            </c:strRef>
          </c:cat>
          <c:val>
            <c:numRef>
              <c:f>Foglio1!$C$17:$C$21</c:f>
              <c:numCache>
                <c:formatCode>General</c:formatCode>
                <c:ptCount val="5"/>
                <c:pt idx="0">
                  <c:v>8.6999999999999993</c:v>
                </c:pt>
                <c:pt idx="1">
                  <c:v>11.1</c:v>
                </c:pt>
                <c:pt idx="2">
                  <c:v>9.6999999999999993</c:v>
                </c:pt>
                <c:pt idx="3">
                  <c:v>7.2</c:v>
                </c:pt>
                <c:pt idx="4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E6-5844-B846-A6D0CABDBF9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6327504"/>
        <c:axId val="115088240"/>
      </c:barChart>
      <c:catAx>
        <c:axId val="11632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5088240"/>
        <c:crosses val="autoZero"/>
        <c:auto val="1"/>
        <c:lblAlgn val="ctr"/>
        <c:lblOffset val="100"/>
        <c:noMultiLvlLbl val="0"/>
      </c:catAx>
      <c:valAx>
        <c:axId val="11508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1632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Foglio1!$B$25</c:f>
              <c:strCache>
                <c:ptCount val="1"/>
                <c:pt idx="0">
                  <c:v>MPA (n=86)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Foglio1!$A$26:$A$29</c:f>
              <c:strCache>
                <c:ptCount val="4"/>
                <c:pt idx="0">
                  <c:v>Days of stimulation</c:v>
                </c:pt>
                <c:pt idx="1">
                  <c:v>N MII</c:v>
                </c:pt>
                <c:pt idx="2">
                  <c:v>Allocated MII</c:v>
                </c:pt>
                <c:pt idx="3">
                  <c:v>Fertilized </c:v>
                </c:pt>
              </c:strCache>
            </c:strRef>
          </c:cat>
          <c:val>
            <c:numRef>
              <c:f>Foglio1!$B$26:$B$29</c:f>
              <c:numCache>
                <c:formatCode>General</c:formatCode>
                <c:ptCount val="4"/>
                <c:pt idx="0">
                  <c:v>11.2</c:v>
                </c:pt>
                <c:pt idx="1">
                  <c:v>15.1</c:v>
                </c:pt>
                <c:pt idx="2">
                  <c:v>6.7</c:v>
                </c:pt>
                <c:pt idx="3">
                  <c:v>5.0999999999999996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BF-3643-BF99-2176F40E335D}"/>
            </c:ext>
          </c:extLst>
        </c:ser>
        <c:ser>
          <c:idx val="1"/>
          <c:order val="1"/>
          <c:tx>
            <c:strRef>
              <c:f>Foglio1!$C$25</c:f>
              <c:strCache>
                <c:ptCount val="1"/>
                <c:pt idx="0">
                  <c:v>Ganirelix (n=87)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Foglio1!$A$26:$A$29</c:f>
              <c:strCache>
                <c:ptCount val="4"/>
                <c:pt idx="0">
                  <c:v>Days of stimulation</c:v>
                </c:pt>
                <c:pt idx="1">
                  <c:v>N MII</c:v>
                </c:pt>
                <c:pt idx="2">
                  <c:v>Allocated MII</c:v>
                </c:pt>
                <c:pt idx="3">
                  <c:v>Fertilized </c:v>
                </c:pt>
              </c:strCache>
            </c:strRef>
          </c:cat>
          <c:val>
            <c:numRef>
              <c:f>Foglio1!$C$26:$C$29</c:f>
              <c:numCache>
                <c:formatCode>General</c:formatCode>
                <c:ptCount val="4"/>
                <c:pt idx="0">
                  <c:v>11.2</c:v>
                </c:pt>
                <c:pt idx="1">
                  <c:v>14.7</c:v>
                </c:pt>
                <c:pt idx="2">
                  <c:v>6.6</c:v>
                </c:pt>
                <c:pt idx="3">
                  <c:v>4.9000000000000004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BF-3643-BF99-2176F40E335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0151920"/>
        <c:axId val="89917120"/>
      </c:barChart>
      <c:catAx>
        <c:axId val="9015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9917120"/>
        <c:crosses val="autoZero"/>
        <c:auto val="1"/>
        <c:lblAlgn val="ctr"/>
        <c:lblOffset val="100"/>
        <c:noMultiLvlLbl val="0"/>
      </c:catAx>
      <c:valAx>
        <c:axId val="8991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015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025371828521445E-2"/>
          <c:y val="5.5555555555555552E-2"/>
          <c:w val="0.90297462817147855"/>
          <c:h val="0.736141732283464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Foglio1!$B$31</c:f>
              <c:strCache>
                <c:ptCount val="1"/>
                <c:pt idx="0">
                  <c:v>MPA (n=153)</c:v>
                </c:pt>
              </c:strCache>
            </c:strRef>
          </c:tx>
          <c:spPr>
            <a:solidFill>
              <a:schemeClr val="accent3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Foglio1!$A$32:$A$35</c:f>
              <c:strCache>
                <c:ptCount val="4"/>
                <c:pt idx="0">
                  <c:v>Biochemical P.</c:v>
                </c:pt>
                <c:pt idx="1">
                  <c:v>Clinical P.</c:v>
                </c:pt>
                <c:pt idx="2">
                  <c:v>Ongoing P.</c:v>
                </c:pt>
                <c:pt idx="3">
                  <c:v>Live Birth</c:v>
                </c:pt>
              </c:strCache>
            </c:strRef>
          </c:cat>
          <c:val>
            <c:numRef>
              <c:f>Foglio1!$B$32:$B$35</c:f>
              <c:numCache>
                <c:formatCode>General</c:formatCode>
                <c:ptCount val="4"/>
                <c:pt idx="0">
                  <c:v>43.8</c:v>
                </c:pt>
                <c:pt idx="1">
                  <c:v>30.7</c:v>
                </c:pt>
                <c:pt idx="2">
                  <c:v>26.7</c:v>
                </c:pt>
                <c:pt idx="3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2D-0F4A-9959-56C9DE164753}"/>
            </c:ext>
          </c:extLst>
        </c:ser>
        <c:ser>
          <c:idx val="1"/>
          <c:order val="1"/>
          <c:tx>
            <c:strRef>
              <c:f>Foglio1!$C$31</c:f>
              <c:strCache>
                <c:ptCount val="1"/>
                <c:pt idx="0">
                  <c:v>Ganirelix (n=155)</c:v>
                </c:pt>
              </c:strCache>
            </c:strRef>
          </c:tx>
          <c:spPr>
            <a:solidFill>
              <a:schemeClr val="accent3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Foglio1!$A$32:$A$35</c:f>
              <c:strCache>
                <c:ptCount val="4"/>
                <c:pt idx="0">
                  <c:v>Biochemical P.</c:v>
                </c:pt>
                <c:pt idx="1">
                  <c:v>Clinical P.</c:v>
                </c:pt>
                <c:pt idx="2">
                  <c:v>Ongoing P.</c:v>
                </c:pt>
                <c:pt idx="3">
                  <c:v>Live Birth</c:v>
                </c:pt>
              </c:strCache>
            </c:strRef>
          </c:cat>
          <c:val>
            <c:numRef>
              <c:f>Foglio1!$C$32:$C$35</c:f>
              <c:numCache>
                <c:formatCode>General</c:formatCode>
                <c:ptCount val="4"/>
                <c:pt idx="0">
                  <c:v>56.8</c:v>
                </c:pt>
                <c:pt idx="1">
                  <c:v>45.8</c:v>
                </c:pt>
                <c:pt idx="2">
                  <c:v>39.9</c:v>
                </c:pt>
                <c:pt idx="3">
                  <c:v>30.7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2D-0F4A-9959-56C9DE16475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0659808"/>
        <c:axId val="90694720"/>
      </c:barChart>
      <c:catAx>
        <c:axId val="9065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0694720"/>
        <c:crosses val="autoZero"/>
        <c:auto val="1"/>
        <c:lblAlgn val="ctr"/>
        <c:lblOffset val="100"/>
        <c:noMultiLvlLbl val="0"/>
      </c:catAx>
      <c:valAx>
        <c:axId val="9069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065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Foglio1!$B$20</c:f>
              <c:strCache>
                <c:ptCount val="1"/>
                <c:pt idx="0">
                  <c:v>Antagonist (n=170)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Foglio1!$A$21:$A$24</c:f>
              <c:strCache>
                <c:ptCount val="4"/>
                <c:pt idx="0">
                  <c:v>N oocytes</c:v>
                </c:pt>
                <c:pt idx="1">
                  <c:v>MII</c:v>
                </c:pt>
                <c:pt idx="2">
                  <c:v>Fertilized</c:v>
                </c:pt>
                <c:pt idx="3">
                  <c:v>Embryos</c:v>
                </c:pt>
              </c:strCache>
            </c:strRef>
          </c:cat>
          <c:val>
            <c:numRef>
              <c:f>Foglio1!$B$21:$B$24</c:f>
              <c:numCache>
                <c:formatCode>General</c:formatCode>
                <c:ptCount val="4"/>
                <c:pt idx="0">
                  <c:v>3.4</c:v>
                </c:pt>
                <c:pt idx="1">
                  <c:v>2.8</c:v>
                </c:pt>
                <c:pt idx="2">
                  <c:v>2.2000000000000002</c:v>
                </c:pt>
                <c:pt idx="3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36-F440-AA9E-1593C39C87DE}"/>
            </c:ext>
          </c:extLst>
        </c:ser>
        <c:ser>
          <c:idx val="1"/>
          <c:order val="1"/>
          <c:tx>
            <c:strRef>
              <c:f>Foglio1!$C$20</c:f>
              <c:strCache>
                <c:ptCount val="1"/>
                <c:pt idx="0">
                  <c:v>MPA (n=170)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Foglio1!$A$21:$A$24</c:f>
              <c:strCache>
                <c:ptCount val="4"/>
                <c:pt idx="0">
                  <c:v>N oocytes</c:v>
                </c:pt>
                <c:pt idx="1">
                  <c:v>MII</c:v>
                </c:pt>
                <c:pt idx="2">
                  <c:v>Fertilized</c:v>
                </c:pt>
                <c:pt idx="3">
                  <c:v>Embryos</c:v>
                </c:pt>
              </c:strCache>
            </c:strRef>
          </c:cat>
          <c:val>
            <c:numRef>
              <c:f>Foglio1!$C$21:$C$24</c:f>
              <c:numCache>
                <c:formatCode>General</c:formatCode>
                <c:ptCount val="4"/>
                <c:pt idx="0">
                  <c:v>3.7</c:v>
                </c:pt>
                <c:pt idx="1">
                  <c:v>3.2</c:v>
                </c:pt>
                <c:pt idx="2">
                  <c:v>2.7</c:v>
                </c:pt>
                <c:pt idx="3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36-F440-AA9E-1593C39C87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5389711"/>
        <c:axId val="215434879"/>
      </c:barChart>
      <c:catAx>
        <c:axId val="215389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5434879"/>
        <c:crosses val="autoZero"/>
        <c:auto val="1"/>
        <c:lblAlgn val="ctr"/>
        <c:lblOffset val="100"/>
        <c:noMultiLvlLbl val="0"/>
      </c:catAx>
      <c:valAx>
        <c:axId val="2154348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53897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Foglio1!$B$27</c:f>
              <c:strCache>
                <c:ptCount val="1"/>
                <c:pt idx="0">
                  <c:v>MIP  (n=60)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Foglio1!$A$28:$A$31</c:f>
              <c:strCache>
                <c:ptCount val="4"/>
                <c:pt idx="0">
                  <c:v>N oocytes</c:v>
                </c:pt>
                <c:pt idx="1">
                  <c:v>MII</c:v>
                </c:pt>
                <c:pt idx="2">
                  <c:v>Fertilized</c:v>
                </c:pt>
                <c:pt idx="3">
                  <c:v>Embryos</c:v>
                </c:pt>
              </c:strCache>
            </c:strRef>
          </c:cat>
          <c:val>
            <c:numRef>
              <c:f>Foglio1!$B$28:$B$31</c:f>
              <c:numCache>
                <c:formatCode>General</c:formatCode>
                <c:ptCount val="4"/>
                <c:pt idx="0">
                  <c:v>14.65</c:v>
                </c:pt>
                <c:pt idx="1">
                  <c:v>12.7</c:v>
                </c:pt>
                <c:pt idx="2">
                  <c:v>10.199999999999999</c:v>
                </c:pt>
                <c:pt idx="3">
                  <c:v>5.38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3D-B746-9088-27308C9E39F3}"/>
            </c:ext>
          </c:extLst>
        </c:ser>
        <c:ser>
          <c:idx val="1"/>
          <c:order val="1"/>
          <c:tx>
            <c:strRef>
              <c:f>Foglio1!$C$27</c:f>
              <c:strCache>
                <c:ptCount val="1"/>
                <c:pt idx="0">
                  <c:v>Antagonist (n=60)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Foglio1!$A$28:$A$31</c:f>
              <c:strCache>
                <c:ptCount val="4"/>
                <c:pt idx="0">
                  <c:v>N oocytes</c:v>
                </c:pt>
                <c:pt idx="1">
                  <c:v>MII</c:v>
                </c:pt>
                <c:pt idx="2">
                  <c:v>Fertilized</c:v>
                </c:pt>
                <c:pt idx="3">
                  <c:v>Embryos</c:v>
                </c:pt>
              </c:strCache>
            </c:strRef>
          </c:cat>
          <c:val>
            <c:numRef>
              <c:f>Foglio1!$C$28:$C$31</c:f>
              <c:numCache>
                <c:formatCode>General</c:formatCode>
                <c:ptCount val="4"/>
                <c:pt idx="0">
                  <c:v>12.8</c:v>
                </c:pt>
                <c:pt idx="1">
                  <c:v>11.6</c:v>
                </c:pt>
                <c:pt idx="2">
                  <c:v>9.1999999999999993</c:v>
                </c:pt>
                <c:pt idx="3">
                  <c:v>5.03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3D-B746-9088-27308C9E39F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4636239"/>
        <c:axId val="214906751"/>
      </c:barChart>
      <c:catAx>
        <c:axId val="2146362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4906751"/>
        <c:crosses val="autoZero"/>
        <c:auto val="1"/>
        <c:lblAlgn val="ctr"/>
        <c:lblOffset val="100"/>
        <c:noMultiLvlLbl val="0"/>
      </c:catAx>
      <c:valAx>
        <c:axId val="2149067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46362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2">
                  <a:lumMod val="10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Foglio1!$B$37</c:f>
              <c:strCache>
                <c:ptCount val="1"/>
                <c:pt idx="0">
                  <c:v>DYG (n=7)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Foglio1!$A$38:$A$39</c:f>
              <c:strCache>
                <c:ptCount val="2"/>
                <c:pt idx="0">
                  <c:v>N oocytes </c:v>
                </c:pt>
                <c:pt idx="1">
                  <c:v>N MII </c:v>
                </c:pt>
              </c:strCache>
            </c:strRef>
          </c:cat>
          <c:val>
            <c:numRef>
              <c:f>Foglio1!$B$38:$B$39</c:f>
              <c:numCache>
                <c:formatCode>General</c:formatCode>
                <c:ptCount val="2"/>
                <c:pt idx="0">
                  <c:v>23.42</c:v>
                </c:pt>
                <c:pt idx="1">
                  <c:v>17.28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73-4441-852B-A787C253BAAD}"/>
            </c:ext>
          </c:extLst>
        </c:ser>
        <c:ser>
          <c:idx val="1"/>
          <c:order val="1"/>
          <c:tx>
            <c:strRef>
              <c:f>Foglio1!$C$37</c:f>
              <c:strCache>
                <c:ptCount val="1"/>
                <c:pt idx="0">
                  <c:v>MVP (n=14)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Foglio1!$A$38:$A$39</c:f>
              <c:strCache>
                <c:ptCount val="2"/>
                <c:pt idx="0">
                  <c:v>N oocytes </c:v>
                </c:pt>
                <c:pt idx="1">
                  <c:v>N MII </c:v>
                </c:pt>
              </c:strCache>
            </c:strRef>
          </c:cat>
          <c:val>
            <c:numRef>
              <c:f>Foglio1!$C$38:$C$39</c:f>
              <c:numCache>
                <c:formatCode>General</c:formatCode>
                <c:ptCount val="2"/>
                <c:pt idx="0">
                  <c:v>21.21</c:v>
                </c:pt>
                <c:pt idx="1">
                  <c:v>15.21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73-4441-852B-A787C253BAA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09073231"/>
        <c:axId val="1909074943"/>
      </c:barChart>
      <c:catAx>
        <c:axId val="19090732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09074943"/>
        <c:crosses val="autoZero"/>
        <c:auto val="1"/>
        <c:lblAlgn val="ctr"/>
        <c:lblOffset val="100"/>
        <c:noMultiLvlLbl val="0"/>
      </c:catAx>
      <c:valAx>
        <c:axId val="19090749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090732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Foglio1!$B$14</c:f>
              <c:strCache>
                <c:ptCount val="1"/>
                <c:pt idx="0">
                  <c:v>MIP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Foglio1!$A$15:$A$16</c:f>
              <c:strCache>
                <c:ptCount val="2"/>
                <c:pt idx="0">
                  <c:v>COCs </c:v>
                </c:pt>
                <c:pt idx="1">
                  <c:v>MII</c:v>
                </c:pt>
              </c:strCache>
            </c:strRef>
          </c:cat>
          <c:val>
            <c:numRef>
              <c:f>Foglio1!$B$15:$B$16</c:f>
              <c:numCache>
                <c:formatCode>General</c:formatCode>
                <c:ptCount val="2"/>
                <c:pt idx="0">
                  <c:v>16.32</c:v>
                </c:pt>
                <c:pt idx="1">
                  <c:v>13.01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A0-CA49-B521-2E6CB9A1E7E3}"/>
            </c:ext>
          </c:extLst>
        </c:ser>
        <c:ser>
          <c:idx val="1"/>
          <c:order val="1"/>
          <c:tx>
            <c:strRef>
              <c:f>Foglio1!$C$14</c:f>
              <c:strCache>
                <c:ptCount val="1"/>
                <c:pt idx="0">
                  <c:v>Antagonist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Foglio1!$A$15:$A$16</c:f>
              <c:strCache>
                <c:ptCount val="2"/>
                <c:pt idx="0">
                  <c:v>COCs </c:v>
                </c:pt>
                <c:pt idx="1">
                  <c:v>MII</c:v>
                </c:pt>
              </c:strCache>
            </c:strRef>
          </c:cat>
          <c:val>
            <c:numRef>
              <c:f>Foglio1!$C$15:$C$16</c:f>
              <c:numCache>
                <c:formatCode>General</c:formatCode>
                <c:ptCount val="2"/>
                <c:pt idx="0">
                  <c:v>16.64</c:v>
                </c:pt>
                <c:pt idx="1">
                  <c:v>13.37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A0-CA49-B521-2E6CB9A1E7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8616143"/>
        <c:axId val="215346799"/>
      </c:barChart>
      <c:catAx>
        <c:axId val="188616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5346799"/>
        <c:crosses val="autoZero"/>
        <c:auto val="1"/>
        <c:lblAlgn val="ctr"/>
        <c:lblOffset val="100"/>
        <c:noMultiLvlLbl val="0"/>
      </c:catAx>
      <c:valAx>
        <c:axId val="2153467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86161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Foglio1!$B$5</c:f>
              <c:strCache>
                <c:ptCount val="1"/>
                <c:pt idx="0">
                  <c:v>FPPOS (n=216)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Foglio1!$A$6:$A$10</c:f>
              <c:strCache>
                <c:ptCount val="5"/>
                <c:pt idx="0">
                  <c:v>Days </c:v>
                </c:pt>
                <c:pt idx="1">
                  <c:v>LH on hCG day</c:v>
                </c:pt>
                <c:pt idx="2">
                  <c:v>COCs</c:v>
                </c:pt>
                <c:pt idx="3">
                  <c:v>High quality embryo</c:v>
                </c:pt>
                <c:pt idx="4">
                  <c:v>LH surge</c:v>
                </c:pt>
              </c:strCache>
            </c:strRef>
          </c:cat>
          <c:val>
            <c:numRef>
              <c:f>Foglio1!$B$6:$B$10</c:f>
              <c:numCache>
                <c:formatCode>General</c:formatCode>
                <c:ptCount val="5"/>
                <c:pt idx="0">
                  <c:v>9</c:v>
                </c:pt>
                <c:pt idx="1">
                  <c:v>2.9</c:v>
                </c:pt>
                <c:pt idx="2">
                  <c:v>5</c:v>
                </c:pt>
                <c:pt idx="3">
                  <c:v>2</c:v>
                </c:pt>
                <c:pt idx="4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DB-554F-A639-F742725AC4D9}"/>
            </c:ext>
          </c:extLst>
        </c:ser>
        <c:ser>
          <c:idx val="1"/>
          <c:order val="1"/>
          <c:tx>
            <c:strRef>
              <c:f>Foglio1!$C$5</c:f>
              <c:strCache>
                <c:ptCount val="1"/>
                <c:pt idx="0">
                  <c:v>Antagonist (n=233)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Foglio1!$A$6:$A$10</c:f>
              <c:strCache>
                <c:ptCount val="5"/>
                <c:pt idx="0">
                  <c:v>Days </c:v>
                </c:pt>
                <c:pt idx="1">
                  <c:v>LH on hCG day</c:v>
                </c:pt>
                <c:pt idx="2">
                  <c:v>COCs</c:v>
                </c:pt>
                <c:pt idx="3">
                  <c:v>High quality embryo</c:v>
                </c:pt>
                <c:pt idx="4">
                  <c:v>LH surge</c:v>
                </c:pt>
              </c:strCache>
            </c:strRef>
          </c:cat>
          <c:val>
            <c:numRef>
              <c:f>Foglio1!$C$6:$C$10</c:f>
              <c:numCache>
                <c:formatCode>General</c:formatCode>
                <c:ptCount val="5"/>
                <c:pt idx="0">
                  <c:v>9</c:v>
                </c:pt>
                <c:pt idx="1">
                  <c:v>2.5</c:v>
                </c:pt>
                <c:pt idx="2">
                  <c:v>5</c:v>
                </c:pt>
                <c:pt idx="3">
                  <c:v>2</c:v>
                </c:pt>
                <c:pt idx="4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DB-554F-A639-F742725AC4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393023"/>
        <c:axId val="307394735"/>
      </c:barChart>
      <c:catAx>
        <c:axId val="307393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07394735"/>
        <c:crosses val="autoZero"/>
        <c:auto val="1"/>
        <c:lblAlgn val="ctr"/>
        <c:lblOffset val="100"/>
        <c:noMultiLvlLbl val="0"/>
      </c:catAx>
      <c:valAx>
        <c:axId val="3073947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073930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Foglio1!$F$5</c:f>
              <c:strCache>
                <c:ptCount val="1"/>
                <c:pt idx="0">
                  <c:v>FPPOS (n=64)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Foglio1!$E$6:$E$9</c:f>
              <c:strCache>
                <c:ptCount val="4"/>
                <c:pt idx="0">
                  <c:v>Days</c:v>
                </c:pt>
                <c:pt idx="1">
                  <c:v>COCs </c:v>
                </c:pt>
                <c:pt idx="2">
                  <c:v>MII </c:v>
                </c:pt>
                <c:pt idx="3">
                  <c:v>Premature ovulation</c:v>
                </c:pt>
              </c:strCache>
            </c:strRef>
          </c:cat>
          <c:val>
            <c:numRef>
              <c:f>Foglio1!$F$6:$F$9</c:f>
              <c:numCache>
                <c:formatCode>General</c:formatCode>
                <c:ptCount val="4"/>
                <c:pt idx="0">
                  <c:v>10.5</c:v>
                </c:pt>
                <c:pt idx="1">
                  <c:v>19.7</c:v>
                </c:pt>
                <c:pt idx="2">
                  <c:v>15.5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8A-8C46-A51E-3FA904F7EBCB}"/>
            </c:ext>
          </c:extLst>
        </c:ser>
        <c:ser>
          <c:idx val="1"/>
          <c:order val="1"/>
          <c:tx>
            <c:strRef>
              <c:f>Foglio1!$G$5</c:f>
              <c:strCache>
                <c:ptCount val="1"/>
                <c:pt idx="0">
                  <c:v>Antagonist n=64)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Foglio1!$E$6:$E$9</c:f>
              <c:strCache>
                <c:ptCount val="4"/>
                <c:pt idx="0">
                  <c:v>Days</c:v>
                </c:pt>
                <c:pt idx="1">
                  <c:v>COCs </c:v>
                </c:pt>
                <c:pt idx="2">
                  <c:v>MII </c:v>
                </c:pt>
                <c:pt idx="3">
                  <c:v>Premature ovulation</c:v>
                </c:pt>
              </c:strCache>
            </c:strRef>
          </c:cat>
          <c:val>
            <c:numRef>
              <c:f>Foglio1!$G$6:$G$9</c:f>
              <c:numCache>
                <c:formatCode>General</c:formatCode>
                <c:ptCount val="4"/>
                <c:pt idx="0">
                  <c:v>10.8</c:v>
                </c:pt>
                <c:pt idx="1">
                  <c:v>19.2</c:v>
                </c:pt>
                <c:pt idx="2">
                  <c:v>16.2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8A-8C46-A51E-3FA904F7EB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144751"/>
        <c:axId val="213129663"/>
      </c:barChart>
      <c:catAx>
        <c:axId val="2141447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3129663"/>
        <c:crosses val="autoZero"/>
        <c:auto val="1"/>
        <c:lblAlgn val="ctr"/>
        <c:lblOffset val="100"/>
        <c:noMultiLvlLbl val="0"/>
      </c:catAx>
      <c:valAx>
        <c:axId val="2131296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41447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486" cy="343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100" tIns="48050" rIns="96100" bIns="4805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5063" y="0"/>
            <a:ext cx="4310486" cy="343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100" tIns="48050" rIns="96100" bIns="4805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100" tIns="48050" rIns="96100" bIns="4805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4464"/>
            <a:ext cx="4310486" cy="341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100" tIns="48050" rIns="96100" bIns="4805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5063" y="6514464"/>
            <a:ext cx="4310486" cy="341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100" tIns="48050" rIns="96100" bIns="480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7604bd412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7604bd4128_0_3:notes"/>
          <p:cNvSpPr txBox="1">
            <a:spLocks noGrp="1"/>
          </p:cNvSpPr>
          <p:nvPr>
            <p:ph type="body" idx="1"/>
          </p:nvPr>
        </p:nvSpPr>
        <p:spPr>
          <a:xfrm>
            <a:off x="994728" y="3257550"/>
            <a:ext cx="7957800" cy="3086100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604bd4128_3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604bd4128_3_7:notes"/>
          <p:cNvSpPr txBox="1">
            <a:spLocks noGrp="1"/>
          </p:cNvSpPr>
          <p:nvPr>
            <p:ph type="body" idx="1"/>
          </p:nvPr>
        </p:nvSpPr>
        <p:spPr>
          <a:xfrm>
            <a:off x="994728" y="3257550"/>
            <a:ext cx="7957800" cy="3086100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noProof="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AAE1EB1F-F161-03C7-5377-787DBCBF1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687DAE15-467C-B664-C6AE-E90A8DA932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noProof="0" dirty="0"/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1B67EDF3-EC07-F657-AA41-4E23822381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5135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30E803E9-7D08-9D8A-A976-D46F94E49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54888FA8-1812-EFB8-3BDA-55ED4D955C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noProof="0" dirty="0"/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BBE50154-BDC2-278D-C4F4-5471AC5691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442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4C42CA8F-166C-8F62-7813-7026664F2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F5733648-A196-783D-973E-82BBC22D9E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pPr algn="l"/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The first strategy to control the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hypothalamic-pituitary-gonadal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axis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was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introduced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in 1983 the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administration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of a 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GnRH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agonist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. </a:t>
            </a:r>
          </a:p>
          <a:p>
            <a:pPr algn="l"/>
            <a:endParaRPr lang="it-IT" b="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As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an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analog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of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endogenous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GnRH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it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binds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to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GnRH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receptors in the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anterior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pituitary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causing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an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initial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 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flare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-up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effect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with an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increase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in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both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FSH and LH. And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then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a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downregulation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algn="l"/>
            <a:endParaRPr lang="it-IT" b="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However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this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approach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has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the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disadvantages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of 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multiple injections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 and 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risk of OHSS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 in high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responders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endParaRPr lang="it-IT" b="0" dirty="0"/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44B2B64A-0B44-9F09-E7A7-75062F7599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8312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8A546038-8FF8-5E24-B0F7-0B0E871C7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6044FAA6-BF21-A340-8A2F-E686FA8090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We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had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to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wait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20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years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to introduce a second strategy for LH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suppression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: the </a:t>
            </a:r>
            <a:r>
              <a:rPr lang="it-IT" sz="2800" b="1" i="0" u="none" strike="noStrike" dirty="0" err="1">
                <a:solidFill>
                  <a:srgbClr val="000000"/>
                </a:solidFill>
                <a:effectLst/>
              </a:rPr>
              <a:t>GnRH</a:t>
            </a:r>
            <a:r>
              <a:rPr lang="it-IT" sz="2800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1" i="0" u="none" strike="noStrike" dirty="0" err="1">
                <a:solidFill>
                  <a:srgbClr val="000000"/>
                </a:solidFill>
                <a:effectLst/>
              </a:rPr>
              <a:t>antagonist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.</a:t>
            </a:r>
          </a:p>
          <a:p>
            <a:endParaRPr lang="it-IT" sz="28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this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molecule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binds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to the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same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GnRH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receptors of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anterior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pituitary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</a:t>
            </a:r>
            <a:r>
              <a:rPr lang="it-IT" sz="2800" b="1" i="0" u="none" strike="noStrike" dirty="0" err="1">
                <a:solidFill>
                  <a:srgbClr val="000000"/>
                </a:solidFill>
                <a:effectLst/>
              </a:rPr>
              <a:t>without</a:t>
            </a:r>
            <a:r>
              <a:rPr lang="it-IT" sz="2800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1" i="0" u="none" strike="noStrike" dirty="0" err="1">
                <a:solidFill>
                  <a:srgbClr val="000000"/>
                </a:solidFill>
                <a:effectLst/>
              </a:rPr>
              <a:t>activating</a:t>
            </a:r>
            <a:r>
              <a:rPr lang="it-IT" sz="2800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1" i="0" u="none" strike="noStrike" dirty="0" err="1">
                <a:solidFill>
                  <a:srgbClr val="000000"/>
                </a:solidFill>
                <a:effectLst/>
              </a:rPr>
              <a:t>them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leading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to </a:t>
            </a:r>
            <a:r>
              <a:rPr lang="it-IT" sz="2800" b="1" i="0" u="none" strike="noStrike" dirty="0" err="1">
                <a:solidFill>
                  <a:srgbClr val="000000"/>
                </a:solidFill>
                <a:effectLst/>
              </a:rPr>
              <a:t>direct</a:t>
            </a:r>
            <a:r>
              <a:rPr lang="it-IT" sz="2800" b="1" i="0" u="none" strike="noStrike" dirty="0">
                <a:solidFill>
                  <a:srgbClr val="000000"/>
                </a:solidFill>
                <a:effectLst/>
              </a:rPr>
              <a:t> and immediate LH </a:t>
            </a:r>
            <a:r>
              <a:rPr lang="it-IT" sz="2800" b="1" i="0" u="none" strike="noStrike" dirty="0" err="1">
                <a:solidFill>
                  <a:srgbClr val="000000"/>
                </a:solidFill>
                <a:effectLst/>
              </a:rPr>
              <a:t>suppression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.</a:t>
            </a:r>
            <a:endParaRPr lang="it-IT" b="1" dirty="0"/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47F49B21-2F0A-A6EB-5491-7539AC0348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92390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194824F1-8345-28DD-92C7-DE27B8814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EF821FB6-6D45-AC39-FE23-CCC39746FA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r>
              <a:rPr lang="en-US" sz="1800" kern="100" noProof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it-IT" sz="1800" kern="100" noProof="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b="0" noProof="0" dirty="0"/>
              <a:t>However, another strategy for LH suppression had been in front of us for a long time, it </a:t>
            </a:r>
            <a:r>
              <a:rPr lang="en-US" b="0" noProof="0" dirty="0" err="1"/>
              <a:t>belogs</a:t>
            </a:r>
            <a:r>
              <a:rPr lang="en-US" b="0" noProof="0" dirty="0"/>
              <a:t> to the </a:t>
            </a:r>
            <a:r>
              <a:rPr lang="en-US" b="0" noProof="0" dirty="0" err="1"/>
              <a:t>fild</a:t>
            </a:r>
            <a:r>
              <a:rPr lang="en-US" b="0" noProof="0" dirty="0"/>
              <a:t> of </a:t>
            </a:r>
            <a:r>
              <a:rPr lang="en-US" b="0" noProof="0" dirty="0" err="1"/>
              <a:t>contracepcion</a:t>
            </a:r>
            <a:r>
              <a:rPr lang="en-US" b="0" noProof="0" dirty="0"/>
              <a:t>… the </a:t>
            </a:r>
            <a:r>
              <a:rPr lang="en-US" b="0" noProof="0" dirty="0" err="1"/>
              <a:t>progestegen</a:t>
            </a:r>
            <a:r>
              <a:rPr lang="en-US" b="0" noProof="0" dirty="0"/>
              <a:t> only pill. </a:t>
            </a:r>
          </a:p>
          <a:p>
            <a:r>
              <a:rPr lang="en-US" b="0" noProof="0" dirty="0"/>
              <a:t>It was introduced in 1970s </a:t>
            </a:r>
            <a:r>
              <a:rPr lang="en-US" b="0" noProof="0" dirty="0" err="1"/>
              <a:t>anf</a:t>
            </a:r>
            <a:r>
              <a:rPr lang="en-US" b="0" noProof="0" dirty="0"/>
              <a:t> the contraceptive effect was mediated by the action of progesterone at endometrium level. However, in 1999 was </a:t>
            </a:r>
            <a:r>
              <a:rPr lang="en-US" b="0" noProof="0" dirty="0" err="1"/>
              <a:t>intorduced</a:t>
            </a:r>
            <a:r>
              <a:rPr lang="en-US" b="0" noProof="0" dirty="0"/>
              <a:t> the first POP with </a:t>
            </a:r>
            <a:r>
              <a:rPr lang="en-US" b="0" noProof="0" dirty="0" err="1"/>
              <a:t>desogestrel</a:t>
            </a:r>
            <a:r>
              <a:rPr lang="en-US" b="0" noProof="0" dirty="0"/>
              <a:t> and it was </a:t>
            </a:r>
            <a:r>
              <a:rPr lang="en-US" b="0" noProof="0" dirty="0" err="1"/>
              <a:t>demostrated</a:t>
            </a:r>
            <a:r>
              <a:rPr lang="en-US" b="0" noProof="0" dirty="0"/>
              <a:t> that along with the endometrial effect, that pill had un effect also at LH level since this RCT demonstrated that the ovulation rate with a 3 % in </a:t>
            </a:r>
            <a:r>
              <a:rPr lang="en-US" b="0" noProof="0" dirty="0" err="1"/>
              <a:t>desogestrel</a:t>
            </a:r>
            <a:r>
              <a:rPr lang="en-US" b="0" noProof="0" dirty="0"/>
              <a:t> </a:t>
            </a:r>
            <a:r>
              <a:rPr lang="en-US" b="0" noProof="0" dirty="0" err="1"/>
              <a:t>gruop</a:t>
            </a:r>
            <a:r>
              <a:rPr lang="en-US" b="0" noProof="0" dirty="0"/>
              <a:t> versus a 39% in the </a:t>
            </a:r>
            <a:r>
              <a:rPr lang="en-US" b="0" noProof="0" dirty="0" err="1"/>
              <a:t>levonogestrel</a:t>
            </a:r>
            <a:r>
              <a:rPr lang="en-US" b="0" noProof="0" dirty="0"/>
              <a:t>…</a:t>
            </a:r>
          </a:p>
          <a:p>
            <a:endParaRPr lang="en-US" b="0" noProof="0" dirty="0"/>
          </a:p>
          <a:p>
            <a:r>
              <a:rPr lang="en-US" b="0" noProof="0" dirty="0"/>
              <a:t>So it was quite clear that progesterone had a role in LH suppression…</a:t>
            </a:r>
          </a:p>
          <a:p>
            <a:endParaRPr lang="en-US" b="0" dirty="0"/>
          </a:p>
          <a:p>
            <a:endParaRPr lang="it-IT" b="0" dirty="0"/>
          </a:p>
          <a:p>
            <a:endParaRPr lang="it-IT" b="0" dirty="0"/>
          </a:p>
          <a:p>
            <a:endParaRPr lang="it-IT" b="1" dirty="0"/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60893097-A0CD-27FD-A291-5DE21EA655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7411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96AA4499-1AD3-D424-15D8-A838AB4B4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71E88178-8CE8-C996-AFB3-4F3CB9E70A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but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we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were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not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to use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it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in IVF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since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fresh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embryo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transfers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was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the standard practice…..</a:t>
            </a:r>
          </a:p>
          <a:p>
            <a:endParaRPr lang="it-IT" sz="28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Untill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the big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change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in IVF history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that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was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the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Freeze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all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era…the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possibility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of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performing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the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ovarian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stimulation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stop thinking to the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embryo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transfer. </a:t>
            </a:r>
            <a:endParaRPr lang="it-IT" b="1" dirty="0"/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3348A733-521C-353D-50E0-296DDC6B7A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08219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1F3438C3-1806-4F98-686E-A03FCDA88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4CBE9E83-EE25-28AD-1BDD-29701F5980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And it was when the role of progesterone was reconsidered in IVF…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In 2015 we had the first strong evidence: a RCT in which 300 patients were randomized to receive whether MPA or agonist. The study results demonstrated comparable results in terms of stimulation outcomes, a slight longer stimulation in MPA group and a good control of LH in MPA group</a:t>
            </a:r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784A6242-1F5E-42FF-0974-11AFAD32EA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32164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D418B365-895F-8334-A315-ECB9D2232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C0D4D05F-4B48-DAC6-2624-3880A7A243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r>
              <a:rPr lang="it-I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So, </a:t>
            </a:r>
            <a:r>
              <a:rPr lang="it-IT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that</a:t>
            </a:r>
            <a:r>
              <a:rPr lang="it-I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study </a:t>
            </a:r>
            <a:r>
              <a:rPr lang="it-IT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marked</a:t>
            </a:r>
            <a:r>
              <a:rPr lang="it-I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the </a:t>
            </a:r>
            <a:r>
              <a:rPr lang="it-IT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birth</a:t>
            </a:r>
            <a:r>
              <a:rPr lang="it-I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of PPOS, the use of </a:t>
            </a:r>
            <a:r>
              <a:rPr lang="it-IT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oral</a:t>
            </a:r>
            <a:r>
              <a:rPr lang="it-I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progesteronefor</a:t>
            </a:r>
            <a:r>
              <a:rPr lang="it-I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LH </a:t>
            </a:r>
            <a:r>
              <a:rPr lang="it-IT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supression</a:t>
            </a:r>
            <a:r>
              <a:rPr lang="it-I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it-IT" b="1" dirty="0"/>
              <a:t>and in the following slides </a:t>
            </a:r>
            <a:r>
              <a:rPr lang="it-IT" b="1" dirty="0" err="1"/>
              <a:t>we</a:t>
            </a:r>
            <a:r>
              <a:rPr lang="it-IT" b="1" dirty="0"/>
              <a:t> </a:t>
            </a:r>
            <a:r>
              <a:rPr lang="it-IT" b="1" dirty="0" err="1"/>
              <a:t>will</a:t>
            </a:r>
            <a:r>
              <a:rPr lang="it-IT" b="1" dirty="0"/>
              <a:t> </a:t>
            </a:r>
            <a:r>
              <a:rPr lang="it-IT" b="1" dirty="0" err="1"/>
              <a:t>analyse</a:t>
            </a:r>
            <a:r>
              <a:rPr lang="it-IT" b="1" dirty="0"/>
              <a:t>:</a:t>
            </a:r>
          </a:p>
          <a:p>
            <a:pPr>
              <a:buFontTx/>
              <a:buChar char="-"/>
            </a:pPr>
            <a:r>
              <a:rPr lang="it-IT" b="1" dirty="0"/>
              <a:t>The </a:t>
            </a:r>
            <a:r>
              <a:rPr lang="it-IT" b="1" dirty="0" err="1"/>
              <a:t>outcomes</a:t>
            </a:r>
            <a:r>
              <a:rPr lang="it-IT" b="1" dirty="0"/>
              <a:t> with </a:t>
            </a:r>
            <a:r>
              <a:rPr lang="it-IT" b="1" dirty="0" err="1"/>
              <a:t>different</a:t>
            </a:r>
            <a:r>
              <a:rPr lang="it-IT" b="1" dirty="0"/>
              <a:t> </a:t>
            </a:r>
            <a:r>
              <a:rPr lang="it-IT" b="1" dirty="0" err="1"/>
              <a:t>progestins</a:t>
            </a:r>
            <a:r>
              <a:rPr lang="it-IT" b="1" dirty="0"/>
              <a:t> </a:t>
            </a:r>
          </a:p>
          <a:p>
            <a:pPr>
              <a:buFontTx/>
              <a:buChar char="-"/>
            </a:pPr>
            <a:r>
              <a:rPr lang="it-IT" b="1" dirty="0"/>
              <a:t>For </a:t>
            </a:r>
            <a:r>
              <a:rPr lang="it-IT" b="1" dirty="0" err="1"/>
              <a:t>whom</a:t>
            </a:r>
            <a:r>
              <a:rPr lang="it-IT" b="1" dirty="0"/>
              <a:t>? Can </a:t>
            </a:r>
            <a:r>
              <a:rPr lang="it-IT" b="1" dirty="0" err="1"/>
              <a:t>we</a:t>
            </a:r>
            <a:r>
              <a:rPr lang="it-IT" b="1" dirty="0"/>
              <a:t> use PPOS in </a:t>
            </a:r>
            <a:r>
              <a:rPr lang="it-IT" b="1" dirty="0" err="1"/>
              <a:t>all</a:t>
            </a:r>
            <a:r>
              <a:rPr lang="it-IT" b="1" dirty="0"/>
              <a:t> the </a:t>
            </a:r>
            <a:r>
              <a:rPr lang="it-IT" b="1" dirty="0" err="1"/>
              <a:t>cycle</a:t>
            </a:r>
            <a:r>
              <a:rPr lang="it-IT" b="1" dirty="0"/>
              <a:t> </a:t>
            </a:r>
            <a:r>
              <a:rPr lang="it-IT" b="1" dirty="0" err="1"/>
              <a:t>without</a:t>
            </a:r>
            <a:r>
              <a:rPr lang="it-IT" b="1" dirty="0"/>
              <a:t> a </a:t>
            </a:r>
            <a:r>
              <a:rPr lang="it-IT" b="1" dirty="0" err="1"/>
              <a:t>fresh</a:t>
            </a:r>
            <a:r>
              <a:rPr lang="it-IT" b="1" dirty="0"/>
              <a:t> ET?</a:t>
            </a:r>
          </a:p>
          <a:p>
            <a:pPr>
              <a:buFontTx/>
              <a:buChar char="-"/>
            </a:pPr>
            <a:r>
              <a:rPr lang="it-IT" b="1" dirty="0"/>
              <a:t>Side </a:t>
            </a:r>
            <a:r>
              <a:rPr lang="it-IT" b="1" dirty="0" err="1"/>
              <a:t>effects</a:t>
            </a:r>
            <a:r>
              <a:rPr lang="it-IT" b="1" dirty="0"/>
              <a:t>. Can </a:t>
            </a:r>
            <a:r>
              <a:rPr lang="it-IT" b="1" dirty="0" err="1"/>
              <a:t>we</a:t>
            </a:r>
            <a:r>
              <a:rPr lang="it-IT" b="1" dirty="0"/>
              <a:t> eliminate or </a:t>
            </a:r>
            <a:r>
              <a:rPr lang="it-IT" b="1" dirty="0" err="1"/>
              <a:t>at</a:t>
            </a:r>
            <a:r>
              <a:rPr lang="it-IT" b="1" dirty="0"/>
              <a:t> list </a:t>
            </a:r>
            <a:r>
              <a:rPr lang="it-IT" b="1" dirty="0" err="1"/>
              <a:t>minimize</a:t>
            </a:r>
            <a:r>
              <a:rPr lang="it-IT" b="1" dirty="0"/>
              <a:t> the side </a:t>
            </a:r>
            <a:r>
              <a:rPr lang="it-IT" b="1" dirty="0" err="1"/>
              <a:t>effects</a:t>
            </a:r>
            <a:r>
              <a:rPr lang="it-IT" b="1" dirty="0"/>
              <a:t>?</a:t>
            </a:r>
          </a:p>
          <a:p>
            <a:pPr>
              <a:buFontTx/>
              <a:buChar char="-"/>
            </a:pPr>
            <a:r>
              <a:rPr lang="it-IT" b="1" dirty="0" err="1"/>
              <a:t>What</a:t>
            </a:r>
            <a:r>
              <a:rPr lang="it-IT" b="1" dirty="0"/>
              <a:t> </a:t>
            </a:r>
            <a:r>
              <a:rPr lang="it-IT" b="1" dirty="0" err="1"/>
              <a:t>we</a:t>
            </a:r>
            <a:r>
              <a:rPr lang="it-IT" b="1" dirty="0"/>
              <a:t> </a:t>
            </a:r>
            <a:r>
              <a:rPr lang="it-IT" b="1" dirty="0" err="1"/>
              <a:t>knoew</a:t>
            </a:r>
            <a:r>
              <a:rPr lang="it-IT" b="1" dirty="0"/>
              <a:t> </a:t>
            </a:r>
            <a:r>
              <a:rPr lang="it-IT" b="1" dirty="0" err="1"/>
              <a:t>about</a:t>
            </a:r>
            <a:r>
              <a:rPr lang="it-IT" b="1" dirty="0"/>
              <a:t> </a:t>
            </a:r>
            <a:r>
              <a:rPr lang="it-IT" b="1" dirty="0" err="1"/>
              <a:t>safety</a:t>
            </a:r>
            <a:r>
              <a:rPr lang="it-IT" b="1" dirty="0"/>
              <a:t>?</a:t>
            </a:r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2C8E08B3-5227-D0B8-27AA-ABB13A6580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625045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18FD18C2-0241-FD76-7C68-DAA94F392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BA680D7C-B09B-F32D-128B-7C8705CCA8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In the same 2015, another RCT was published </a:t>
            </a:r>
            <a:r>
              <a:rPr lang="en-US" noProof="0" dirty="0" err="1"/>
              <a:t>arounf</a:t>
            </a:r>
            <a:r>
              <a:rPr lang="en-US" noProof="0" dirty="0"/>
              <a:t> the role of micronized progesterone in PPOS.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More than 360 patients were randomized to receive MIP or agonist…. </a:t>
            </a:r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2D4CE46E-A373-2934-50D9-9D02C86A79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6486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6D45F674-56E6-C70E-3527-E12DA549C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4A67D16F-E9F1-0F94-F238-C2D5B32CD8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800" noProof="0" dirty="0">
                <a:effectLst/>
                <a:latin typeface="AdvOT26408d1e"/>
              </a:rPr>
              <a:t>And what about </a:t>
            </a:r>
            <a:r>
              <a:rPr lang="en-US" sz="1800" noProof="0" dirty="0" err="1">
                <a:effectLst/>
                <a:latin typeface="AdvOT26408d1e"/>
              </a:rPr>
              <a:t>dydrogesterone</a:t>
            </a:r>
            <a:r>
              <a:rPr lang="en-US" sz="1800" noProof="0" dirty="0">
                <a:effectLst/>
                <a:latin typeface="AdvOT26408d1e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800" noProof="0" dirty="0">
                <a:effectLst/>
                <a:latin typeface="AdvOT26408d1e"/>
              </a:rPr>
              <a:t>It </a:t>
            </a:r>
            <a:r>
              <a:rPr lang="en-US" sz="1800" noProof="0" dirty="0" err="1">
                <a:effectLst/>
                <a:latin typeface="AdvOT26408d1e"/>
              </a:rPr>
              <a:t>appered</a:t>
            </a:r>
            <a:r>
              <a:rPr lang="en-US" sz="1800" noProof="0" dirty="0">
                <a:effectLst/>
                <a:latin typeface="AdvOT26408d1e"/>
              </a:rPr>
              <a:t> as a </a:t>
            </a:r>
            <a:r>
              <a:rPr lang="en-US" sz="1800" noProof="0" dirty="0" err="1">
                <a:effectLst/>
                <a:latin typeface="AdvOT26408d1e"/>
              </a:rPr>
              <a:t>potetional</a:t>
            </a:r>
            <a:r>
              <a:rPr lang="en-US" sz="1800" noProof="0" dirty="0">
                <a:effectLst/>
                <a:latin typeface="AdvOT26408d1e"/>
              </a:rPr>
              <a:t> alterative to MPA in 2018 when this RCT was published. More than 500 patients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800" noProof="0" dirty="0">
              <a:effectLst/>
              <a:latin typeface="AdvOT26408d1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800" noProof="0" dirty="0">
              <a:effectLst/>
              <a:latin typeface="AdvOT26408d1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800" noProof="0" dirty="0">
                <a:effectLst/>
                <a:latin typeface="AdvOT26408d1e"/>
              </a:rPr>
              <a:t>During the whole process of ovarian stimulation, the mean LH level in the </a:t>
            </a:r>
            <a:r>
              <a:rPr lang="en-US" sz="1800" noProof="0" dirty="0" err="1">
                <a:effectLst/>
                <a:latin typeface="AdvOT26408d1e"/>
              </a:rPr>
              <a:t>hMG</a:t>
            </a:r>
            <a:r>
              <a:rPr lang="en-US" sz="1800" noProof="0" dirty="0">
                <a:effectLst/>
                <a:latin typeface="AdvOT26408d1e"/>
              </a:rPr>
              <a:t> </a:t>
            </a:r>
            <a:r>
              <a:rPr lang="en-US" sz="1800" noProof="0" dirty="0">
                <a:effectLst/>
                <a:latin typeface="AdvOT8608a8d1"/>
              </a:rPr>
              <a:t>+ </a:t>
            </a:r>
            <a:r>
              <a:rPr lang="en-US" sz="1800" noProof="0" dirty="0">
                <a:effectLst/>
                <a:latin typeface="AdvOT26408d1e"/>
              </a:rPr>
              <a:t>DYG group was always higher than that in the </a:t>
            </a:r>
            <a:r>
              <a:rPr lang="en-US" sz="1800" noProof="0" dirty="0" err="1">
                <a:effectLst/>
                <a:latin typeface="AdvOT26408d1e"/>
              </a:rPr>
              <a:t>hMG</a:t>
            </a:r>
            <a:r>
              <a:rPr lang="en-US" sz="1800" noProof="0" dirty="0">
                <a:effectLst/>
                <a:latin typeface="AdvOT26408d1e"/>
              </a:rPr>
              <a:t> </a:t>
            </a:r>
            <a:r>
              <a:rPr lang="en-US" sz="1800" noProof="0" dirty="0">
                <a:effectLst/>
                <a:latin typeface="AdvOT8608a8d1"/>
              </a:rPr>
              <a:t>+ </a:t>
            </a:r>
            <a:r>
              <a:rPr lang="en-US" sz="1800" noProof="0" dirty="0">
                <a:effectLst/>
                <a:latin typeface="AdvOT26408d1e"/>
              </a:rPr>
              <a:t>MPA group (</a:t>
            </a:r>
            <a:r>
              <a:rPr lang="en-US" sz="1800" noProof="0" dirty="0">
                <a:effectLst/>
                <a:latin typeface="AdvOTe8e27713.I"/>
              </a:rPr>
              <a:t>P </a:t>
            </a:r>
            <a:r>
              <a:rPr lang="en-US" sz="1800" noProof="0" dirty="0">
                <a:effectLst/>
                <a:latin typeface="AdvOT8608a8d1"/>
              </a:rPr>
              <a:t>&lt; </a:t>
            </a:r>
            <a:r>
              <a:rPr lang="en-US" sz="1800" noProof="0" dirty="0">
                <a:effectLst/>
                <a:latin typeface="AdvOT26408d1e"/>
              </a:rPr>
              <a:t>0.001); however, no patient from either group experienced a premature LH surge </a:t>
            </a:r>
            <a:endParaRPr lang="en-US" noProof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064272B6-7CD9-72F8-A85F-4649952948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18743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08E6825A-F537-8464-50B1-D85D89753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F3AD9A00-6295-129F-9CBB-718305B019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So far we demonstrated that PPOS is as effective as </a:t>
            </a:r>
            <a:r>
              <a:rPr lang="en-US" noProof="0" dirty="0" err="1"/>
              <a:t>agoniost</a:t>
            </a:r>
            <a:r>
              <a:rPr lang="en-US" noProof="0" dirty="0"/>
              <a:t> protocol. But what happen if it is compare to </a:t>
            </a:r>
            <a:r>
              <a:rPr lang="en-US" noProof="0" dirty="0" err="1"/>
              <a:t>anatgonst</a:t>
            </a:r>
            <a:r>
              <a:rPr lang="en-US" noProof="0" dirty="0"/>
              <a:t> </a:t>
            </a:r>
            <a:r>
              <a:rPr lang="en-US" noProof="0" dirty="0" err="1"/>
              <a:t>protcol</a:t>
            </a:r>
            <a:r>
              <a:rPr lang="en-US" noProof="0" dirty="0"/>
              <a:t>?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Well, this RCT was conducted in </a:t>
            </a:r>
            <a:r>
              <a:rPr lang="en-US" noProof="0" dirty="0" err="1"/>
              <a:t>ooocyte</a:t>
            </a:r>
            <a:r>
              <a:rPr lang="en-US" noProof="0" dirty="0"/>
              <a:t> donors demonstrating no difference in oocytes and stimulation </a:t>
            </a:r>
            <a:r>
              <a:rPr lang="en-US" noProof="0" dirty="0" err="1"/>
              <a:t>lenght</a:t>
            </a:r>
            <a:r>
              <a:rPr lang="en-US" noProof="0" dirty="0"/>
              <a:t>. However it was quite surprising the reproductive outcomes in recipients as they demonstrated lower clinical pregnancy rate and LBR.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noProof="0" dirty="0"/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B3A11F02-F346-AB50-6892-7780666E6B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98247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E0679E39-BC00-4745-AC60-1B47A3EF9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DA10BF23-974B-7ED4-C8A1-41E3523354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noProof="0" dirty="0"/>
              <a:t>However following evidence, summarized in this </a:t>
            </a:r>
            <a:r>
              <a:rPr lang="en-GB" noProof="0" dirty="0" err="1"/>
              <a:t>matanalysis</a:t>
            </a:r>
            <a:r>
              <a:rPr lang="en-GB" noProof="0" dirty="0"/>
              <a:t>, did not </a:t>
            </a:r>
            <a:r>
              <a:rPr lang="en-GB" noProof="0" dirty="0" err="1"/>
              <a:t>confirme</a:t>
            </a:r>
            <a:r>
              <a:rPr lang="en-GB" noProof="0" dirty="0"/>
              <a:t> these results, </a:t>
            </a:r>
            <a:r>
              <a:rPr lang="en-GB" noProof="0" dirty="0" err="1"/>
              <a:t>demostrating</a:t>
            </a:r>
            <a:r>
              <a:rPr lang="en-GB" noProof="0" dirty="0"/>
              <a:t> comparative clinical pregnancy rate in recipients when PPOS was used in donors with MPA, MIP and also DSG. </a:t>
            </a:r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AAD734F0-5868-31C5-48AC-29C9079F29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36409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4700897C-E2E6-1EDE-8FCE-E9AE7A9D5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F210A54D-9EDF-6BFE-5E1B-DAF9D8D294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it-IT" b="1" dirty="0" err="1"/>
              <a:t>Starting</a:t>
            </a:r>
            <a:r>
              <a:rPr lang="it-IT" b="1" dirty="0"/>
              <a:t> </a:t>
            </a:r>
            <a:r>
              <a:rPr lang="it-IT" b="1" dirty="0" err="1"/>
              <a:t>form</a:t>
            </a:r>
            <a:r>
              <a:rPr lang="it-IT" b="1" dirty="0"/>
              <a:t> 2015, </a:t>
            </a:r>
            <a:r>
              <a:rPr lang="it-IT" b="1" dirty="0" err="1"/>
              <a:t>accumulation</a:t>
            </a:r>
            <a:r>
              <a:rPr lang="it-IT" b="1" dirty="0"/>
              <a:t> </a:t>
            </a:r>
            <a:r>
              <a:rPr lang="it-IT" b="1" dirty="0" err="1"/>
              <a:t>evidence</a:t>
            </a:r>
            <a:r>
              <a:rPr lang="it-IT" b="1" dirty="0"/>
              <a:t> </a:t>
            </a:r>
            <a:r>
              <a:rPr lang="it-IT" b="1" dirty="0" err="1"/>
              <a:t>supported</a:t>
            </a:r>
            <a:r>
              <a:rPr lang="it-IT" b="1" dirty="0"/>
              <a:t> the PPOS and in the following slides </a:t>
            </a:r>
            <a:r>
              <a:rPr lang="it-IT" b="1" dirty="0" err="1"/>
              <a:t>we</a:t>
            </a:r>
            <a:r>
              <a:rPr lang="it-IT" b="1" dirty="0"/>
              <a:t> </a:t>
            </a:r>
            <a:r>
              <a:rPr lang="it-IT" b="1" dirty="0" err="1"/>
              <a:t>will</a:t>
            </a:r>
            <a:r>
              <a:rPr lang="it-IT" b="1" dirty="0"/>
              <a:t> </a:t>
            </a:r>
            <a:r>
              <a:rPr lang="it-IT" b="1" dirty="0" err="1"/>
              <a:t>analyse</a:t>
            </a:r>
            <a:r>
              <a:rPr lang="it-IT" b="1" dirty="0"/>
              <a:t>:</a:t>
            </a:r>
          </a:p>
          <a:p>
            <a:pPr>
              <a:buFontTx/>
              <a:buChar char="-"/>
            </a:pPr>
            <a:r>
              <a:rPr lang="it-IT" b="1" dirty="0" err="1"/>
              <a:t>results</a:t>
            </a:r>
            <a:r>
              <a:rPr lang="it-IT" b="1" dirty="0"/>
              <a:t>, in </a:t>
            </a:r>
            <a:r>
              <a:rPr lang="it-IT" b="1" dirty="0" err="1"/>
              <a:t>terms</a:t>
            </a:r>
            <a:r>
              <a:rPr lang="it-IT" b="1" dirty="0"/>
              <a:t> of </a:t>
            </a:r>
            <a:r>
              <a:rPr lang="it-IT" b="1" dirty="0" err="1"/>
              <a:t>stimulation</a:t>
            </a:r>
            <a:r>
              <a:rPr lang="it-IT" b="1" dirty="0"/>
              <a:t> and </a:t>
            </a:r>
            <a:r>
              <a:rPr lang="it-IT" b="1" dirty="0" err="1"/>
              <a:t>pregnancy</a:t>
            </a:r>
            <a:r>
              <a:rPr lang="it-IT" b="1" dirty="0"/>
              <a:t> rate </a:t>
            </a:r>
          </a:p>
          <a:p>
            <a:pPr>
              <a:buFontTx/>
              <a:buChar char="-"/>
            </a:pPr>
            <a:r>
              <a:rPr lang="it-IT" b="1" dirty="0"/>
              <a:t>For </a:t>
            </a:r>
            <a:r>
              <a:rPr lang="it-IT" b="1" dirty="0" err="1"/>
              <a:t>whom</a:t>
            </a:r>
            <a:r>
              <a:rPr lang="it-IT" b="1" dirty="0"/>
              <a:t>? Can </a:t>
            </a:r>
            <a:r>
              <a:rPr lang="it-IT" b="1" dirty="0" err="1"/>
              <a:t>we</a:t>
            </a:r>
            <a:r>
              <a:rPr lang="it-IT" b="1" dirty="0"/>
              <a:t> use PPOS in </a:t>
            </a:r>
            <a:r>
              <a:rPr lang="it-IT" b="1" dirty="0" err="1"/>
              <a:t>all</a:t>
            </a:r>
            <a:r>
              <a:rPr lang="it-IT" b="1" dirty="0"/>
              <a:t> the </a:t>
            </a:r>
            <a:r>
              <a:rPr lang="it-IT" b="1" dirty="0" err="1"/>
              <a:t>cycle</a:t>
            </a:r>
            <a:r>
              <a:rPr lang="it-IT" b="1" dirty="0"/>
              <a:t> </a:t>
            </a:r>
            <a:r>
              <a:rPr lang="it-IT" b="1" dirty="0" err="1"/>
              <a:t>without</a:t>
            </a:r>
            <a:r>
              <a:rPr lang="it-IT" b="1" dirty="0"/>
              <a:t> a </a:t>
            </a:r>
            <a:r>
              <a:rPr lang="it-IT" b="1" dirty="0" err="1"/>
              <a:t>fresh</a:t>
            </a:r>
            <a:r>
              <a:rPr lang="it-IT" b="1" dirty="0"/>
              <a:t> ET?</a:t>
            </a:r>
          </a:p>
          <a:p>
            <a:pPr>
              <a:buFontTx/>
              <a:buChar char="-"/>
            </a:pPr>
            <a:r>
              <a:rPr lang="it-IT" b="1" dirty="0"/>
              <a:t>Side </a:t>
            </a:r>
            <a:r>
              <a:rPr lang="it-IT" b="1" dirty="0" err="1"/>
              <a:t>effects</a:t>
            </a:r>
            <a:r>
              <a:rPr lang="it-IT" b="1" dirty="0"/>
              <a:t>. Can </a:t>
            </a:r>
            <a:r>
              <a:rPr lang="it-IT" b="1" dirty="0" err="1"/>
              <a:t>we</a:t>
            </a:r>
            <a:r>
              <a:rPr lang="it-IT" b="1" dirty="0"/>
              <a:t> eliminate or </a:t>
            </a:r>
            <a:r>
              <a:rPr lang="it-IT" b="1" dirty="0" err="1"/>
              <a:t>at</a:t>
            </a:r>
            <a:r>
              <a:rPr lang="it-IT" b="1" dirty="0"/>
              <a:t> list </a:t>
            </a:r>
            <a:r>
              <a:rPr lang="it-IT" b="1" dirty="0" err="1"/>
              <a:t>minimize</a:t>
            </a:r>
            <a:r>
              <a:rPr lang="it-IT" b="1" dirty="0"/>
              <a:t> the side </a:t>
            </a:r>
            <a:r>
              <a:rPr lang="it-IT" b="1" dirty="0" err="1"/>
              <a:t>effects</a:t>
            </a:r>
            <a:r>
              <a:rPr lang="it-IT" b="1" dirty="0"/>
              <a:t>?</a:t>
            </a:r>
          </a:p>
          <a:p>
            <a:pPr>
              <a:buFontTx/>
              <a:buChar char="-"/>
            </a:pPr>
            <a:r>
              <a:rPr lang="it-IT" b="1" dirty="0" err="1"/>
              <a:t>What</a:t>
            </a:r>
            <a:r>
              <a:rPr lang="it-IT" b="1" dirty="0"/>
              <a:t> </a:t>
            </a:r>
            <a:r>
              <a:rPr lang="it-IT" b="1" dirty="0" err="1"/>
              <a:t>we</a:t>
            </a:r>
            <a:r>
              <a:rPr lang="it-IT" b="1" dirty="0"/>
              <a:t> </a:t>
            </a:r>
            <a:r>
              <a:rPr lang="it-IT" b="1" dirty="0" err="1"/>
              <a:t>knoew</a:t>
            </a:r>
            <a:r>
              <a:rPr lang="it-IT" b="1" dirty="0"/>
              <a:t> </a:t>
            </a:r>
            <a:r>
              <a:rPr lang="it-IT" b="1" dirty="0" err="1"/>
              <a:t>about</a:t>
            </a:r>
            <a:r>
              <a:rPr lang="it-IT" b="1" dirty="0"/>
              <a:t> </a:t>
            </a:r>
            <a:r>
              <a:rPr lang="it-IT" b="1" dirty="0" err="1"/>
              <a:t>safety</a:t>
            </a:r>
            <a:r>
              <a:rPr lang="it-IT" b="1" dirty="0"/>
              <a:t>?</a:t>
            </a:r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E3A5BE07-9DC4-5CA1-78B1-6E294F9EBB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36724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636096F1-5DC0-AA76-1376-CBB766AFB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508BF124-91FD-056F-3196-886EC11ECF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it-IT" sz="1800" dirty="0">
                <a:effectLst/>
                <a:latin typeface="HelveticaNeueLTStd"/>
              </a:rPr>
              <a:t>The </a:t>
            </a:r>
            <a:r>
              <a:rPr lang="it-IT" sz="1800" dirty="0" err="1">
                <a:effectLst/>
                <a:latin typeface="HelveticaNeueLTStd"/>
              </a:rPr>
              <a:t>primary</a:t>
            </a:r>
            <a:r>
              <a:rPr lang="it-IT" sz="1800" dirty="0">
                <a:effectLst/>
                <a:latin typeface="HelveticaNeueLTStd"/>
              </a:rPr>
              <a:t> </a:t>
            </a:r>
            <a:r>
              <a:rPr lang="it-IT" sz="1800" dirty="0" err="1">
                <a:effectLst/>
                <a:latin typeface="HelveticaNeueLTStd"/>
              </a:rPr>
              <a:t>outcome</a:t>
            </a:r>
            <a:r>
              <a:rPr lang="it-IT" sz="1800" dirty="0">
                <a:effectLst/>
                <a:latin typeface="HelveticaNeueLTStd"/>
              </a:rPr>
              <a:t> </a:t>
            </a:r>
            <a:r>
              <a:rPr lang="it-IT" sz="1800" dirty="0" err="1">
                <a:effectLst/>
                <a:latin typeface="HelveticaNeueLTStd"/>
              </a:rPr>
              <a:t>was</a:t>
            </a:r>
            <a:r>
              <a:rPr lang="it-IT" sz="1800" dirty="0">
                <a:effectLst/>
                <a:latin typeface="HelveticaNeueLTStd"/>
              </a:rPr>
              <a:t> the </a:t>
            </a:r>
            <a:r>
              <a:rPr lang="it-IT" sz="1800" dirty="0" err="1">
                <a:effectLst/>
                <a:latin typeface="HelveticaNeueLTStd"/>
              </a:rPr>
              <a:t>incidence</a:t>
            </a:r>
            <a:r>
              <a:rPr lang="it-IT" sz="1800" dirty="0">
                <a:effectLst/>
                <a:latin typeface="HelveticaNeueLTStd"/>
              </a:rPr>
              <a:t> of premature LH surge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it-IT" sz="1800" dirty="0">
              <a:effectLst/>
              <a:latin typeface="HelveticaNeueLTSt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it-IT" sz="1800" dirty="0">
                <a:effectLst/>
                <a:latin typeface="HelveticaNeueLTStd"/>
              </a:rPr>
              <a:t>The </a:t>
            </a:r>
            <a:r>
              <a:rPr lang="it-IT" sz="1800" dirty="0" err="1">
                <a:effectLst/>
                <a:latin typeface="HelveticaNeueLTStd"/>
              </a:rPr>
              <a:t>results</a:t>
            </a:r>
            <a:r>
              <a:rPr lang="it-IT" sz="1800" dirty="0">
                <a:effectLst/>
                <a:latin typeface="HelveticaNeueLTStd"/>
              </a:rPr>
              <a:t> </a:t>
            </a:r>
            <a:r>
              <a:rPr lang="it-IT" sz="1800" dirty="0" err="1">
                <a:effectLst/>
                <a:latin typeface="HelveticaNeueLTStd"/>
              </a:rPr>
              <a:t>showed</a:t>
            </a:r>
            <a:r>
              <a:rPr lang="it-IT" sz="1800" dirty="0">
                <a:effectLst/>
                <a:latin typeface="HelveticaNeueLTStd"/>
              </a:rPr>
              <a:t> </a:t>
            </a:r>
            <a:r>
              <a:rPr lang="it-IT" sz="1800" dirty="0" err="1">
                <a:effectLst/>
                <a:latin typeface="HelveticaNeueLTStd"/>
              </a:rPr>
              <a:t>that</a:t>
            </a:r>
            <a:r>
              <a:rPr lang="it-IT" sz="1800" dirty="0">
                <a:effectLst/>
                <a:latin typeface="HelveticaNeueLTStd"/>
              </a:rPr>
              <a:t> the </a:t>
            </a:r>
            <a:r>
              <a:rPr lang="it-IT" sz="1800" dirty="0" err="1">
                <a:effectLst/>
                <a:latin typeface="HelveticaNeueLTStd"/>
              </a:rPr>
              <a:t>incidence</a:t>
            </a:r>
            <a:r>
              <a:rPr lang="it-IT" sz="1800" dirty="0">
                <a:effectLst/>
                <a:latin typeface="HelveticaNeueLTStd"/>
              </a:rPr>
              <a:t> of premature LH surge in PPOS group </a:t>
            </a:r>
            <a:r>
              <a:rPr lang="it-IT" sz="1800" dirty="0" err="1">
                <a:effectLst/>
                <a:latin typeface="HelveticaNeueLTStd"/>
              </a:rPr>
              <a:t>was</a:t>
            </a:r>
            <a:r>
              <a:rPr lang="it-IT" sz="1800" dirty="0">
                <a:effectLst/>
                <a:latin typeface="HelveticaNeueLTStd"/>
              </a:rPr>
              <a:t> </a:t>
            </a:r>
            <a:r>
              <a:rPr lang="it-IT" sz="1800" dirty="0" err="1">
                <a:effectLst/>
                <a:latin typeface="HelveticaNeueLTStd"/>
              </a:rPr>
              <a:t>lower</a:t>
            </a:r>
            <a:r>
              <a:rPr lang="it-IT" sz="1800" dirty="0">
                <a:effectLst/>
                <a:latin typeface="HelveticaNeueLTStd"/>
              </a:rPr>
              <a:t> </a:t>
            </a:r>
            <a:r>
              <a:rPr lang="it-IT" sz="1800" dirty="0" err="1">
                <a:effectLst/>
                <a:latin typeface="HelveticaNeueLTStd"/>
              </a:rPr>
              <a:t>than</a:t>
            </a:r>
            <a:r>
              <a:rPr lang="it-IT" sz="1800" dirty="0">
                <a:effectLst/>
                <a:latin typeface="HelveticaNeueLTStd"/>
              </a:rPr>
              <a:t> </a:t>
            </a:r>
            <a:r>
              <a:rPr lang="it-IT" sz="1800" dirty="0" err="1">
                <a:effectLst/>
                <a:latin typeface="HelveticaNeueLTStd"/>
              </a:rPr>
              <a:t>that</a:t>
            </a:r>
            <a:r>
              <a:rPr lang="it-IT" sz="1800" dirty="0">
                <a:effectLst/>
                <a:latin typeface="HelveticaNeueLTStd"/>
              </a:rPr>
              <a:t> in </a:t>
            </a:r>
            <a:r>
              <a:rPr lang="it-IT" sz="1800" dirty="0" err="1">
                <a:effectLst/>
                <a:latin typeface="HelveticaNeueLTStd"/>
              </a:rPr>
              <a:t>antagonist</a:t>
            </a:r>
            <a:r>
              <a:rPr lang="it-IT" sz="1800" dirty="0">
                <a:effectLst/>
                <a:latin typeface="HelveticaNeueLTStd"/>
              </a:rPr>
              <a:t> group (0 vs. 5.88%, </a:t>
            </a:r>
            <a:r>
              <a:rPr lang="it-IT" sz="1800" i="1" dirty="0" err="1">
                <a:effectLst/>
                <a:latin typeface="HelveticaNeueLTStd"/>
              </a:rPr>
              <a:t>P</a:t>
            </a:r>
            <a:r>
              <a:rPr lang="it-IT" sz="1800" i="1" dirty="0">
                <a:effectLst/>
                <a:latin typeface="HelveticaNeueLTStd"/>
              </a:rPr>
              <a:t> </a:t>
            </a:r>
            <a:r>
              <a:rPr lang="it-IT" sz="1800" dirty="0">
                <a:effectLst/>
                <a:latin typeface="RMTMI"/>
              </a:rPr>
              <a:t>&lt; </a:t>
            </a:r>
            <a:r>
              <a:rPr lang="it-IT" sz="1800" dirty="0">
                <a:effectLst/>
                <a:latin typeface="HelveticaNeueLTStd"/>
              </a:rPr>
              <a:t>0.05). </a:t>
            </a:r>
            <a:endParaRPr lang="it-IT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981C4944-BCDD-3A19-E20E-07D8B68A8A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71876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8CA50A81-13D8-616B-B261-745C1268E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E87E822B-40ED-CD22-A786-25DEBF1C8B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FA156D75-11D4-46EB-BCD5-F3D7AC02D3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44717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E595416F-F1E5-3B39-C08C-0AFCA3E60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718DFD3C-1599-455C-2C3A-CB9762A0BA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38A1EE21-2272-82AD-B5D0-E7E1CCE426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52928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38D03BBE-4C29-CCE7-AA67-1B78B56E8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88872D61-1181-0EE8-48E7-5352B4AB72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it-IT" b="1" dirty="0" err="1"/>
              <a:t>Starting</a:t>
            </a:r>
            <a:r>
              <a:rPr lang="it-IT" b="1" dirty="0"/>
              <a:t> </a:t>
            </a:r>
            <a:r>
              <a:rPr lang="it-IT" b="1" dirty="0" err="1"/>
              <a:t>form</a:t>
            </a:r>
            <a:r>
              <a:rPr lang="it-IT" b="1" dirty="0"/>
              <a:t> 2015, </a:t>
            </a:r>
            <a:r>
              <a:rPr lang="it-IT" b="1" dirty="0" err="1"/>
              <a:t>accumulation</a:t>
            </a:r>
            <a:r>
              <a:rPr lang="it-IT" b="1" dirty="0"/>
              <a:t> </a:t>
            </a:r>
            <a:r>
              <a:rPr lang="it-IT" b="1" dirty="0" err="1"/>
              <a:t>evidence</a:t>
            </a:r>
            <a:r>
              <a:rPr lang="it-IT" b="1" dirty="0"/>
              <a:t> </a:t>
            </a:r>
            <a:r>
              <a:rPr lang="it-IT" b="1" dirty="0" err="1"/>
              <a:t>supported</a:t>
            </a:r>
            <a:r>
              <a:rPr lang="it-IT" b="1" dirty="0"/>
              <a:t> the PPOS and in the following slides </a:t>
            </a:r>
            <a:r>
              <a:rPr lang="it-IT" b="1" dirty="0" err="1"/>
              <a:t>we</a:t>
            </a:r>
            <a:r>
              <a:rPr lang="it-IT" b="1" dirty="0"/>
              <a:t> </a:t>
            </a:r>
            <a:r>
              <a:rPr lang="it-IT" b="1" dirty="0" err="1"/>
              <a:t>will</a:t>
            </a:r>
            <a:r>
              <a:rPr lang="it-IT" b="1" dirty="0"/>
              <a:t> </a:t>
            </a:r>
            <a:r>
              <a:rPr lang="it-IT" b="1" dirty="0" err="1"/>
              <a:t>analyse</a:t>
            </a:r>
            <a:r>
              <a:rPr lang="it-IT" b="1" dirty="0"/>
              <a:t>:</a:t>
            </a:r>
          </a:p>
          <a:p>
            <a:pPr>
              <a:buFontTx/>
              <a:buChar char="-"/>
            </a:pPr>
            <a:r>
              <a:rPr lang="it-IT" b="1" dirty="0" err="1"/>
              <a:t>results</a:t>
            </a:r>
            <a:r>
              <a:rPr lang="it-IT" b="1" dirty="0"/>
              <a:t>, in </a:t>
            </a:r>
            <a:r>
              <a:rPr lang="it-IT" b="1" dirty="0" err="1"/>
              <a:t>terms</a:t>
            </a:r>
            <a:r>
              <a:rPr lang="it-IT" b="1" dirty="0"/>
              <a:t> of </a:t>
            </a:r>
            <a:r>
              <a:rPr lang="it-IT" b="1" dirty="0" err="1"/>
              <a:t>stimulation</a:t>
            </a:r>
            <a:r>
              <a:rPr lang="it-IT" b="1" dirty="0"/>
              <a:t> and </a:t>
            </a:r>
            <a:r>
              <a:rPr lang="it-IT" b="1" dirty="0" err="1"/>
              <a:t>pregnancy</a:t>
            </a:r>
            <a:r>
              <a:rPr lang="it-IT" b="1" dirty="0"/>
              <a:t> rate </a:t>
            </a:r>
          </a:p>
          <a:p>
            <a:pPr>
              <a:buFontTx/>
              <a:buChar char="-"/>
            </a:pPr>
            <a:r>
              <a:rPr lang="it-IT" b="1" dirty="0"/>
              <a:t>For </a:t>
            </a:r>
            <a:r>
              <a:rPr lang="it-IT" b="1" dirty="0" err="1"/>
              <a:t>whom</a:t>
            </a:r>
            <a:r>
              <a:rPr lang="it-IT" b="1" dirty="0"/>
              <a:t>? Can </a:t>
            </a:r>
            <a:r>
              <a:rPr lang="it-IT" b="1" dirty="0" err="1"/>
              <a:t>we</a:t>
            </a:r>
            <a:r>
              <a:rPr lang="it-IT" b="1" dirty="0"/>
              <a:t> use PPOS in </a:t>
            </a:r>
            <a:r>
              <a:rPr lang="it-IT" b="1" dirty="0" err="1"/>
              <a:t>all</a:t>
            </a:r>
            <a:r>
              <a:rPr lang="it-IT" b="1" dirty="0"/>
              <a:t> the </a:t>
            </a:r>
            <a:r>
              <a:rPr lang="it-IT" b="1" dirty="0" err="1"/>
              <a:t>cycle</a:t>
            </a:r>
            <a:r>
              <a:rPr lang="it-IT" b="1" dirty="0"/>
              <a:t> </a:t>
            </a:r>
            <a:r>
              <a:rPr lang="it-IT" b="1" dirty="0" err="1"/>
              <a:t>without</a:t>
            </a:r>
            <a:r>
              <a:rPr lang="it-IT" b="1" dirty="0"/>
              <a:t> a </a:t>
            </a:r>
            <a:r>
              <a:rPr lang="it-IT" b="1" dirty="0" err="1"/>
              <a:t>fresh</a:t>
            </a:r>
            <a:r>
              <a:rPr lang="it-IT" b="1" dirty="0"/>
              <a:t> ET?</a:t>
            </a:r>
          </a:p>
          <a:p>
            <a:pPr>
              <a:buFontTx/>
              <a:buChar char="-"/>
            </a:pPr>
            <a:r>
              <a:rPr lang="it-IT" b="1" dirty="0"/>
              <a:t>Side </a:t>
            </a:r>
            <a:r>
              <a:rPr lang="it-IT" b="1" dirty="0" err="1"/>
              <a:t>effects</a:t>
            </a:r>
            <a:r>
              <a:rPr lang="it-IT" b="1" dirty="0"/>
              <a:t>. Can </a:t>
            </a:r>
            <a:r>
              <a:rPr lang="it-IT" b="1" dirty="0" err="1"/>
              <a:t>we</a:t>
            </a:r>
            <a:r>
              <a:rPr lang="it-IT" b="1" dirty="0"/>
              <a:t> eliminate or </a:t>
            </a:r>
            <a:r>
              <a:rPr lang="it-IT" b="1" dirty="0" err="1"/>
              <a:t>at</a:t>
            </a:r>
            <a:r>
              <a:rPr lang="it-IT" b="1" dirty="0"/>
              <a:t> list </a:t>
            </a:r>
            <a:r>
              <a:rPr lang="it-IT" b="1" dirty="0" err="1"/>
              <a:t>minimize</a:t>
            </a:r>
            <a:r>
              <a:rPr lang="it-IT" b="1" dirty="0"/>
              <a:t> the side </a:t>
            </a:r>
            <a:r>
              <a:rPr lang="it-IT" b="1" dirty="0" err="1"/>
              <a:t>effects</a:t>
            </a:r>
            <a:r>
              <a:rPr lang="it-IT" b="1" dirty="0"/>
              <a:t>?</a:t>
            </a:r>
          </a:p>
          <a:p>
            <a:pPr>
              <a:buFontTx/>
              <a:buChar char="-"/>
            </a:pPr>
            <a:r>
              <a:rPr lang="it-IT" b="1" dirty="0" err="1"/>
              <a:t>What</a:t>
            </a:r>
            <a:r>
              <a:rPr lang="it-IT" b="1" dirty="0"/>
              <a:t> </a:t>
            </a:r>
            <a:r>
              <a:rPr lang="it-IT" b="1" dirty="0" err="1"/>
              <a:t>we</a:t>
            </a:r>
            <a:r>
              <a:rPr lang="it-IT" b="1" dirty="0"/>
              <a:t> </a:t>
            </a:r>
            <a:r>
              <a:rPr lang="it-IT" b="1" dirty="0" err="1"/>
              <a:t>knoew</a:t>
            </a:r>
            <a:r>
              <a:rPr lang="it-IT" b="1" dirty="0"/>
              <a:t> </a:t>
            </a:r>
            <a:r>
              <a:rPr lang="it-IT" b="1" dirty="0" err="1"/>
              <a:t>about</a:t>
            </a:r>
            <a:r>
              <a:rPr lang="it-IT" b="1" dirty="0"/>
              <a:t> </a:t>
            </a:r>
            <a:r>
              <a:rPr lang="it-IT" b="1" dirty="0" err="1"/>
              <a:t>safety</a:t>
            </a:r>
            <a:r>
              <a:rPr lang="it-IT" b="1" dirty="0"/>
              <a:t>?</a:t>
            </a:r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D6D052EE-DE6A-25F8-65DC-B0F6ED7584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85310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7A56A581-3817-1805-39C8-599CCC792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495B97D7-60E1-4633-3081-A44163F8C1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 err="1"/>
              <a:t>We</a:t>
            </a:r>
            <a:r>
              <a:rPr lang="it-IT" dirty="0"/>
              <a:t> know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oral</a:t>
            </a:r>
            <a:r>
              <a:rPr lang="it-IT" dirty="0"/>
              <a:t> progesterone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often</a:t>
            </a:r>
            <a:r>
              <a:rPr lang="it-IT" dirty="0"/>
              <a:t> </a:t>
            </a:r>
            <a:r>
              <a:rPr lang="it-IT" dirty="0" err="1"/>
              <a:t>associeted</a:t>
            </a:r>
            <a:r>
              <a:rPr lang="it-IT" dirty="0"/>
              <a:t> with side </a:t>
            </a:r>
            <a:r>
              <a:rPr lang="it-IT" dirty="0" err="1"/>
              <a:t>effects</a:t>
            </a:r>
            <a:r>
              <a:rPr lang="it-IT" dirty="0"/>
              <a:t>. </a:t>
            </a:r>
            <a:r>
              <a:rPr lang="it-IT" dirty="0" err="1"/>
              <a:t>Even</a:t>
            </a:r>
            <a:r>
              <a:rPr lang="it-IT" dirty="0"/>
              <a:t> </a:t>
            </a:r>
            <a:r>
              <a:rPr lang="it-IT" dirty="0" err="1"/>
              <a:t>if</a:t>
            </a:r>
            <a:r>
              <a:rPr lang="it-IT" dirty="0"/>
              <a:t> the </a:t>
            </a:r>
            <a:r>
              <a:rPr lang="it-IT" dirty="0" err="1"/>
              <a:t>administration</a:t>
            </a:r>
            <a:r>
              <a:rPr lang="it-IT" dirty="0"/>
              <a:t> </a:t>
            </a:r>
            <a:r>
              <a:rPr lang="it-IT" dirty="0" err="1"/>
              <a:t>interval</a:t>
            </a:r>
            <a:r>
              <a:rPr lang="it-IT" dirty="0"/>
              <a:t> for PPOS </a:t>
            </a:r>
            <a:r>
              <a:rPr lang="it-IT" dirty="0" err="1"/>
              <a:t>ios</a:t>
            </a:r>
            <a:r>
              <a:rPr lang="it-IT" dirty="0"/>
              <a:t> </a:t>
            </a:r>
            <a:r>
              <a:rPr lang="it-IT" dirty="0" err="1"/>
              <a:t>quite</a:t>
            </a:r>
            <a:r>
              <a:rPr lang="it-IT" dirty="0"/>
              <a:t> shor,10-12 days, some </a:t>
            </a:r>
            <a:r>
              <a:rPr lang="it-IT" dirty="0" err="1"/>
              <a:t>patient</a:t>
            </a:r>
            <a:r>
              <a:rPr lang="it-IT" dirty="0"/>
              <a:t> reports </a:t>
            </a:r>
            <a:r>
              <a:rPr lang="it-IT" dirty="0" err="1"/>
              <a:t>tiredness</a:t>
            </a:r>
            <a:r>
              <a:rPr lang="it-IT" dirty="0"/>
              <a:t>, </a:t>
            </a:r>
            <a:r>
              <a:rPr lang="it-IT" dirty="0" err="1"/>
              <a:t>dizzyness</a:t>
            </a:r>
            <a:r>
              <a:rPr lang="it-IT" dirty="0"/>
              <a:t>, </a:t>
            </a:r>
            <a:r>
              <a:rPr lang="it-IT" dirty="0" err="1"/>
              <a:t>nause</a:t>
            </a:r>
            <a:r>
              <a:rPr lang="it-IT" dirty="0"/>
              <a:t>…and can </a:t>
            </a:r>
            <a:r>
              <a:rPr lang="it-IT" dirty="0" err="1"/>
              <a:t>we</a:t>
            </a:r>
            <a:r>
              <a:rPr lang="it-IT" dirty="0"/>
              <a:t> reduce </a:t>
            </a:r>
            <a:r>
              <a:rPr lang="it-IT" dirty="0" err="1"/>
              <a:t>these</a:t>
            </a:r>
            <a:r>
              <a:rPr lang="it-IT" dirty="0"/>
              <a:t> side </a:t>
            </a:r>
            <a:r>
              <a:rPr lang="it-IT" dirty="0" err="1"/>
              <a:t>effects</a:t>
            </a:r>
            <a:r>
              <a:rPr lang="it-IT" dirty="0"/>
              <a:t>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 err="1"/>
              <a:t>Could</a:t>
            </a:r>
            <a:r>
              <a:rPr lang="it-IT" dirty="0"/>
              <a:t> 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consider</a:t>
            </a:r>
            <a:r>
              <a:rPr lang="it-IT" dirty="0"/>
              <a:t> </a:t>
            </a:r>
            <a:r>
              <a:rPr lang="it-IT" dirty="0" err="1"/>
              <a:t>when</a:t>
            </a:r>
            <a:r>
              <a:rPr lang="it-IT" dirty="0"/>
              <a:t> 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give</a:t>
            </a:r>
            <a:r>
              <a:rPr lang="it-IT" dirty="0"/>
              <a:t> progesterone? In the </a:t>
            </a:r>
            <a:r>
              <a:rPr lang="it-IT" dirty="0" err="1"/>
              <a:t>morning</a:t>
            </a:r>
            <a:r>
              <a:rPr lang="it-IT" dirty="0"/>
              <a:t> or </a:t>
            </a:r>
            <a:r>
              <a:rPr lang="it-IT" dirty="0" err="1"/>
              <a:t>at</a:t>
            </a:r>
            <a:r>
              <a:rPr lang="it-IT" dirty="0"/>
              <a:t> night? How and </a:t>
            </a:r>
            <a:r>
              <a:rPr lang="it-IT" dirty="0" err="1"/>
              <a:t>how</a:t>
            </a:r>
            <a:r>
              <a:rPr lang="it-IT" dirty="0"/>
              <a:t> long…</a:t>
            </a:r>
            <a:endParaRPr dirty="0"/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2BE1C19D-D2F6-65CF-B2E1-AB48AEED22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84344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823C41AC-CDD8-B36F-7D8F-2748A2B8B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FED62BFC-DF63-F47E-2035-48786171B7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 err="1"/>
              <a:t>Starting</a:t>
            </a:r>
            <a:r>
              <a:rPr lang="it-IT" dirty="0"/>
              <a:t> from the first point, </a:t>
            </a:r>
            <a:r>
              <a:rPr lang="it-IT" dirty="0" err="1"/>
              <a:t>why</a:t>
            </a:r>
            <a:r>
              <a:rPr lang="it-IT" dirty="0"/>
              <a:t> a </a:t>
            </a:r>
            <a:r>
              <a:rPr lang="it-IT" dirty="0" err="1"/>
              <a:t>bedtime</a:t>
            </a:r>
            <a:r>
              <a:rPr lang="it-IT" dirty="0"/>
              <a:t> </a:t>
            </a:r>
            <a:r>
              <a:rPr lang="it-IT" dirty="0" err="1"/>
              <a:t>administration</a:t>
            </a:r>
            <a:r>
              <a:rPr lang="it-IT" dirty="0"/>
              <a:t> </a:t>
            </a:r>
            <a:r>
              <a:rPr lang="it-IT" dirty="0" err="1"/>
              <a:t>could</a:t>
            </a:r>
            <a:r>
              <a:rPr lang="it-IT"/>
              <a:t> help</a:t>
            </a:r>
            <a:endParaRPr lang="it-IT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 err="1"/>
              <a:t>Pharmacokinetics</a:t>
            </a:r>
            <a:endParaRPr dirty="0"/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8D58556C-8708-B032-D4C0-11C34378AE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2027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686557B0-39B0-D631-4CA2-C36F80C7F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98D0642F-0022-EA37-D3E1-DB85179430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0FC58E10-E3CD-6B8D-99C8-95D803461B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82206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C60E4156-8A33-529A-C528-12D3F36DB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A8494BA1-37C7-C32A-5FD9-5F0ACCF9D1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4A2AF618-2B7E-3D0B-3B1F-8DF46028E7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67348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EC046E69-DBD5-5DBE-C009-BB965831A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6C632029-8D2E-A679-3E30-7E7929DE96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EEC2B2F3-4579-9D5B-F7AD-2CD9D0916E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211519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C1AF3E3B-99B1-ECCB-5950-5D35037DC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BC7DA3DE-2B30-33FF-2617-BC0D972C65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it-I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it-IT" b="1" dirty="0"/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0E5DC38D-638E-4F88-7C2A-F4535A10C3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72961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8FFD13C4-779E-660E-4758-930A8F35A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C4CFFC9E-D1BB-D947-8D98-FAA54E07D9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FC0B1456-602A-8686-149E-32542C2B02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95158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760B065E-A2C9-71C4-1058-2DAC3C582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31B1215E-83C9-A1F6-5277-03729583D4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A685B8C7-4030-534C-F138-FAAC7401FC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4812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21296C5D-3321-4EB3-F2EF-28E3BEA51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06478730-1EC8-391E-0C5B-0D0C069DB3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AF7EF215-5719-6492-91E7-4C259E1757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52890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994728" y="3257232"/>
            <a:ext cx="7957820" cy="3087055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r>
              <a:rPr lang="it-IT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You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will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agree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with me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that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these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conditions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do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not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represent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the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majority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of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cycles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in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our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centers</a:t>
            </a:r>
            <a:endParaRPr dirty="0"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74045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>
          <a:extLst>
            <a:ext uri="{FF2B5EF4-FFF2-40B4-BE49-F238E27FC236}">
              <a16:creationId xmlns:a16="http://schemas.microsoft.com/office/drawing/2014/main" id="{E61121BC-F43C-CF8F-C394-D5D4522EB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7604bd4128_0_3:notes">
            <a:extLst>
              <a:ext uri="{FF2B5EF4-FFF2-40B4-BE49-F238E27FC236}">
                <a16:creationId xmlns:a16="http://schemas.microsoft.com/office/drawing/2014/main" id="{E91ACD8C-AB0A-D2EF-88F4-0393298B38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7604bd4128_0_3:notes">
            <a:extLst>
              <a:ext uri="{FF2B5EF4-FFF2-40B4-BE49-F238E27FC236}">
                <a16:creationId xmlns:a16="http://schemas.microsoft.com/office/drawing/2014/main" id="{7C33444D-4647-96BA-A5F7-FDE8B42975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4728" y="3257550"/>
            <a:ext cx="7957800" cy="3086100"/>
          </a:xfrm>
          <a:prstGeom prst="rect">
            <a:avLst/>
          </a:prstGeom>
        </p:spPr>
        <p:txBody>
          <a:bodyPr spcFirstLastPara="1" wrap="square" lIns="96100" tIns="48050" rIns="96100" bIns="48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90456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7"/>
          <p:cNvSpPr/>
          <p:nvPr/>
        </p:nvSpPr>
        <p:spPr>
          <a:xfrm>
            <a:off x="533400" y="1504950"/>
            <a:ext cx="7743190" cy="0"/>
          </a:xfrm>
          <a:custGeom>
            <a:avLst/>
            <a:gdLst/>
            <a:ahLst/>
            <a:cxnLst/>
            <a:rect l="l" t="t" r="r" b="b"/>
            <a:pathLst>
              <a:path w="7743190" h="120000" extrusionOk="0">
                <a:moveTo>
                  <a:pt x="7742808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87"/>
          <p:cNvSpPr txBox="1"/>
          <p:nvPr/>
        </p:nvSpPr>
        <p:spPr>
          <a:xfrm>
            <a:off x="533400" y="4705350"/>
            <a:ext cx="785112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>
                <a:solidFill>
                  <a:srgbClr val="58595B"/>
                </a:solidFill>
                <a:latin typeface="Calibri"/>
                <a:ea typeface="Calibri"/>
                <a:cs typeface="Calibri"/>
                <a:sym typeface="Calibri"/>
              </a:rPr>
              <a:t>Hospital Universitario Dexeus</a:t>
            </a:r>
            <a:r>
              <a:rPr lang="es-ES" sz="1400" b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400" b="0">
                <a:solidFill>
                  <a:srgbClr val="58595B"/>
                </a:solidFill>
                <a:latin typeface="Calibri"/>
                <a:ea typeface="Calibri"/>
                <a:cs typeface="Calibri"/>
                <a:sym typeface="Calibri"/>
              </a:rPr>
              <a:t>Barcelona</a:t>
            </a:r>
            <a:endParaRPr sz="14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" name="Google Shape;18;p87" descr="LOGO PORTADA copi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62600" y="133350"/>
            <a:ext cx="2914068" cy="1192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87" descr="foto portad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1619388"/>
            <a:ext cx="8077200" cy="2971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_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7604bd4128_1_9"/>
          <p:cNvSpPr/>
          <p:nvPr/>
        </p:nvSpPr>
        <p:spPr>
          <a:xfrm>
            <a:off x="533400" y="1504950"/>
            <a:ext cx="7743190" cy="0"/>
          </a:xfrm>
          <a:custGeom>
            <a:avLst/>
            <a:gdLst/>
            <a:ahLst/>
            <a:cxnLst/>
            <a:rect l="l" t="t" r="r" b="b"/>
            <a:pathLst>
              <a:path w="7743190" h="120000" extrusionOk="0">
                <a:moveTo>
                  <a:pt x="7742808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g7604bd4128_1_9"/>
          <p:cNvSpPr txBox="1"/>
          <p:nvPr/>
        </p:nvSpPr>
        <p:spPr>
          <a:xfrm>
            <a:off x="533400" y="4705350"/>
            <a:ext cx="7851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>
                <a:solidFill>
                  <a:srgbClr val="58595B"/>
                </a:solidFill>
                <a:latin typeface="Calibri"/>
                <a:ea typeface="Calibri"/>
                <a:cs typeface="Calibri"/>
                <a:sym typeface="Calibri"/>
              </a:rPr>
              <a:t>Hospital Universitario Dexeus</a:t>
            </a:r>
            <a:r>
              <a:rPr lang="es-ES" sz="1400" b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400" b="0">
                <a:solidFill>
                  <a:srgbClr val="58595B"/>
                </a:solidFill>
                <a:latin typeface="Calibri"/>
                <a:ea typeface="Calibri"/>
                <a:cs typeface="Calibri"/>
                <a:sym typeface="Calibri"/>
              </a:rPr>
              <a:t>Barcelona</a:t>
            </a:r>
            <a:endParaRPr sz="14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" name="Google Shape;23;g7604bd4128_1_9" descr="foto portada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33400" y="1619388"/>
            <a:ext cx="8077200" cy="2971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 type="obj">
  <p:cSld name="OBJECT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88"/>
          <p:cNvSpPr txBox="1">
            <a:spLocks noGrp="1"/>
          </p:cNvSpPr>
          <p:nvPr>
            <p:ph type="title"/>
          </p:nvPr>
        </p:nvSpPr>
        <p:spPr>
          <a:xfrm>
            <a:off x="743301" y="412988"/>
            <a:ext cx="663834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>
                <a:solidFill>
                  <a:srgbClr val="5091C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8"/>
          <p:cNvSpPr txBox="1">
            <a:spLocks noGrp="1"/>
          </p:cNvSpPr>
          <p:nvPr>
            <p:ph type="body" idx="1"/>
          </p:nvPr>
        </p:nvSpPr>
        <p:spPr>
          <a:xfrm>
            <a:off x="743300" y="1228610"/>
            <a:ext cx="79435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8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ABACAE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8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ABACAE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8"/>
          <p:cNvSpPr/>
          <p:nvPr/>
        </p:nvSpPr>
        <p:spPr>
          <a:xfrm>
            <a:off x="800501" y="655333"/>
            <a:ext cx="6581140" cy="0"/>
          </a:xfrm>
          <a:custGeom>
            <a:avLst/>
            <a:gdLst/>
            <a:ahLst/>
            <a:cxnLst/>
            <a:rect l="l" t="t" r="r" b="b"/>
            <a:pathLst>
              <a:path w="6581140" h="120000" extrusionOk="0">
                <a:moveTo>
                  <a:pt x="0" y="0"/>
                </a:moveTo>
                <a:lnTo>
                  <a:pt x="6581076" y="0"/>
                </a:lnTo>
              </a:path>
            </a:pathLst>
          </a:custGeom>
          <a:noFill/>
          <a:ln w="12700" cap="flat" cmpd="sng">
            <a:solidFill>
              <a:srgbClr val="538CD5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88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12700" marR="0" lvl="0" indent="0" algn="r">
              <a:spcBef>
                <a:spcPts val="0"/>
              </a:spcBef>
              <a:buNone/>
              <a:defRPr sz="900">
                <a:solidFill>
                  <a:srgbClr val="5091C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700" marR="0" lvl="1" indent="0" algn="r">
              <a:spcBef>
                <a:spcPts val="0"/>
              </a:spcBef>
              <a:buNone/>
              <a:defRPr sz="900">
                <a:solidFill>
                  <a:srgbClr val="5091C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700" marR="0" lvl="2" indent="0" algn="r">
              <a:spcBef>
                <a:spcPts val="0"/>
              </a:spcBef>
              <a:buNone/>
              <a:defRPr sz="900">
                <a:solidFill>
                  <a:srgbClr val="5091C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700" marR="0" lvl="3" indent="0" algn="r">
              <a:spcBef>
                <a:spcPts val="0"/>
              </a:spcBef>
              <a:buNone/>
              <a:defRPr sz="900">
                <a:solidFill>
                  <a:srgbClr val="5091C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2700" marR="0" lvl="4" indent="0" algn="r">
              <a:spcBef>
                <a:spcPts val="0"/>
              </a:spcBef>
              <a:buNone/>
              <a:defRPr sz="900">
                <a:solidFill>
                  <a:srgbClr val="5091C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2700" marR="0" lvl="5" indent="0" algn="r">
              <a:spcBef>
                <a:spcPts val="0"/>
              </a:spcBef>
              <a:buNone/>
              <a:defRPr sz="900">
                <a:solidFill>
                  <a:srgbClr val="5091CD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700" marR="0" lvl="6" indent="0" algn="r">
              <a:spcBef>
                <a:spcPts val="0"/>
              </a:spcBef>
              <a:buNone/>
              <a:defRPr sz="900">
                <a:solidFill>
                  <a:srgbClr val="5091CD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2700" marR="0" lvl="7" indent="0" algn="r">
              <a:spcBef>
                <a:spcPts val="0"/>
              </a:spcBef>
              <a:buNone/>
              <a:defRPr sz="900">
                <a:solidFill>
                  <a:srgbClr val="5091CD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2700" marR="0" lvl="8" indent="0" algn="r">
              <a:spcBef>
                <a:spcPts val="0"/>
              </a:spcBef>
              <a:buNone/>
              <a:defRPr sz="900">
                <a:solidFill>
                  <a:srgbClr val="5091C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‹N›</a:t>
            </a:fld>
            <a:endParaRPr/>
          </a:p>
        </p:txBody>
      </p:sp>
      <p:pic>
        <p:nvPicPr>
          <p:cNvPr id="31" name="Google Shape;31;p8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91400" y="133350"/>
            <a:ext cx="1298025" cy="9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7604bd4128_0_5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1" name="Google Shape;51;g7604bd4128_0_5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2" name="Google Shape;52;g7604bd4128_0_5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4275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6"/>
          <p:cNvSpPr txBox="1">
            <a:spLocks noGrp="1"/>
          </p:cNvSpPr>
          <p:nvPr>
            <p:ph type="title"/>
          </p:nvPr>
        </p:nvSpPr>
        <p:spPr>
          <a:xfrm>
            <a:off x="743300" y="412988"/>
            <a:ext cx="765739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5091C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86"/>
          <p:cNvSpPr txBox="1">
            <a:spLocks noGrp="1"/>
          </p:cNvSpPr>
          <p:nvPr>
            <p:ph type="body" idx="1"/>
          </p:nvPr>
        </p:nvSpPr>
        <p:spPr>
          <a:xfrm>
            <a:off x="743300" y="1228610"/>
            <a:ext cx="765739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86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ABACA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86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ABACA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86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ABACA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ABACA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ABACA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ABACA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ABACA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ABACAE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ABACAE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ABACAE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ABACAE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7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hyperlink" Target="https://www.cdc.gov/" TargetMode="External"/><Relationship Id="rId9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svg"/><Relationship Id="rId11" Type="http://schemas.openxmlformats.org/officeDocument/2006/relationships/image" Target="../media/image29.svg"/><Relationship Id="rId5" Type="http://schemas.openxmlformats.org/officeDocument/2006/relationships/image" Target="../media/image22.png"/><Relationship Id="rId10" Type="http://schemas.openxmlformats.org/officeDocument/2006/relationships/image" Target="../media/image28.png"/><Relationship Id="rId4" Type="http://schemas.openxmlformats.org/officeDocument/2006/relationships/image" Target="../media/image25.svg"/><Relationship Id="rId9" Type="http://schemas.openxmlformats.org/officeDocument/2006/relationships/image" Target="../media/image2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chart" Target="../charts/chart4.xml"/><Relationship Id="rId4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image" Target="../media/image2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32.png"/><Relationship Id="rId4" Type="http://schemas.openxmlformats.org/officeDocument/2006/relationships/image" Target="../media/image2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7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6.png"/><Relationship Id="rId4" Type="http://schemas.openxmlformats.org/officeDocument/2006/relationships/image" Target="../media/image2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7.xml"/><Relationship Id="rId5" Type="http://schemas.openxmlformats.org/officeDocument/2006/relationships/image" Target="../media/image6.png"/><Relationship Id="rId4" Type="http://schemas.openxmlformats.org/officeDocument/2006/relationships/image" Target="../media/image27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6.png"/><Relationship Id="rId4" Type="http://schemas.openxmlformats.org/officeDocument/2006/relationships/image" Target="../media/image2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6.png"/><Relationship Id="rId4" Type="http://schemas.openxmlformats.org/officeDocument/2006/relationships/image" Target="../media/image27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5.svg"/><Relationship Id="rId9" Type="http://schemas.openxmlformats.org/officeDocument/2006/relationships/image" Target="../media/image27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10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6.png"/><Relationship Id="rId7" Type="http://schemas.microsoft.com/office/2007/relationships/hdphoto" Target="../media/hdphoto3.wdp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microsoft.com/office/2007/relationships/hdphoto" Target="../media/hdphoto1.wdp"/><Relationship Id="rId4" Type="http://schemas.openxmlformats.org/officeDocument/2006/relationships/image" Target="../media/image45.png"/><Relationship Id="rId9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6;g7604bd4128_3_7">
            <a:extLst>
              <a:ext uri="{FF2B5EF4-FFF2-40B4-BE49-F238E27FC236}">
                <a16:creationId xmlns:a16="http://schemas.microsoft.com/office/drawing/2014/main" id="{807D9C35-AEAF-5B81-A07A-0837835841BC}"/>
              </a:ext>
            </a:extLst>
          </p:cNvPr>
          <p:cNvPicPr preferRelativeResize="0"/>
          <p:nvPr/>
        </p:nvPicPr>
        <p:blipFill rotWithShape="1">
          <a:blip r:embed="rId3"/>
          <a:srcRect l="13480" r="16755"/>
          <a:stretch/>
        </p:blipFill>
        <p:spPr>
          <a:xfrm>
            <a:off x="-1" y="356257"/>
            <a:ext cx="5650980" cy="5143488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  <a:noFill/>
        </p:spPr>
      </p:pic>
      <p:pic>
        <p:nvPicPr>
          <p:cNvPr id="59" name="Google Shape;59;g7604bd4128_0_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568575" y="2649725"/>
            <a:ext cx="5040325" cy="31947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58;g7604bd4128_0_3"/>
          <p:cNvSpPr txBox="1"/>
          <p:nvPr/>
        </p:nvSpPr>
        <p:spPr>
          <a:xfrm>
            <a:off x="2654830" y="2924796"/>
            <a:ext cx="5675441" cy="770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 b="1" dirty="0">
                <a:solidFill>
                  <a:srgbClr val="5091CD"/>
                </a:solidFill>
                <a:latin typeface="Lato"/>
                <a:ea typeface="Lato"/>
                <a:cs typeface="Lato"/>
                <a:sym typeface="Lato"/>
              </a:rPr>
              <a:t>PPOS: pros and pitfalls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9DD1B56-86A9-0259-6E98-216B08A81D04}"/>
              </a:ext>
            </a:extLst>
          </p:cNvPr>
          <p:cNvSpPr txBox="1"/>
          <p:nvPr/>
        </p:nvSpPr>
        <p:spPr>
          <a:xfrm>
            <a:off x="3408229" y="3970113"/>
            <a:ext cx="5306784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2700"/>
            <a:r>
              <a:rPr lang="es-ES" sz="1600" b="1" dirty="0">
                <a:solidFill>
                  <a:srgbClr val="5091CD"/>
                </a:solidFill>
                <a:latin typeface="Lato"/>
                <a:ea typeface="Lato"/>
                <a:cs typeface="Lato"/>
                <a:sym typeface="Lato"/>
              </a:rPr>
              <a:t>Valeria Donno, MD</a:t>
            </a:r>
            <a:endParaRPr lang="es-ES" dirty="0">
              <a:solidFill>
                <a:srgbClr val="5091CD"/>
              </a:solidFill>
              <a:latin typeface="Lato"/>
              <a:ea typeface="Lato"/>
              <a:cs typeface="Lato"/>
              <a:sym typeface="Lato"/>
            </a:endParaRPr>
          </a:p>
          <a:p>
            <a:pPr marL="12700"/>
            <a:endParaRPr lang="es-ES" dirty="0">
              <a:solidFill>
                <a:srgbClr val="5091CD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112C19B-0C61-5C74-8999-BF601BDC7E4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516543" y="0"/>
            <a:ext cx="1627457" cy="1150539"/>
          </a:xfrm>
          <a:prstGeom prst="rect">
            <a:avLst/>
          </a:prstGeom>
        </p:spPr>
      </p:pic>
      <p:sp>
        <p:nvSpPr>
          <p:cNvPr id="60" name="Google Shape;60;g7604bd4128_0_3"/>
          <p:cNvSpPr txBox="1"/>
          <p:nvPr/>
        </p:nvSpPr>
        <p:spPr>
          <a:xfrm>
            <a:off x="3448949" y="4247111"/>
            <a:ext cx="4404059" cy="552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"/>
            <a:r>
              <a:rPr lang="es-ES" sz="1100" dirty="0">
                <a:solidFill>
                  <a:srgbClr val="5091CD"/>
                </a:solidFill>
                <a:latin typeface="Lato"/>
                <a:ea typeface="Lato"/>
                <a:cs typeface="Lato"/>
                <a:sym typeface="Lato"/>
              </a:rPr>
              <a:t>Dexeus </a:t>
            </a:r>
            <a:r>
              <a:rPr lang="es-ES" sz="1100" dirty="0" err="1">
                <a:solidFill>
                  <a:srgbClr val="5091CD"/>
                </a:solidFill>
                <a:latin typeface="Lato"/>
                <a:ea typeface="Lato"/>
                <a:cs typeface="Lato"/>
                <a:sym typeface="Lato"/>
              </a:rPr>
              <a:t>Fertility</a:t>
            </a:r>
            <a:endParaRPr lang="es-ES" sz="1100" dirty="0">
              <a:solidFill>
                <a:srgbClr val="5091CD"/>
              </a:solidFill>
              <a:latin typeface="Lato"/>
              <a:ea typeface="Lato"/>
              <a:cs typeface="Lato"/>
              <a:sym typeface="Lato"/>
            </a:endParaRPr>
          </a:p>
          <a:p>
            <a:pPr marL="12700"/>
            <a:r>
              <a:rPr lang="es-ES" sz="1100" dirty="0">
                <a:solidFill>
                  <a:srgbClr val="5091CD"/>
                </a:solidFill>
                <a:latin typeface="Lato"/>
                <a:ea typeface="Lato"/>
                <a:cs typeface="Lato"/>
                <a:sym typeface="Lato"/>
              </a:rPr>
              <a:t>Dexeus </a:t>
            </a:r>
            <a:r>
              <a:rPr lang="es-ES" sz="1100" dirty="0" err="1">
                <a:solidFill>
                  <a:srgbClr val="5091CD"/>
                </a:solidFill>
                <a:latin typeface="Lato"/>
                <a:ea typeface="Lato"/>
                <a:cs typeface="Lato"/>
                <a:sym typeface="Lato"/>
              </a:rPr>
              <a:t>University</a:t>
            </a:r>
            <a:r>
              <a:rPr lang="es-ES" sz="1100" dirty="0">
                <a:solidFill>
                  <a:srgbClr val="5091CD"/>
                </a:solidFill>
                <a:latin typeface="Lato"/>
                <a:ea typeface="Lato"/>
                <a:cs typeface="Lato"/>
                <a:sym typeface="Lato"/>
              </a:rPr>
              <a:t> Hospital, Barcelona.</a:t>
            </a:r>
            <a:endParaRPr sz="1100" dirty="0">
              <a:solidFill>
                <a:srgbClr val="5091CD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g7604bd4128_3_7" descr="LOGO PORTADA copia.png"/>
          <p:cNvPicPr preferRelativeResize="0"/>
          <p:nvPr/>
        </p:nvPicPr>
        <p:blipFill rotWithShape="1">
          <a:blip r:embed="rId3"/>
          <a:srcRect l="50639"/>
          <a:stretch/>
        </p:blipFill>
        <p:spPr>
          <a:xfrm>
            <a:off x="7498425" y="142511"/>
            <a:ext cx="1400031" cy="1158020"/>
          </a:xfrm>
          <a:prstGeom prst="rect">
            <a:avLst/>
          </a:prstGeom>
          <a:noFill/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31937F03-13B4-3735-8D4C-40C82C115A6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22395" y="0"/>
            <a:ext cx="1921605" cy="1358489"/>
          </a:xfrm>
          <a:prstGeom prst="rect">
            <a:avLst/>
          </a:prstGeom>
        </p:spPr>
      </p:pic>
      <p:pic>
        <p:nvPicPr>
          <p:cNvPr id="3" name="Google Shape;66;g7604bd4128_3_7">
            <a:extLst>
              <a:ext uri="{FF2B5EF4-FFF2-40B4-BE49-F238E27FC236}">
                <a16:creationId xmlns:a16="http://schemas.microsoft.com/office/drawing/2014/main" id="{1A1D42A2-0100-CC8B-24A1-8833FBCF0CCB}"/>
              </a:ext>
            </a:extLst>
          </p:cNvPr>
          <p:cNvPicPr preferRelativeResize="0"/>
          <p:nvPr/>
        </p:nvPicPr>
        <p:blipFill rotWithShape="1">
          <a:blip r:embed="rId5"/>
          <a:srcRect l="13480" r="16755"/>
          <a:stretch/>
        </p:blipFill>
        <p:spPr>
          <a:xfrm>
            <a:off x="-95003" y="142511"/>
            <a:ext cx="5650980" cy="5143488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  <a:noFill/>
        </p:spPr>
      </p:pic>
      <p:sp>
        <p:nvSpPr>
          <p:cNvPr id="70" name="Google Shape;70;g7604bd4128_3_7"/>
          <p:cNvSpPr txBox="1"/>
          <p:nvPr/>
        </p:nvSpPr>
        <p:spPr>
          <a:xfrm>
            <a:off x="1287615" y="2978733"/>
            <a:ext cx="6895582" cy="1135639"/>
          </a:xfrm>
          <a:prstGeom prst="rect">
            <a:avLst/>
          </a:prstGeom>
          <a:solidFill>
            <a:schemeClr val="bg1"/>
          </a:solidFill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L="0" lvl="0" indent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kern="1200" dirty="0">
              <a:solidFill>
                <a:schemeClr val="accent1"/>
              </a:solidFill>
              <a:latin typeface="+mj-lt"/>
              <a:ea typeface="+mj-ea"/>
              <a:cs typeface="+mj-cs"/>
              <a:sym typeface="Lato Black"/>
            </a:endParaRPr>
          </a:p>
          <a:p>
            <a:pPr marL="0" lvl="0" indent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kern="1200" dirty="0">
                <a:solidFill>
                  <a:schemeClr val="accent1"/>
                </a:solidFill>
                <a:latin typeface="+mj-lt"/>
                <a:ea typeface="+mj-ea"/>
                <a:cs typeface="+mj-cs"/>
                <a:sym typeface="Lato Black"/>
              </a:rPr>
              <a:t>No conflicts of interest to declare</a:t>
            </a:r>
          </a:p>
          <a:p>
            <a:pPr marL="0" lvl="0" indent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kern="1200" dirty="0">
              <a:solidFill>
                <a:schemeClr val="accent1"/>
              </a:solidFill>
              <a:latin typeface="+mj-lt"/>
              <a:ea typeface="+mj-ea"/>
              <a:cs typeface="+mj-cs"/>
              <a:sym typeface="Lato Black"/>
            </a:endParaRPr>
          </a:p>
          <a:p>
            <a:pPr marL="0" lvl="0" indent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kern="1200" dirty="0">
              <a:solidFill>
                <a:schemeClr val="accent1"/>
              </a:solidFill>
              <a:latin typeface="+mj-lt"/>
              <a:ea typeface="+mj-ea"/>
              <a:cs typeface="+mj-cs"/>
              <a:sym typeface="Lato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1F038418-29A5-62F2-CCFC-237FBAAEB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90136748-9EA2-35BE-0734-6962C2A688A6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endParaRPr sz="2000" b="1" dirty="0">
              <a:solidFill>
                <a:srgbClr val="1D1B1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" name="Google Shape;116;p5">
            <a:extLst>
              <a:ext uri="{FF2B5EF4-FFF2-40B4-BE49-F238E27FC236}">
                <a16:creationId xmlns:a16="http://schemas.microsoft.com/office/drawing/2014/main" id="{061FEC8E-5A12-133B-D824-5567098736E5}"/>
              </a:ext>
            </a:extLst>
          </p:cNvPr>
          <p:cNvSpPr txBox="1"/>
          <p:nvPr/>
        </p:nvSpPr>
        <p:spPr>
          <a:xfrm>
            <a:off x="748408" y="252730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r>
              <a:rPr lang="en-AU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The first IVF baby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C894C28C-70EA-2A55-5073-13BA6517268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464319F3-6FBC-2ACE-6160-D734A067BD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890" y="988694"/>
            <a:ext cx="3188427" cy="3588542"/>
          </a:xfrm>
          <a:prstGeom prst="rect">
            <a:avLst/>
          </a:prstGeom>
        </p:spPr>
      </p:pic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D62B656C-A772-71A2-629B-11BF5DEAC448}"/>
              </a:ext>
            </a:extLst>
          </p:cNvPr>
          <p:cNvSpPr/>
          <p:nvPr/>
        </p:nvSpPr>
        <p:spPr>
          <a:xfrm>
            <a:off x="4612318" y="1997587"/>
            <a:ext cx="2711200" cy="485250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No gonadotropins</a:t>
            </a:r>
          </a:p>
        </p:txBody>
      </p:sp>
      <p:sp>
        <p:nvSpPr>
          <p:cNvPr id="45" name="Rettangolo con angoli arrotondati 44">
            <a:extLst>
              <a:ext uri="{FF2B5EF4-FFF2-40B4-BE49-F238E27FC236}">
                <a16:creationId xmlns:a16="http://schemas.microsoft.com/office/drawing/2014/main" id="{88A0FFBF-0589-771A-B329-64F740D474B0}"/>
              </a:ext>
            </a:extLst>
          </p:cNvPr>
          <p:cNvSpPr/>
          <p:nvPr/>
        </p:nvSpPr>
        <p:spPr>
          <a:xfrm>
            <a:off x="4612318" y="2912410"/>
            <a:ext cx="2711200" cy="485250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No LH suppression</a:t>
            </a:r>
          </a:p>
        </p:txBody>
      </p:sp>
    </p:spTree>
    <p:extLst>
      <p:ext uri="{BB962C8B-B14F-4D97-AF65-F5344CB8AC3E}">
        <p14:creationId xmlns:p14="http://schemas.microsoft.com/office/powerpoint/2010/main" val="128240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4B4B66E2-436E-11C9-C97C-4BB6F85FB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Connettore 1 22">
            <a:extLst>
              <a:ext uri="{FF2B5EF4-FFF2-40B4-BE49-F238E27FC236}">
                <a16:creationId xmlns:a16="http://schemas.microsoft.com/office/drawing/2014/main" id="{AD8A410B-2EE9-0640-0FE9-330C9AD8A55A}"/>
              </a:ext>
            </a:extLst>
          </p:cNvPr>
          <p:cNvCxnSpPr>
            <a:cxnSpLocks/>
          </p:cNvCxnSpPr>
          <p:nvPr/>
        </p:nvCxnSpPr>
        <p:spPr>
          <a:xfrm flipV="1">
            <a:off x="3728077" y="2418544"/>
            <a:ext cx="0" cy="7838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>
            <a:extLst>
              <a:ext uri="{FF2B5EF4-FFF2-40B4-BE49-F238E27FC236}">
                <a16:creationId xmlns:a16="http://schemas.microsoft.com/office/drawing/2014/main" id="{D841F196-F3F7-F05A-44BB-B51B6401969A}"/>
              </a:ext>
            </a:extLst>
          </p:cNvPr>
          <p:cNvCxnSpPr>
            <a:cxnSpLocks/>
          </p:cNvCxnSpPr>
          <p:nvPr/>
        </p:nvCxnSpPr>
        <p:spPr>
          <a:xfrm>
            <a:off x="3588882" y="3338918"/>
            <a:ext cx="4547813" cy="225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10">
            <a:extLst>
              <a:ext uri="{FF2B5EF4-FFF2-40B4-BE49-F238E27FC236}">
                <a16:creationId xmlns:a16="http://schemas.microsoft.com/office/drawing/2014/main" id="{0256DA0F-3D98-DD8D-9D97-99C9895CDEFE}"/>
              </a:ext>
            </a:extLst>
          </p:cNvPr>
          <p:cNvCxnSpPr>
            <a:cxnSpLocks/>
          </p:cNvCxnSpPr>
          <p:nvPr/>
        </p:nvCxnSpPr>
        <p:spPr>
          <a:xfrm>
            <a:off x="225114" y="2315774"/>
            <a:ext cx="35685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D16E0570-E0E5-7EF8-51D7-EE0770B509CD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endParaRPr sz="2000" b="1" dirty="0">
              <a:solidFill>
                <a:srgbClr val="1D1B1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" name="Google Shape;116;p5">
            <a:extLst>
              <a:ext uri="{FF2B5EF4-FFF2-40B4-BE49-F238E27FC236}">
                <a16:creationId xmlns:a16="http://schemas.microsoft.com/office/drawing/2014/main" id="{ACCC38EA-A6AE-CDE4-A425-EBCC94DAC69E}"/>
              </a:ext>
            </a:extLst>
          </p:cNvPr>
          <p:cNvSpPr txBox="1"/>
          <p:nvPr/>
        </p:nvSpPr>
        <p:spPr>
          <a:xfrm>
            <a:off x="748408" y="252730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r>
              <a:rPr lang="en-AU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The IVF journey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C0E1DDDD-54B6-9040-1624-C34185CC3F9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  <p:sp>
        <p:nvSpPr>
          <p:cNvPr id="82" name="Parentesi quadra aperta 81">
            <a:extLst>
              <a:ext uri="{FF2B5EF4-FFF2-40B4-BE49-F238E27FC236}">
                <a16:creationId xmlns:a16="http://schemas.microsoft.com/office/drawing/2014/main" id="{3786A923-8C52-E1D0-3704-16A054404B7E}"/>
              </a:ext>
            </a:extLst>
          </p:cNvPr>
          <p:cNvSpPr/>
          <p:nvPr/>
        </p:nvSpPr>
        <p:spPr>
          <a:xfrm rot="5400000">
            <a:off x="2133997" y="655442"/>
            <a:ext cx="103352" cy="2680187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CasellaDiTesto 82">
            <a:extLst>
              <a:ext uri="{FF2B5EF4-FFF2-40B4-BE49-F238E27FC236}">
                <a16:creationId xmlns:a16="http://schemas.microsoft.com/office/drawing/2014/main" id="{784D40B4-3CEC-A9AE-1D21-47D3C5E7DC00}"/>
              </a:ext>
            </a:extLst>
          </p:cNvPr>
          <p:cNvSpPr txBox="1"/>
          <p:nvPr/>
        </p:nvSpPr>
        <p:spPr>
          <a:xfrm>
            <a:off x="1459298" y="1702789"/>
            <a:ext cx="1497526" cy="43088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100" b="1" dirty="0"/>
              <a:t>Ovarian stimulation</a:t>
            </a:r>
          </a:p>
          <a:p>
            <a:pPr algn="ctr"/>
            <a:r>
              <a:rPr lang="en-US" sz="1100" b="1" dirty="0"/>
              <a:t>LH suppression </a:t>
            </a:r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59602D9D-927E-E814-C181-C6A7ABBCBBB7}"/>
              </a:ext>
            </a:extLst>
          </p:cNvPr>
          <p:cNvSpPr/>
          <p:nvPr/>
        </p:nvSpPr>
        <p:spPr>
          <a:xfrm>
            <a:off x="487830" y="2186411"/>
            <a:ext cx="285907" cy="27299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61519364-5C5B-CA33-1B4C-AD754E1ACE95}"/>
              </a:ext>
            </a:extLst>
          </p:cNvPr>
          <p:cNvSpPr/>
          <p:nvPr/>
        </p:nvSpPr>
        <p:spPr>
          <a:xfrm>
            <a:off x="793989" y="2186410"/>
            <a:ext cx="285907" cy="27299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E393DA21-62C9-AB51-8E8B-AC917E983178}"/>
              </a:ext>
            </a:extLst>
          </p:cNvPr>
          <p:cNvSpPr/>
          <p:nvPr/>
        </p:nvSpPr>
        <p:spPr>
          <a:xfrm>
            <a:off x="1105645" y="2186411"/>
            <a:ext cx="285907" cy="27299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2233EBFD-F997-E8B0-0B8B-3267D623A313}"/>
              </a:ext>
            </a:extLst>
          </p:cNvPr>
          <p:cNvSpPr/>
          <p:nvPr/>
        </p:nvSpPr>
        <p:spPr>
          <a:xfrm>
            <a:off x="1411804" y="2186410"/>
            <a:ext cx="285907" cy="27299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7E15AB83-6E73-3EAC-403C-418014DA7FD4}"/>
              </a:ext>
            </a:extLst>
          </p:cNvPr>
          <p:cNvSpPr/>
          <p:nvPr/>
        </p:nvSpPr>
        <p:spPr>
          <a:xfrm>
            <a:off x="1723460" y="2186411"/>
            <a:ext cx="285907" cy="27299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B6AF1ECC-CB3E-0B83-8B8D-78D307EB0032}"/>
              </a:ext>
            </a:extLst>
          </p:cNvPr>
          <p:cNvSpPr/>
          <p:nvPr/>
        </p:nvSpPr>
        <p:spPr>
          <a:xfrm>
            <a:off x="2029619" y="2186410"/>
            <a:ext cx="285907" cy="27299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B4D1469A-B7CC-7056-B18D-7FE5EB098497}"/>
              </a:ext>
            </a:extLst>
          </p:cNvPr>
          <p:cNvSpPr/>
          <p:nvPr/>
        </p:nvSpPr>
        <p:spPr>
          <a:xfrm>
            <a:off x="2339009" y="2184970"/>
            <a:ext cx="285907" cy="27299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e 20">
            <a:extLst>
              <a:ext uri="{FF2B5EF4-FFF2-40B4-BE49-F238E27FC236}">
                <a16:creationId xmlns:a16="http://schemas.microsoft.com/office/drawing/2014/main" id="{82874522-5CB0-5E3E-A433-325123F33FDA}"/>
              </a:ext>
            </a:extLst>
          </p:cNvPr>
          <p:cNvSpPr/>
          <p:nvPr/>
        </p:nvSpPr>
        <p:spPr>
          <a:xfrm>
            <a:off x="2645168" y="2184969"/>
            <a:ext cx="285907" cy="27299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e 21">
            <a:extLst>
              <a:ext uri="{FF2B5EF4-FFF2-40B4-BE49-F238E27FC236}">
                <a16:creationId xmlns:a16="http://schemas.microsoft.com/office/drawing/2014/main" id="{CD39701F-1777-02C7-CCF9-E6D446D221D0}"/>
              </a:ext>
            </a:extLst>
          </p:cNvPr>
          <p:cNvSpPr/>
          <p:nvPr/>
        </p:nvSpPr>
        <p:spPr>
          <a:xfrm>
            <a:off x="2956824" y="2184970"/>
            <a:ext cx="285907" cy="27299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e 24">
            <a:extLst>
              <a:ext uri="{FF2B5EF4-FFF2-40B4-BE49-F238E27FC236}">
                <a16:creationId xmlns:a16="http://schemas.microsoft.com/office/drawing/2014/main" id="{6146CBDB-D3EE-0023-A8CC-A33165621B01}"/>
              </a:ext>
            </a:extLst>
          </p:cNvPr>
          <p:cNvSpPr/>
          <p:nvPr/>
        </p:nvSpPr>
        <p:spPr>
          <a:xfrm>
            <a:off x="3262983" y="2184969"/>
            <a:ext cx="285907" cy="27299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e 25">
            <a:extLst>
              <a:ext uri="{FF2B5EF4-FFF2-40B4-BE49-F238E27FC236}">
                <a16:creationId xmlns:a16="http://schemas.microsoft.com/office/drawing/2014/main" id="{CCA4B836-4AE3-6E88-67B9-F8477A5243AB}"/>
              </a:ext>
            </a:extLst>
          </p:cNvPr>
          <p:cNvSpPr/>
          <p:nvPr/>
        </p:nvSpPr>
        <p:spPr>
          <a:xfrm>
            <a:off x="3574639" y="2184970"/>
            <a:ext cx="285907" cy="2729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065D277B-072B-27DF-9C95-D035C2B99BB2}"/>
              </a:ext>
            </a:extLst>
          </p:cNvPr>
          <p:cNvSpPr/>
          <p:nvPr/>
        </p:nvSpPr>
        <p:spPr>
          <a:xfrm>
            <a:off x="3586306" y="2534247"/>
            <a:ext cx="262572" cy="269614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e 28">
            <a:extLst>
              <a:ext uri="{FF2B5EF4-FFF2-40B4-BE49-F238E27FC236}">
                <a16:creationId xmlns:a16="http://schemas.microsoft.com/office/drawing/2014/main" id="{0EFE18A3-330A-0FD7-5552-57132C740803}"/>
              </a:ext>
            </a:extLst>
          </p:cNvPr>
          <p:cNvSpPr/>
          <p:nvPr/>
        </p:nvSpPr>
        <p:spPr>
          <a:xfrm>
            <a:off x="3574639" y="2877610"/>
            <a:ext cx="285907" cy="272999"/>
          </a:xfrm>
          <a:prstGeom prst="ellipse">
            <a:avLst/>
          </a:prstGeom>
          <a:solidFill>
            <a:schemeClr val="tx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e 29">
            <a:extLst>
              <a:ext uri="{FF2B5EF4-FFF2-40B4-BE49-F238E27FC236}">
                <a16:creationId xmlns:a16="http://schemas.microsoft.com/office/drawing/2014/main" id="{614352AE-FA8E-BF15-1B16-0013D45F2E44}"/>
              </a:ext>
            </a:extLst>
          </p:cNvPr>
          <p:cNvSpPr/>
          <p:nvPr/>
        </p:nvSpPr>
        <p:spPr>
          <a:xfrm>
            <a:off x="3598430" y="3207306"/>
            <a:ext cx="285907" cy="27299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e 30">
            <a:extLst>
              <a:ext uri="{FF2B5EF4-FFF2-40B4-BE49-F238E27FC236}">
                <a16:creationId xmlns:a16="http://schemas.microsoft.com/office/drawing/2014/main" id="{0BEB4BD7-6192-5BB0-4862-C91A76D8A5AE}"/>
              </a:ext>
            </a:extLst>
          </p:cNvPr>
          <p:cNvSpPr/>
          <p:nvPr/>
        </p:nvSpPr>
        <p:spPr>
          <a:xfrm>
            <a:off x="3904589" y="3207305"/>
            <a:ext cx="285907" cy="27299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e 31">
            <a:extLst>
              <a:ext uri="{FF2B5EF4-FFF2-40B4-BE49-F238E27FC236}">
                <a16:creationId xmlns:a16="http://schemas.microsoft.com/office/drawing/2014/main" id="{7D4A2513-FEF2-C1DF-86FF-6FB6D0F01F18}"/>
              </a:ext>
            </a:extLst>
          </p:cNvPr>
          <p:cNvSpPr/>
          <p:nvPr/>
        </p:nvSpPr>
        <p:spPr>
          <a:xfrm>
            <a:off x="4216245" y="3207306"/>
            <a:ext cx="285907" cy="27299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e 37">
            <a:extLst>
              <a:ext uri="{FF2B5EF4-FFF2-40B4-BE49-F238E27FC236}">
                <a16:creationId xmlns:a16="http://schemas.microsoft.com/office/drawing/2014/main" id="{EC088238-6E8A-6E8C-924E-61E7A6EE61C2}"/>
              </a:ext>
            </a:extLst>
          </p:cNvPr>
          <p:cNvSpPr/>
          <p:nvPr/>
        </p:nvSpPr>
        <p:spPr>
          <a:xfrm>
            <a:off x="4522404" y="3207305"/>
            <a:ext cx="285907" cy="27299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e 38">
            <a:extLst>
              <a:ext uri="{FF2B5EF4-FFF2-40B4-BE49-F238E27FC236}">
                <a16:creationId xmlns:a16="http://schemas.microsoft.com/office/drawing/2014/main" id="{DCAEB536-4AED-C033-4A89-E7DF55E3E56E}"/>
              </a:ext>
            </a:extLst>
          </p:cNvPr>
          <p:cNvSpPr/>
          <p:nvPr/>
        </p:nvSpPr>
        <p:spPr>
          <a:xfrm>
            <a:off x="4834060" y="3207306"/>
            <a:ext cx="285907" cy="27299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e 39">
            <a:extLst>
              <a:ext uri="{FF2B5EF4-FFF2-40B4-BE49-F238E27FC236}">
                <a16:creationId xmlns:a16="http://schemas.microsoft.com/office/drawing/2014/main" id="{A67EF0AF-6BE0-CF96-F06C-E16EAD05A026}"/>
              </a:ext>
            </a:extLst>
          </p:cNvPr>
          <p:cNvSpPr/>
          <p:nvPr/>
        </p:nvSpPr>
        <p:spPr>
          <a:xfrm>
            <a:off x="5181246" y="3203841"/>
            <a:ext cx="285907" cy="27299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e 46">
            <a:extLst>
              <a:ext uri="{FF2B5EF4-FFF2-40B4-BE49-F238E27FC236}">
                <a16:creationId xmlns:a16="http://schemas.microsoft.com/office/drawing/2014/main" id="{924968A7-0A8E-D152-DBC5-D98D66806585}"/>
              </a:ext>
            </a:extLst>
          </p:cNvPr>
          <p:cNvSpPr/>
          <p:nvPr/>
        </p:nvSpPr>
        <p:spPr>
          <a:xfrm>
            <a:off x="5490636" y="3202401"/>
            <a:ext cx="285907" cy="27299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e 47">
            <a:extLst>
              <a:ext uri="{FF2B5EF4-FFF2-40B4-BE49-F238E27FC236}">
                <a16:creationId xmlns:a16="http://schemas.microsoft.com/office/drawing/2014/main" id="{324F9EA3-F087-186F-90D4-3EE9C66E3703}"/>
              </a:ext>
            </a:extLst>
          </p:cNvPr>
          <p:cNvSpPr/>
          <p:nvPr/>
        </p:nvSpPr>
        <p:spPr>
          <a:xfrm>
            <a:off x="5796795" y="3202400"/>
            <a:ext cx="285907" cy="27299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e 49">
            <a:extLst>
              <a:ext uri="{FF2B5EF4-FFF2-40B4-BE49-F238E27FC236}">
                <a16:creationId xmlns:a16="http://schemas.microsoft.com/office/drawing/2014/main" id="{2FB0AC42-DAEB-4B90-2467-289DE011EC9E}"/>
              </a:ext>
            </a:extLst>
          </p:cNvPr>
          <p:cNvSpPr/>
          <p:nvPr/>
        </p:nvSpPr>
        <p:spPr>
          <a:xfrm>
            <a:off x="6108451" y="3202401"/>
            <a:ext cx="285907" cy="27299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e 53">
            <a:extLst>
              <a:ext uri="{FF2B5EF4-FFF2-40B4-BE49-F238E27FC236}">
                <a16:creationId xmlns:a16="http://schemas.microsoft.com/office/drawing/2014/main" id="{4F0FA2D2-A0CC-D477-F119-DBBD56219DD9}"/>
              </a:ext>
            </a:extLst>
          </p:cNvPr>
          <p:cNvSpPr/>
          <p:nvPr/>
        </p:nvSpPr>
        <p:spPr>
          <a:xfrm>
            <a:off x="6414610" y="3202400"/>
            <a:ext cx="285907" cy="27299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e 54">
            <a:extLst>
              <a:ext uri="{FF2B5EF4-FFF2-40B4-BE49-F238E27FC236}">
                <a16:creationId xmlns:a16="http://schemas.microsoft.com/office/drawing/2014/main" id="{F0B47746-50C8-E33C-EE18-465333D254AF}"/>
              </a:ext>
            </a:extLst>
          </p:cNvPr>
          <p:cNvSpPr/>
          <p:nvPr/>
        </p:nvSpPr>
        <p:spPr>
          <a:xfrm>
            <a:off x="6726266" y="3202401"/>
            <a:ext cx="285907" cy="27299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e 60">
            <a:extLst>
              <a:ext uri="{FF2B5EF4-FFF2-40B4-BE49-F238E27FC236}">
                <a16:creationId xmlns:a16="http://schemas.microsoft.com/office/drawing/2014/main" id="{A527FF0B-F0AC-5C35-1032-EB6D6D6A93C5}"/>
              </a:ext>
            </a:extLst>
          </p:cNvPr>
          <p:cNvSpPr/>
          <p:nvPr/>
        </p:nvSpPr>
        <p:spPr>
          <a:xfrm>
            <a:off x="7045093" y="3208833"/>
            <a:ext cx="285907" cy="27299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e 61">
            <a:extLst>
              <a:ext uri="{FF2B5EF4-FFF2-40B4-BE49-F238E27FC236}">
                <a16:creationId xmlns:a16="http://schemas.microsoft.com/office/drawing/2014/main" id="{8B8E6F19-590F-861E-9E96-8A53AEF00990}"/>
              </a:ext>
            </a:extLst>
          </p:cNvPr>
          <p:cNvSpPr/>
          <p:nvPr/>
        </p:nvSpPr>
        <p:spPr>
          <a:xfrm>
            <a:off x="7351252" y="3208832"/>
            <a:ext cx="285907" cy="27299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e 63">
            <a:extLst>
              <a:ext uri="{FF2B5EF4-FFF2-40B4-BE49-F238E27FC236}">
                <a16:creationId xmlns:a16="http://schemas.microsoft.com/office/drawing/2014/main" id="{B866AB74-4259-C785-7FEB-4BD118AE0EC3}"/>
              </a:ext>
            </a:extLst>
          </p:cNvPr>
          <p:cNvSpPr/>
          <p:nvPr/>
        </p:nvSpPr>
        <p:spPr>
          <a:xfrm>
            <a:off x="7681417" y="3202400"/>
            <a:ext cx="284040" cy="272999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CasellaDiTesto 70">
            <a:extLst>
              <a:ext uri="{FF2B5EF4-FFF2-40B4-BE49-F238E27FC236}">
                <a16:creationId xmlns:a16="http://schemas.microsoft.com/office/drawing/2014/main" id="{CDF16D03-DDE1-B4F5-C91D-CC59846DD67A}"/>
              </a:ext>
            </a:extLst>
          </p:cNvPr>
          <p:cNvSpPr txBox="1"/>
          <p:nvPr/>
        </p:nvSpPr>
        <p:spPr>
          <a:xfrm>
            <a:off x="3076598" y="2902448"/>
            <a:ext cx="4908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OPU</a:t>
            </a:r>
          </a:p>
        </p:txBody>
      </p:sp>
      <p:sp>
        <p:nvSpPr>
          <p:cNvPr id="73" name="CasellaDiTesto 72">
            <a:extLst>
              <a:ext uri="{FF2B5EF4-FFF2-40B4-BE49-F238E27FC236}">
                <a16:creationId xmlns:a16="http://schemas.microsoft.com/office/drawing/2014/main" id="{23B9BB2C-BEE8-0256-AE81-09042DA70950}"/>
              </a:ext>
            </a:extLst>
          </p:cNvPr>
          <p:cNvSpPr txBox="1"/>
          <p:nvPr/>
        </p:nvSpPr>
        <p:spPr>
          <a:xfrm>
            <a:off x="8059376" y="3779404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/>
              <a:t>ℬ-hCG</a:t>
            </a:r>
            <a:endParaRPr lang="en-US" sz="1100" b="1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F50203A-712A-3411-CB0F-EB12D6BF02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9860" y="2998550"/>
            <a:ext cx="702532" cy="702532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D345847-C197-1794-BC5E-DDCEDB5F03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9367" y="1240615"/>
            <a:ext cx="485249" cy="48524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2E306433-C193-2293-8BD8-AC5128BB4B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6379" y="3562233"/>
            <a:ext cx="420997" cy="420997"/>
          </a:xfrm>
          <a:prstGeom prst="rect">
            <a:avLst/>
          </a:prstGeom>
        </p:spPr>
      </p:pic>
      <p:pic>
        <p:nvPicPr>
          <p:cNvPr id="8" name="Imagen 57">
            <a:extLst>
              <a:ext uri="{FF2B5EF4-FFF2-40B4-BE49-F238E27FC236}">
                <a16:creationId xmlns:a16="http://schemas.microsoft.com/office/drawing/2014/main" id="{A4002DA1-B8F3-B0D0-642A-EAC147862A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3895" y="2824933"/>
            <a:ext cx="431328" cy="427958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EE436CD1-DB7D-6C2D-B7A3-35AB5902E603}"/>
              </a:ext>
            </a:extLst>
          </p:cNvPr>
          <p:cNvSpPr/>
          <p:nvPr/>
        </p:nvSpPr>
        <p:spPr>
          <a:xfrm>
            <a:off x="565549" y="798846"/>
            <a:ext cx="3240247" cy="362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Controlled Ovarian Stimulation </a:t>
            </a:r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CF67890D-9796-724F-A94F-E274CC6BF456}"/>
              </a:ext>
            </a:extLst>
          </p:cNvPr>
          <p:cNvSpPr/>
          <p:nvPr/>
        </p:nvSpPr>
        <p:spPr>
          <a:xfrm>
            <a:off x="159628" y="1921586"/>
            <a:ext cx="4030868" cy="877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87AA7E4A-0413-A1BA-0D63-9B5D15101455}"/>
              </a:ext>
            </a:extLst>
          </p:cNvPr>
          <p:cNvSpPr/>
          <p:nvPr/>
        </p:nvSpPr>
        <p:spPr>
          <a:xfrm>
            <a:off x="314737" y="1216549"/>
            <a:ext cx="3389260" cy="680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04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5" grpId="0" animBg="1"/>
      <p:bldP spid="4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D5E92EEE-53FC-AD00-17ED-55F111F19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>
            <a:extLst>
              <a:ext uri="{FF2B5EF4-FFF2-40B4-BE49-F238E27FC236}">
                <a16:creationId xmlns:a16="http://schemas.microsoft.com/office/drawing/2014/main" id="{A5A10731-EFCB-07DD-314E-C1ADAB32CBF5}"/>
              </a:ext>
            </a:extLst>
          </p:cNvPr>
          <p:cNvSpPr/>
          <p:nvPr/>
        </p:nvSpPr>
        <p:spPr>
          <a:xfrm>
            <a:off x="762350" y="655333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>
            <a:extLst>
              <a:ext uri="{FF2B5EF4-FFF2-40B4-BE49-F238E27FC236}">
                <a16:creationId xmlns:a16="http://schemas.microsoft.com/office/drawing/2014/main" id="{9C357C86-4E69-FA08-9ED3-BBAA3D22AC37}"/>
              </a:ext>
            </a:extLst>
          </p:cNvPr>
          <p:cNvSpPr/>
          <p:nvPr/>
        </p:nvSpPr>
        <p:spPr>
          <a:xfrm>
            <a:off x="7400652" y="655333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93C556D3-3360-7E92-CA9A-1429533F0C60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endParaRPr sz="2000" b="1" dirty="0">
              <a:solidFill>
                <a:srgbClr val="1D1B1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5257576A-8C7D-FB85-062E-F5FB57359DEF}"/>
              </a:ext>
            </a:extLst>
          </p:cNvPr>
          <p:cNvSpPr/>
          <p:nvPr/>
        </p:nvSpPr>
        <p:spPr>
          <a:xfrm>
            <a:off x="2865120" y="1283712"/>
            <a:ext cx="6106160" cy="3745488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</a:t>
            </a:r>
            <a:r>
              <a:rPr lang="en-US" dirty="0" err="1"/>
              <a:t>vz</a:t>
            </a:r>
            <a:endParaRPr lang="en-US" dirty="0"/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B477B4AC-668D-CF21-0CB5-90EDD45BC2AF}"/>
              </a:ext>
            </a:extLst>
          </p:cNvPr>
          <p:cNvSpPr/>
          <p:nvPr/>
        </p:nvSpPr>
        <p:spPr>
          <a:xfrm>
            <a:off x="4707606" y="814029"/>
            <a:ext cx="2421188" cy="4852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GnRH - Agonist</a:t>
            </a:r>
          </a:p>
        </p:txBody>
      </p:sp>
      <p:sp>
        <p:nvSpPr>
          <p:cNvPr id="12" name="Google Shape;116;p5">
            <a:extLst>
              <a:ext uri="{FF2B5EF4-FFF2-40B4-BE49-F238E27FC236}">
                <a16:creationId xmlns:a16="http://schemas.microsoft.com/office/drawing/2014/main" id="{1C7A6954-2A17-F9BF-F9F0-FB9C2DB666E2}"/>
              </a:ext>
            </a:extLst>
          </p:cNvPr>
          <p:cNvSpPr txBox="1"/>
          <p:nvPr/>
        </p:nvSpPr>
        <p:spPr>
          <a:xfrm>
            <a:off x="748408" y="252730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r>
              <a:rPr lang="en-U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The Hypothalamic–pituitary–gonadal axis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EC188E48-9B1E-78F1-47B4-F0706CE2C5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985"/>
          <a:stretch/>
        </p:blipFill>
        <p:spPr>
          <a:xfrm>
            <a:off x="3337139" y="1377146"/>
            <a:ext cx="4899569" cy="1074224"/>
          </a:xfrm>
          <a:prstGeom prst="rect">
            <a:avLst/>
          </a:prstGeom>
        </p:spPr>
      </p:pic>
      <p:grpSp>
        <p:nvGrpSpPr>
          <p:cNvPr id="14" name="Gruppo 13">
            <a:extLst>
              <a:ext uri="{FF2B5EF4-FFF2-40B4-BE49-F238E27FC236}">
                <a16:creationId xmlns:a16="http://schemas.microsoft.com/office/drawing/2014/main" id="{98F1413C-CC42-5A95-010C-4B1F0CD36D4D}"/>
              </a:ext>
            </a:extLst>
          </p:cNvPr>
          <p:cNvGrpSpPr/>
          <p:nvPr/>
        </p:nvGrpSpPr>
        <p:grpSpPr>
          <a:xfrm>
            <a:off x="172720" y="1023559"/>
            <a:ext cx="2214880" cy="3424375"/>
            <a:chOff x="0" y="781568"/>
            <a:chExt cx="2763144" cy="3926519"/>
          </a:xfrm>
        </p:grpSpPr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5059E6A1-3E37-934A-79D1-7A1718892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3756"/>
            <a:stretch/>
          </p:blipFill>
          <p:spPr>
            <a:xfrm>
              <a:off x="497839" y="781568"/>
              <a:ext cx="2265305" cy="3926519"/>
            </a:xfrm>
            <a:prstGeom prst="rect">
              <a:avLst/>
            </a:prstGeom>
          </p:spPr>
        </p:pic>
        <p:sp>
          <p:nvSpPr>
            <p:cNvPr id="16" name="Rettangolo 15">
              <a:extLst>
                <a:ext uri="{FF2B5EF4-FFF2-40B4-BE49-F238E27FC236}">
                  <a16:creationId xmlns:a16="http://schemas.microsoft.com/office/drawing/2014/main" id="{7EC76FC4-2213-FBE5-EDA4-9EA2F6333905}"/>
                </a:ext>
              </a:extLst>
            </p:cNvPr>
            <p:cNvSpPr/>
            <p:nvPr/>
          </p:nvSpPr>
          <p:spPr>
            <a:xfrm>
              <a:off x="0" y="3471250"/>
              <a:ext cx="959499" cy="12368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Ovale 1">
            <a:extLst>
              <a:ext uri="{FF2B5EF4-FFF2-40B4-BE49-F238E27FC236}">
                <a16:creationId xmlns:a16="http://schemas.microsoft.com/office/drawing/2014/main" id="{A2A41B90-DD2C-E5C8-3CB2-5FB3C747C431}"/>
              </a:ext>
            </a:extLst>
          </p:cNvPr>
          <p:cNvSpPr/>
          <p:nvPr/>
        </p:nvSpPr>
        <p:spPr>
          <a:xfrm>
            <a:off x="1147916" y="2166457"/>
            <a:ext cx="671670" cy="42515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onnettore 1 5">
            <a:extLst>
              <a:ext uri="{FF2B5EF4-FFF2-40B4-BE49-F238E27FC236}">
                <a16:creationId xmlns:a16="http://schemas.microsoft.com/office/drawing/2014/main" id="{E2034864-A7A3-CFFD-87A9-2512528DDB4B}"/>
              </a:ext>
            </a:extLst>
          </p:cNvPr>
          <p:cNvCxnSpPr/>
          <p:nvPr/>
        </p:nvCxnSpPr>
        <p:spPr>
          <a:xfrm>
            <a:off x="3626774" y="2591614"/>
            <a:ext cx="0" cy="1848255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EA55EAEA-9F63-3CFE-4A78-113D69A2B35B}"/>
              </a:ext>
            </a:extLst>
          </p:cNvPr>
          <p:cNvCxnSpPr>
            <a:cxnSpLocks/>
          </p:cNvCxnSpPr>
          <p:nvPr/>
        </p:nvCxnSpPr>
        <p:spPr>
          <a:xfrm flipH="1">
            <a:off x="3626774" y="4439869"/>
            <a:ext cx="4401350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2CB6809-02D5-10E4-5A7B-B72D0A6C8904}"/>
              </a:ext>
            </a:extLst>
          </p:cNvPr>
          <p:cNvSpPr txBox="1"/>
          <p:nvPr/>
        </p:nvSpPr>
        <p:spPr>
          <a:xfrm>
            <a:off x="3122579" y="3194729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LH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27ABDB66-A26C-9E5C-4949-16A217FCC150}"/>
              </a:ext>
            </a:extLst>
          </p:cNvPr>
          <p:cNvSpPr txBox="1"/>
          <p:nvPr/>
        </p:nvSpPr>
        <p:spPr>
          <a:xfrm>
            <a:off x="5472333" y="4472579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Time</a:t>
            </a:r>
          </a:p>
        </p:txBody>
      </p:sp>
      <p:sp>
        <p:nvSpPr>
          <p:cNvPr id="20" name="Figura a mano libera 19">
            <a:extLst>
              <a:ext uri="{FF2B5EF4-FFF2-40B4-BE49-F238E27FC236}">
                <a16:creationId xmlns:a16="http://schemas.microsoft.com/office/drawing/2014/main" id="{61EEFDBC-2ACE-A89C-30DF-63378306497D}"/>
              </a:ext>
            </a:extLst>
          </p:cNvPr>
          <p:cNvSpPr/>
          <p:nvPr/>
        </p:nvSpPr>
        <p:spPr>
          <a:xfrm>
            <a:off x="3626774" y="2571750"/>
            <a:ext cx="4075635" cy="1562018"/>
          </a:xfrm>
          <a:custGeom>
            <a:avLst/>
            <a:gdLst>
              <a:gd name="connsiteX0" fmla="*/ 0 w 3978613"/>
              <a:gd name="connsiteY0" fmla="*/ 1055325 h 1562018"/>
              <a:gd name="connsiteX1" fmla="*/ 204281 w 3978613"/>
              <a:gd name="connsiteY1" fmla="*/ 948321 h 1562018"/>
              <a:gd name="connsiteX2" fmla="*/ 437745 w 3978613"/>
              <a:gd name="connsiteY2" fmla="*/ 82559 h 1562018"/>
              <a:gd name="connsiteX3" fmla="*/ 671209 w 3978613"/>
              <a:gd name="connsiteY3" fmla="*/ 82559 h 1562018"/>
              <a:gd name="connsiteX4" fmla="*/ 807396 w 3978613"/>
              <a:gd name="connsiteY4" fmla="*/ 500848 h 1562018"/>
              <a:gd name="connsiteX5" fmla="*/ 914400 w 3978613"/>
              <a:gd name="connsiteY5" fmla="*/ 899682 h 1562018"/>
              <a:gd name="connsiteX6" fmla="*/ 1031132 w 3978613"/>
              <a:gd name="connsiteY6" fmla="*/ 1201240 h 1562018"/>
              <a:gd name="connsiteX7" fmla="*/ 1235413 w 3978613"/>
              <a:gd name="connsiteY7" fmla="*/ 1512525 h 1562018"/>
              <a:gd name="connsiteX8" fmla="*/ 2295728 w 3978613"/>
              <a:gd name="connsiteY8" fmla="*/ 1561163 h 1562018"/>
              <a:gd name="connsiteX9" fmla="*/ 3978613 w 3978613"/>
              <a:gd name="connsiteY9" fmla="*/ 1541708 h 1562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78613" h="1562018">
                <a:moveTo>
                  <a:pt x="0" y="1055325"/>
                </a:moveTo>
                <a:cubicBezTo>
                  <a:pt x="65662" y="1082887"/>
                  <a:pt x="131324" y="1110449"/>
                  <a:pt x="204281" y="948321"/>
                </a:cubicBezTo>
                <a:cubicBezTo>
                  <a:pt x="277238" y="786193"/>
                  <a:pt x="359924" y="226853"/>
                  <a:pt x="437745" y="82559"/>
                </a:cubicBezTo>
                <a:cubicBezTo>
                  <a:pt x="515566" y="-61735"/>
                  <a:pt x="609601" y="12844"/>
                  <a:pt x="671209" y="82559"/>
                </a:cubicBezTo>
                <a:cubicBezTo>
                  <a:pt x="732818" y="152274"/>
                  <a:pt x="766864" y="364661"/>
                  <a:pt x="807396" y="500848"/>
                </a:cubicBezTo>
                <a:cubicBezTo>
                  <a:pt x="847928" y="637035"/>
                  <a:pt x="877111" y="782950"/>
                  <a:pt x="914400" y="899682"/>
                </a:cubicBezTo>
                <a:cubicBezTo>
                  <a:pt x="951689" y="1016414"/>
                  <a:pt x="977630" y="1099100"/>
                  <a:pt x="1031132" y="1201240"/>
                </a:cubicBezTo>
                <a:cubicBezTo>
                  <a:pt x="1084634" y="1303380"/>
                  <a:pt x="1024647" y="1452538"/>
                  <a:pt x="1235413" y="1512525"/>
                </a:cubicBezTo>
                <a:cubicBezTo>
                  <a:pt x="1446179" y="1572512"/>
                  <a:pt x="2295728" y="1561163"/>
                  <a:pt x="2295728" y="1561163"/>
                </a:cubicBezTo>
                <a:lnTo>
                  <a:pt x="3978613" y="1541708"/>
                </a:ln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5DA4708C-9969-1169-686A-5556A09B1F19}"/>
              </a:ext>
            </a:extLst>
          </p:cNvPr>
          <p:cNvSpPr txBox="1"/>
          <p:nvPr/>
        </p:nvSpPr>
        <p:spPr>
          <a:xfrm>
            <a:off x="3882388" y="2275954"/>
            <a:ext cx="6896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Flare-up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DAAAE582-0CBA-656B-237C-6C0A5C3F3B0F}"/>
              </a:ext>
            </a:extLst>
          </p:cNvPr>
          <p:cNvSpPr txBox="1"/>
          <p:nvPr/>
        </p:nvSpPr>
        <p:spPr>
          <a:xfrm>
            <a:off x="4866487" y="2994674"/>
            <a:ext cx="1138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/>
              <a:t>Pituitary </a:t>
            </a:r>
          </a:p>
          <a:p>
            <a:pPr algn="ctr"/>
            <a:r>
              <a:rPr lang="en-US" sz="1000" b="1" dirty="0"/>
              <a:t>downregulation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2CC3C78-0E99-64E2-4C1E-FED086646C0B}"/>
              </a:ext>
            </a:extLst>
          </p:cNvPr>
          <p:cNvSpPr txBox="1"/>
          <p:nvPr/>
        </p:nvSpPr>
        <p:spPr>
          <a:xfrm>
            <a:off x="0" y="4897279"/>
            <a:ext cx="1095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solidFill>
                  <a:srgbClr val="212121"/>
                </a:solidFill>
                <a:latin typeface="BlinkMacSystemFont"/>
              </a:rPr>
              <a:t>Racca et al., 2020</a:t>
            </a:r>
            <a:endParaRPr lang="en-US" sz="1000" dirty="0"/>
          </a:p>
        </p:txBody>
      </p: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D3E95203-574F-0CB3-8EEE-0BB77F18D3E9}"/>
              </a:ext>
            </a:extLst>
          </p:cNvPr>
          <p:cNvCxnSpPr>
            <a:cxnSpLocks/>
          </p:cNvCxnSpPr>
          <p:nvPr/>
        </p:nvCxnSpPr>
        <p:spPr>
          <a:xfrm>
            <a:off x="4847856" y="2451370"/>
            <a:ext cx="0" cy="1362174"/>
          </a:xfrm>
          <a:prstGeom prst="straightConnector1">
            <a:avLst/>
          </a:prstGeom>
          <a:ln>
            <a:solidFill>
              <a:srgbClr val="00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9F045971-4ADD-F0C7-5040-AC32B30C8AB4}"/>
              </a:ext>
            </a:extLst>
          </p:cNvPr>
          <p:cNvCxnSpPr>
            <a:cxnSpLocks/>
          </p:cNvCxnSpPr>
          <p:nvPr/>
        </p:nvCxnSpPr>
        <p:spPr>
          <a:xfrm flipV="1">
            <a:off x="3802321" y="2245319"/>
            <a:ext cx="0" cy="1149465"/>
          </a:xfrm>
          <a:prstGeom prst="straightConnector1">
            <a:avLst/>
          </a:prstGeom>
          <a:ln>
            <a:solidFill>
              <a:srgbClr val="00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magine 2">
            <a:extLst>
              <a:ext uri="{FF2B5EF4-FFF2-40B4-BE49-F238E27FC236}">
                <a16:creationId xmlns:a16="http://schemas.microsoft.com/office/drawing/2014/main" id="{07398AA2-8C75-D88B-13F7-5B0B5B3DCD7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51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2" grpId="0" animBg="1"/>
      <p:bldP spid="17" grpId="0"/>
      <p:bldP spid="18" grpId="0"/>
      <p:bldP spid="20" grpId="0" animBg="1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E4F5020C-7A6F-3BC4-190A-9FE7E8761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>
            <a:extLst>
              <a:ext uri="{FF2B5EF4-FFF2-40B4-BE49-F238E27FC236}">
                <a16:creationId xmlns:a16="http://schemas.microsoft.com/office/drawing/2014/main" id="{E6438B85-4BA8-9F19-E39F-50CC13F7CF52}"/>
              </a:ext>
            </a:extLst>
          </p:cNvPr>
          <p:cNvSpPr/>
          <p:nvPr/>
        </p:nvSpPr>
        <p:spPr>
          <a:xfrm>
            <a:off x="762350" y="655333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>
            <a:extLst>
              <a:ext uri="{FF2B5EF4-FFF2-40B4-BE49-F238E27FC236}">
                <a16:creationId xmlns:a16="http://schemas.microsoft.com/office/drawing/2014/main" id="{32E82D1C-279F-448E-1E9D-202389DF0D0F}"/>
              </a:ext>
            </a:extLst>
          </p:cNvPr>
          <p:cNvSpPr/>
          <p:nvPr/>
        </p:nvSpPr>
        <p:spPr>
          <a:xfrm>
            <a:off x="7400652" y="655333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40A8A5E2-1A06-2D97-1B67-4282ADF93194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endParaRPr sz="2000" b="1" dirty="0">
              <a:solidFill>
                <a:srgbClr val="1D1B1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" name="Google Shape;116;p5">
            <a:extLst>
              <a:ext uri="{FF2B5EF4-FFF2-40B4-BE49-F238E27FC236}">
                <a16:creationId xmlns:a16="http://schemas.microsoft.com/office/drawing/2014/main" id="{260299EC-07CF-653A-A09E-0774E7BECFBE}"/>
              </a:ext>
            </a:extLst>
          </p:cNvPr>
          <p:cNvSpPr txBox="1"/>
          <p:nvPr/>
        </p:nvSpPr>
        <p:spPr>
          <a:xfrm>
            <a:off x="748408" y="252730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r>
              <a:rPr lang="en-U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The Hypothalamic–pituitary–gonadal axis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44DCE5F-8CAD-E2BA-51A2-3F2752AB4DD2}"/>
              </a:ext>
            </a:extLst>
          </p:cNvPr>
          <p:cNvSpPr/>
          <p:nvPr/>
        </p:nvSpPr>
        <p:spPr>
          <a:xfrm>
            <a:off x="58664" y="3550515"/>
            <a:ext cx="959499" cy="1236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14C656CF-C2DD-86EF-B3A2-B9782540F112}"/>
              </a:ext>
            </a:extLst>
          </p:cNvPr>
          <p:cNvSpPr/>
          <p:nvPr/>
        </p:nvSpPr>
        <p:spPr>
          <a:xfrm>
            <a:off x="4707606" y="798462"/>
            <a:ext cx="2421188" cy="4852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GnRH - Antagonist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4E2C039-89B5-F135-A386-3475B996DE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220"/>
          <a:stretch/>
        </p:blipFill>
        <p:spPr>
          <a:xfrm>
            <a:off x="3922322" y="1312491"/>
            <a:ext cx="3991756" cy="1157992"/>
          </a:xfrm>
          <a:prstGeom prst="rect">
            <a:avLst/>
          </a:prstGeom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1530837F-14CE-7547-1074-E67D53F5E1AA}"/>
              </a:ext>
            </a:extLst>
          </p:cNvPr>
          <p:cNvGrpSpPr/>
          <p:nvPr/>
        </p:nvGrpSpPr>
        <p:grpSpPr>
          <a:xfrm>
            <a:off x="172720" y="1023559"/>
            <a:ext cx="2214880" cy="3424375"/>
            <a:chOff x="0" y="781568"/>
            <a:chExt cx="2763144" cy="3926519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1ABF2F17-EA06-66F6-767E-90FA34898C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3756"/>
            <a:stretch/>
          </p:blipFill>
          <p:spPr>
            <a:xfrm>
              <a:off x="497839" y="781568"/>
              <a:ext cx="2265305" cy="3926519"/>
            </a:xfrm>
            <a:prstGeom prst="rect">
              <a:avLst/>
            </a:prstGeom>
          </p:spPr>
        </p:pic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id="{D65CB78F-58BD-A185-C93E-944CE96E058B}"/>
                </a:ext>
              </a:extLst>
            </p:cNvPr>
            <p:cNvSpPr/>
            <p:nvPr/>
          </p:nvSpPr>
          <p:spPr>
            <a:xfrm>
              <a:off x="0" y="3471250"/>
              <a:ext cx="959499" cy="12368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7EF479CF-8C09-DC39-D56D-D057CD159457}"/>
              </a:ext>
            </a:extLst>
          </p:cNvPr>
          <p:cNvSpPr/>
          <p:nvPr/>
        </p:nvSpPr>
        <p:spPr>
          <a:xfrm>
            <a:off x="2865120" y="1283712"/>
            <a:ext cx="6106160" cy="3745488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Connettore 1 1">
            <a:extLst>
              <a:ext uri="{FF2B5EF4-FFF2-40B4-BE49-F238E27FC236}">
                <a16:creationId xmlns:a16="http://schemas.microsoft.com/office/drawing/2014/main" id="{4AC11016-C156-FE11-0176-A6CD68BD23BC}"/>
              </a:ext>
            </a:extLst>
          </p:cNvPr>
          <p:cNvCxnSpPr/>
          <p:nvPr/>
        </p:nvCxnSpPr>
        <p:spPr>
          <a:xfrm>
            <a:off x="3626774" y="2591614"/>
            <a:ext cx="0" cy="1848255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ttore 1 3">
            <a:extLst>
              <a:ext uri="{FF2B5EF4-FFF2-40B4-BE49-F238E27FC236}">
                <a16:creationId xmlns:a16="http://schemas.microsoft.com/office/drawing/2014/main" id="{0DCF5D48-F579-F14F-1F69-CF8238377B49}"/>
              </a:ext>
            </a:extLst>
          </p:cNvPr>
          <p:cNvCxnSpPr>
            <a:cxnSpLocks/>
          </p:cNvCxnSpPr>
          <p:nvPr/>
        </p:nvCxnSpPr>
        <p:spPr>
          <a:xfrm flipH="1">
            <a:off x="3626774" y="4439869"/>
            <a:ext cx="4401350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00B43BA-06E3-6EF4-775A-82A2059D6C5D}"/>
              </a:ext>
            </a:extLst>
          </p:cNvPr>
          <p:cNvSpPr txBox="1"/>
          <p:nvPr/>
        </p:nvSpPr>
        <p:spPr>
          <a:xfrm>
            <a:off x="3122579" y="3194729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LH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E686197-70EA-7E54-C630-C114B28AD26C}"/>
              </a:ext>
            </a:extLst>
          </p:cNvPr>
          <p:cNvSpPr txBox="1"/>
          <p:nvPr/>
        </p:nvSpPr>
        <p:spPr>
          <a:xfrm>
            <a:off x="5472333" y="4472579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Time</a:t>
            </a:r>
          </a:p>
        </p:txBody>
      </p:sp>
      <p:cxnSp>
        <p:nvCxnSpPr>
          <p:cNvPr id="22" name="Connettore 1 21">
            <a:extLst>
              <a:ext uri="{FF2B5EF4-FFF2-40B4-BE49-F238E27FC236}">
                <a16:creationId xmlns:a16="http://schemas.microsoft.com/office/drawing/2014/main" id="{B2BE9F7D-C19E-612B-E8AC-F8C0236D2919}"/>
              </a:ext>
            </a:extLst>
          </p:cNvPr>
          <p:cNvCxnSpPr/>
          <p:nvPr/>
        </p:nvCxnSpPr>
        <p:spPr>
          <a:xfrm>
            <a:off x="3878025" y="3369270"/>
            <a:ext cx="1544782" cy="0"/>
          </a:xfrm>
          <a:prstGeom prst="line">
            <a:avLst/>
          </a:prstGeom>
          <a:ln w="19050">
            <a:solidFill>
              <a:srgbClr val="0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igura a mano libera 22">
            <a:extLst>
              <a:ext uri="{FF2B5EF4-FFF2-40B4-BE49-F238E27FC236}">
                <a16:creationId xmlns:a16="http://schemas.microsoft.com/office/drawing/2014/main" id="{50E91838-D2BE-7F6A-6080-0D39153BE22E}"/>
              </a:ext>
            </a:extLst>
          </p:cNvPr>
          <p:cNvSpPr/>
          <p:nvPr/>
        </p:nvSpPr>
        <p:spPr>
          <a:xfrm>
            <a:off x="5422807" y="3369270"/>
            <a:ext cx="2403764" cy="959034"/>
          </a:xfrm>
          <a:custGeom>
            <a:avLst/>
            <a:gdLst>
              <a:gd name="connsiteX0" fmla="*/ 0 w 2403764"/>
              <a:gd name="connsiteY0" fmla="*/ 9998 h 959034"/>
              <a:gd name="connsiteX1" fmla="*/ 173182 w 2403764"/>
              <a:gd name="connsiteY1" fmla="*/ 9998 h 959034"/>
              <a:gd name="connsiteX2" fmla="*/ 311728 w 2403764"/>
              <a:gd name="connsiteY2" fmla="*/ 113907 h 959034"/>
              <a:gd name="connsiteX3" fmla="*/ 339437 w 2403764"/>
              <a:gd name="connsiteY3" fmla="*/ 280162 h 959034"/>
              <a:gd name="connsiteX4" fmla="*/ 367146 w 2403764"/>
              <a:gd name="connsiteY4" fmla="*/ 702725 h 959034"/>
              <a:gd name="connsiteX5" fmla="*/ 526473 w 2403764"/>
              <a:gd name="connsiteY5" fmla="*/ 910544 h 959034"/>
              <a:gd name="connsiteX6" fmla="*/ 1018310 w 2403764"/>
              <a:gd name="connsiteY6" fmla="*/ 945180 h 959034"/>
              <a:gd name="connsiteX7" fmla="*/ 2043546 w 2403764"/>
              <a:gd name="connsiteY7" fmla="*/ 945180 h 959034"/>
              <a:gd name="connsiteX8" fmla="*/ 2403764 w 2403764"/>
              <a:gd name="connsiteY8" fmla="*/ 959034 h 959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3764" h="959034">
                <a:moveTo>
                  <a:pt x="0" y="9998"/>
                </a:moveTo>
                <a:cubicBezTo>
                  <a:pt x="60613" y="1339"/>
                  <a:pt x="121227" y="-7320"/>
                  <a:pt x="173182" y="9998"/>
                </a:cubicBezTo>
                <a:cubicBezTo>
                  <a:pt x="225137" y="27316"/>
                  <a:pt x="284019" y="68880"/>
                  <a:pt x="311728" y="113907"/>
                </a:cubicBezTo>
                <a:cubicBezTo>
                  <a:pt x="339437" y="158934"/>
                  <a:pt x="330201" y="182026"/>
                  <a:pt x="339437" y="280162"/>
                </a:cubicBezTo>
                <a:cubicBezTo>
                  <a:pt x="348673" y="378298"/>
                  <a:pt x="335973" y="597661"/>
                  <a:pt x="367146" y="702725"/>
                </a:cubicBezTo>
                <a:cubicBezTo>
                  <a:pt x="398319" y="807789"/>
                  <a:pt x="417946" y="870135"/>
                  <a:pt x="526473" y="910544"/>
                </a:cubicBezTo>
                <a:cubicBezTo>
                  <a:pt x="635000" y="950953"/>
                  <a:pt x="765465" y="939407"/>
                  <a:pt x="1018310" y="945180"/>
                </a:cubicBezTo>
                <a:cubicBezTo>
                  <a:pt x="1271155" y="950953"/>
                  <a:pt x="1812637" y="942871"/>
                  <a:pt x="2043546" y="945180"/>
                </a:cubicBezTo>
                <a:cubicBezTo>
                  <a:pt x="2274455" y="947489"/>
                  <a:pt x="2339109" y="953261"/>
                  <a:pt x="2403764" y="959034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422A81AC-2677-FCA2-C733-86B5734EEEC4}"/>
              </a:ext>
            </a:extLst>
          </p:cNvPr>
          <p:cNvSpPr txBox="1"/>
          <p:nvPr/>
        </p:nvSpPr>
        <p:spPr>
          <a:xfrm>
            <a:off x="5918200" y="2852204"/>
            <a:ext cx="16193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/>
              <a:t>Direct LH suppression  </a:t>
            </a:r>
          </a:p>
        </p:txBody>
      </p:sp>
      <p:cxnSp>
        <p:nvCxnSpPr>
          <p:cNvPr id="27" name="Connettore 2 26">
            <a:extLst>
              <a:ext uri="{FF2B5EF4-FFF2-40B4-BE49-F238E27FC236}">
                <a16:creationId xmlns:a16="http://schemas.microsoft.com/office/drawing/2014/main" id="{34F837E7-0E12-32F7-5DE4-5A5D39C85727}"/>
              </a:ext>
            </a:extLst>
          </p:cNvPr>
          <p:cNvCxnSpPr>
            <a:cxnSpLocks/>
          </p:cNvCxnSpPr>
          <p:nvPr/>
        </p:nvCxnSpPr>
        <p:spPr>
          <a:xfrm>
            <a:off x="5918200" y="2518931"/>
            <a:ext cx="0" cy="1230818"/>
          </a:xfrm>
          <a:prstGeom prst="straightConnector1">
            <a:avLst/>
          </a:prstGeom>
          <a:ln>
            <a:solidFill>
              <a:srgbClr val="00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1AA7517C-455D-9182-AB3D-99B7F5044983}"/>
              </a:ext>
            </a:extLst>
          </p:cNvPr>
          <p:cNvSpPr txBox="1"/>
          <p:nvPr/>
        </p:nvSpPr>
        <p:spPr>
          <a:xfrm>
            <a:off x="0" y="4897279"/>
            <a:ext cx="1095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solidFill>
                  <a:srgbClr val="212121"/>
                </a:solidFill>
                <a:latin typeface="BlinkMacSystemFont"/>
              </a:rPr>
              <a:t>Racca et al., 2020</a:t>
            </a:r>
            <a:endParaRPr lang="en-US" sz="1000" dirty="0"/>
          </a:p>
        </p:txBody>
      </p:sp>
      <p:sp>
        <p:nvSpPr>
          <p:cNvPr id="31" name="Ovale 30">
            <a:extLst>
              <a:ext uri="{FF2B5EF4-FFF2-40B4-BE49-F238E27FC236}">
                <a16:creationId xmlns:a16="http://schemas.microsoft.com/office/drawing/2014/main" id="{FDA8FD76-3D37-14CB-3CBE-6C0ED08FDD0A}"/>
              </a:ext>
            </a:extLst>
          </p:cNvPr>
          <p:cNvSpPr/>
          <p:nvPr/>
        </p:nvSpPr>
        <p:spPr>
          <a:xfrm>
            <a:off x="1169262" y="2166457"/>
            <a:ext cx="661480" cy="42515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DB206281-E78E-B821-9DA1-794ED91E6D4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55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4A7013AD-A81A-F92B-5DC7-A43C17CA3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>
            <a:extLst>
              <a:ext uri="{FF2B5EF4-FFF2-40B4-BE49-F238E27FC236}">
                <a16:creationId xmlns:a16="http://schemas.microsoft.com/office/drawing/2014/main" id="{E5EFFFD6-42CE-CCDB-06AB-9AFEF5335246}"/>
              </a:ext>
            </a:extLst>
          </p:cNvPr>
          <p:cNvSpPr/>
          <p:nvPr/>
        </p:nvSpPr>
        <p:spPr>
          <a:xfrm>
            <a:off x="762350" y="655333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>
            <a:extLst>
              <a:ext uri="{FF2B5EF4-FFF2-40B4-BE49-F238E27FC236}">
                <a16:creationId xmlns:a16="http://schemas.microsoft.com/office/drawing/2014/main" id="{A278E1AC-88B9-854B-F93E-DD75D8E30220}"/>
              </a:ext>
            </a:extLst>
          </p:cNvPr>
          <p:cNvSpPr/>
          <p:nvPr/>
        </p:nvSpPr>
        <p:spPr>
          <a:xfrm>
            <a:off x="7400652" y="655333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1CFB26A1-505B-637E-80A4-F072291674B4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endParaRPr sz="2000" b="1" dirty="0">
              <a:solidFill>
                <a:srgbClr val="1D1B1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" name="Google Shape;116;p5">
            <a:extLst>
              <a:ext uri="{FF2B5EF4-FFF2-40B4-BE49-F238E27FC236}">
                <a16:creationId xmlns:a16="http://schemas.microsoft.com/office/drawing/2014/main" id="{FDB8C8F5-ADCF-B8BA-2EA7-81F3B8ACCF90}"/>
              </a:ext>
            </a:extLst>
          </p:cNvPr>
          <p:cNvSpPr txBox="1"/>
          <p:nvPr/>
        </p:nvSpPr>
        <p:spPr>
          <a:xfrm>
            <a:off x="748408" y="252730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r>
              <a:rPr lang="en-U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…another strategy in front of us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3049E62-84EB-131E-F866-A172A52BBA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4975"/>
          <a:stretch/>
        </p:blipFill>
        <p:spPr>
          <a:xfrm>
            <a:off x="481048" y="1637127"/>
            <a:ext cx="3719706" cy="227284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7591B8A6-B96A-6BE7-6AF2-3CA72031519F}"/>
              </a:ext>
            </a:extLst>
          </p:cNvPr>
          <p:cNvSpPr txBox="1"/>
          <p:nvPr/>
        </p:nvSpPr>
        <p:spPr>
          <a:xfrm>
            <a:off x="4788572" y="1772984"/>
            <a:ext cx="41537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Desogestrel</a:t>
            </a:r>
            <a:r>
              <a:rPr lang="en-US" dirty="0"/>
              <a:t> 75 mcg vs </a:t>
            </a:r>
            <a:r>
              <a:rPr lang="en-US" dirty="0" err="1"/>
              <a:t>Levonogestrel</a:t>
            </a:r>
            <a:r>
              <a:rPr lang="en-US" dirty="0"/>
              <a:t> 30 mcg 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022C0A55-2059-91CB-D1A1-75F688A98897}"/>
              </a:ext>
            </a:extLst>
          </p:cNvPr>
          <p:cNvSpPr/>
          <p:nvPr/>
        </p:nvSpPr>
        <p:spPr>
          <a:xfrm>
            <a:off x="4420411" y="1382984"/>
            <a:ext cx="4489673" cy="3231546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890F9ADB-96DC-EF6D-BC77-529D37A80563}"/>
              </a:ext>
            </a:extLst>
          </p:cNvPr>
          <p:cNvSpPr/>
          <p:nvPr/>
        </p:nvSpPr>
        <p:spPr>
          <a:xfrm>
            <a:off x="4788572" y="1211836"/>
            <a:ext cx="3663182" cy="390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Progestogen-only pill (POP) </a:t>
            </a:r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C514EAB7-73AA-E72E-AB7D-87BE1D89C8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4762356"/>
              </p:ext>
            </p:extLst>
          </p:nvPr>
        </p:nvGraphicFramePr>
        <p:xfrm>
          <a:off x="5231068" y="2080761"/>
          <a:ext cx="3169323" cy="2324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420D355-6E7D-3277-F69A-C158E49438A6}"/>
              </a:ext>
            </a:extLst>
          </p:cNvPr>
          <p:cNvSpPr txBox="1"/>
          <p:nvPr/>
        </p:nvSpPr>
        <p:spPr>
          <a:xfrm>
            <a:off x="7640407" y="4922307"/>
            <a:ext cx="15199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0" u="none" strike="noStrike" dirty="0">
                <a:solidFill>
                  <a:srgbClr val="212121"/>
                </a:solidFill>
                <a:effectLst/>
                <a:latin typeface="BlinkMacSystemFont"/>
              </a:rPr>
              <a:t>Rice et al., </a:t>
            </a:r>
            <a:r>
              <a:rPr lang="it-IT" sz="1000" b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Hum</a:t>
            </a:r>
            <a:r>
              <a:rPr lang="it-IT" sz="1000" b="0" u="none" strike="noStrike" dirty="0">
                <a:solidFill>
                  <a:srgbClr val="212121"/>
                </a:solidFill>
                <a:effectLst/>
                <a:latin typeface="BlinkMacSystemFont"/>
              </a:rPr>
              <a:t> Rep 1999</a:t>
            </a:r>
            <a:endParaRPr lang="en-US" sz="1000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56F663A7-167D-955B-5B01-E9944BFD2DB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6FEB5B34-1B7C-1F0E-68C7-935ECCBFC84F}"/>
              </a:ext>
            </a:extLst>
          </p:cNvPr>
          <p:cNvSpPr/>
          <p:nvPr/>
        </p:nvSpPr>
        <p:spPr>
          <a:xfrm>
            <a:off x="7023652" y="2411896"/>
            <a:ext cx="1129810" cy="1696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63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6" grpId="0" animBg="1"/>
      <p:bldGraphic spid="11" grpId="0">
        <p:bldAsOne/>
      </p:bldGraphic>
      <p:bldP spid="12" grpId="0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BC5D9093-FA82-919E-8C90-0C491C3F5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30F36551-F022-4627-698B-0B2C7A0EB692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endParaRPr sz="2000" b="1" dirty="0">
              <a:solidFill>
                <a:srgbClr val="1D1B1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" name="Google Shape;116;p5">
            <a:extLst>
              <a:ext uri="{FF2B5EF4-FFF2-40B4-BE49-F238E27FC236}">
                <a16:creationId xmlns:a16="http://schemas.microsoft.com/office/drawing/2014/main" id="{A5E5A96F-A3D8-76F2-E25B-C592E16984A9}"/>
              </a:ext>
            </a:extLst>
          </p:cNvPr>
          <p:cNvSpPr txBox="1"/>
          <p:nvPr/>
        </p:nvSpPr>
        <p:spPr>
          <a:xfrm>
            <a:off x="748408" y="252730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r>
              <a:rPr lang="en-U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Freeze-all: the game changer 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9CF8808B-03A0-292A-3514-569562EC35C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C6C40FF4-EB3B-6D05-A452-8B42C8CBB702}"/>
              </a:ext>
            </a:extLst>
          </p:cNvPr>
          <p:cNvSpPr txBox="1"/>
          <p:nvPr/>
        </p:nvSpPr>
        <p:spPr>
          <a:xfrm>
            <a:off x="0" y="4861991"/>
            <a:ext cx="13548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https://www.cdc.gov/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Immagine 5" descr="Immagine che contiene Carattere, Elementi grafici, Blu elettrico, logo&#10;&#10;Descrizione generata automaticamente">
            <a:extLst>
              <a:ext uri="{FF2B5EF4-FFF2-40B4-BE49-F238E27FC236}">
                <a16:creationId xmlns:a16="http://schemas.microsoft.com/office/drawing/2014/main" id="{E1C89F74-03D0-34FE-14AF-7742D9061F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739" y="4565621"/>
            <a:ext cx="494208" cy="331776"/>
          </a:xfrm>
          <a:prstGeom prst="rect">
            <a:avLst/>
          </a:prstGeom>
        </p:spPr>
      </p:pic>
      <p:pic>
        <p:nvPicPr>
          <p:cNvPr id="3" name="Immagine 2" descr="Immagine che contiene linea, Diagramma, schermata, diagramma&#10;&#10;Descrizione generata automaticamente">
            <a:extLst>
              <a:ext uri="{FF2B5EF4-FFF2-40B4-BE49-F238E27FC236}">
                <a16:creationId xmlns:a16="http://schemas.microsoft.com/office/drawing/2014/main" id="{7C69DD3E-9929-10C8-3474-AF7124916CC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844" r="58279"/>
          <a:stretch/>
        </p:blipFill>
        <p:spPr>
          <a:xfrm>
            <a:off x="1103540" y="1332584"/>
            <a:ext cx="2894174" cy="3379879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E218A9DB-0F4F-581D-7950-81F1AA4B997D}"/>
              </a:ext>
            </a:extLst>
          </p:cNvPr>
          <p:cNvSpPr/>
          <p:nvPr/>
        </p:nvSpPr>
        <p:spPr>
          <a:xfrm>
            <a:off x="1838464" y="3381580"/>
            <a:ext cx="6123530" cy="503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Connettore 1 8">
            <a:extLst>
              <a:ext uri="{FF2B5EF4-FFF2-40B4-BE49-F238E27FC236}">
                <a16:creationId xmlns:a16="http://schemas.microsoft.com/office/drawing/2014/main" id="{6F153C28-FA00-522A-25D8-6A83B058831B}"/>
              </a:ext>
            </a:extLst>
          </p:cNvPr>
          <p:cNvCxnSpPr/>
          <p:nvPr/>
        </p:nvCxnSpPr>
        <p:spPr>
          <a:xfrm>
            <a:off x="1838464" y="3854364"/>
            <a:ext cx="5781845" cy="0"/>
          </a:xfrm>
          <a:prstGeom prst="line">
            <a:avLst/>
          </a:prstGeom>
          <a:ln>
            <a:solidFill>
              <a:schemeClr val="tx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>
            <a:extLst>
              <a:ext uri="{FF2B5EF4-FFF2-40B4-BE49-F238E27FC236}">
                <a16:creationId xmlns:a16="http://schemas.microsoft.com/office/drawing/2014/main" id="{1B45743E-C9D6-DE3B-92F4-0661C34B4943}"/>
              </a:ext>
            </a:extLst>
          </p:cNvPr>
          <p:cNvCxnSpPr/>
          <p:nvPr/>
        </p:nvCxnSpPr>
        <p:spPr>
          <a:xfrm>
            <a:off x="1838464" y="3578139"/>
            <a:ext cx="5781845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tangolo 12">
            <a:extLst>
              <a:ext uri="{FF2B5EF4-FFF2-40B4-BE49-F238E27FC236}">
                <a16:creationId xmlns:a16="http://schemas.microsoft.com/office/drawing/2014/main" id="{B85E4654-BB1D-DF31-2A1F-A9E15BCD190E}"/>
              </a:ext>
            </a:extLst>
          </p:cNvPr>
          <p:cNvSpPr/>
          <p:nvPr/>
        </p:nvSpPr>
        <p:spPr>
          <a:xfrm>
            <a:off x="1272125" y="4339504"/>
            <a:ext cx="6204154" cy="226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BC8B8754-5AFA-23CC-16C5-E4CFE434D3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2125" y="4339504"/>
            <a:ext cx="1742303" cy="194671"/>
          </a:xfrm>
          <a:prstGeom prst="rect">
            <a:avLst/>
          </a:prstGeom>
        </p:spPr>
      </p:pic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74F549C6-AC39-BB80-BA86-66EEEA7E4958}"/>
              </a:ext>
            </a:extLst>
          </p:cNvPr>
          <p:cNvSpPr/>
          <p:nvPr/>
        </p:nvSpPr>
        <p:spPr>
          <a:xfrm>
            <a:off x="810777" y="1140542"/>
            <a:ext cx="7488300" cy="3692670"/>
          </a:xfrm>
          <a:prstGeom prst="round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050" b="1" dirty="0">
              <a:solidFill>
                <a:schemeClr val="tx1"/>
              </a:solidFill>
            </a:endParaRPr>
          </a:p>
          <a:p>
            <a:pPr algn="ctr"/>
            <a:endParaRPr lang="es-ES_tradnl" sz="1050" b="1" dirty="0" err="1">
              <a:solidFill>
                <a:schemeClr val="tx1"/>
              </a:solidFill>
            </a:endParaRP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CB184ABB-D68E-6E82-B672-E051743498DD}"/>
              </a:ext>
            </a:extLst>
          </p:cNvPr>
          <p:cNvGrpSpPr/>
          <p:nvPr/>
        </p:nvGrpSpPr>
        <p:grpSpPr>
          <a:xfrm>
            <a:off x="1272126" y="1332583"/>
            <a:ext cx="6768334" cy="3379879"/>
            <a:chOff x="1238865" y="1240614"/>
            <a:chExt cx="6768334" cy="3379879"/>
          </a:xfrm>
        </p:grpSpPr>
        <p:pic>
          <p:nvPicPr>
            <p:cNvPr id="16" name="Immagine 15" descr="Immagine che contiene linea, Diagramma, schermata, diagramma&#10;&#10;Descrizione generata automaticamente">
              <a:extLst>
                <a:ext uri="{FF2B5EF4-FFF2-40B4-BE49-F238E27FC236}">
                  <a16:creationId xmlns:a16="http://schemas.microsoft.com/office/drawing/2014/main" id="{0451C425-DCA5-C80C-8765-42F5A6010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41900" t="844"/>
            <a:stretch/>
          </p:blipFill>
          <p:spPr>
            <a:xfrm>
              <a:off x="3976894" y="1240614"/>
              <a:ext cx="4030305" cy="3379879"/>
            </a:xfrm>
            <a:prstGeom prst="rect">
              <a:avLst/>
            </a:prstGeom>
          </p:spPr>
        </p:pic>
        <p:sp>
          <p:nvSpPr>
            <p:cNvPr id="17" name="Rettangolo 16">
              <a:extLst>
                <a:ext uri="{FF2B5EF4-FFF2-40B4-BE49-F238E27FC236}">
                  <a16:creationId xmlns:a16="http://schemas.microsoft.com/office/drawing/2014/main" id="{05D65957-9CB9-1A11-2E34-D41340D7BBA8}"/>
                </a:ext>
              </a:extLst>
            </p:cNvPr>
            <p:cNvSpPr/>
            <p:nvPr/>
          </p:nvSpPr>
          <p:spPr>
            <a:xfrm>
              <a:off x="1805204" y="3289610"/>
              <a:ext cx="6123530" cy="5036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Connettore 1 17">
              <a:extLst>
                <a:ext uri="{FF2B5EF4-FFF2-40B4-BE49-F238E27FC236}">
                  <a16:creationId xmlns:a16="http://schemas.microsoft.com/office/drawing/2014/main" id="{91F8D8E0-C1B2-1491-10A8-33865B964B51}"/>
                </a:ext>
              </a:extLst>
            </p:cNvPr>
            <p:cNvCxnSpPr/>
            <p:nvPr/>
          </p:nvCxnSpPr>
          <p:spPr>
            <a:xfrm>
              <a:off x="1805204" y="3762394"/>
              <a:ext cx="5781845" cy="0"/>
            </a:xfrm>
            <a:prstGeom prst="line">
              <a:avLst/>
            </a:prstGeom>
            <a:ln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1 18">
              <a:extLst>
                <a:ext uri="{FF2B5EF4-FFF2-40B4-BE49-F238E27FC236}">
                  <a16:creationId xmlns:a16="http://schemas.microsoft.com/office/drawing/2014/main" id="{6D947131-1FF0-61AC-B9E6-18DE5085E39B}"/>
                </a:ext>
              </a:extLst>
            </p:cNvPr>
            <p:cNvCxnSpPr/>
            <p:nvPr/>
          </p:nvCxnSpPr>
          <p:spPr>
            <a:xfrm>
              <a:off x="1805204" y="3486169"/>
              <a:ext cx="5781845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ttangolo 20">
              <a:extLst>
                <a:ext uri="{FF2B5EF4-FFF2-40B4-BE49-F238E27FC236}">
                  <a16:creationId xmlns:a16="http://schemas.microsoft.com/office/drawing/2014/main" id="{0E8FB1C9-4B9D-80BA-F56A-BA60291315DA}"/>
                </a:ext>
              </a:extLst>
            </p:cNvPr>
            <p:cNvSpPr/>
            <p:nvPr/>
          </p:nvSpPr>
          <p:spPr>
            <a:xfrm>
              <a:off x="1238865" y="4247534"/>
              <a:ext cx="6204154" cy="226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9D952300-BF2E-4F38-C9DC-D942288C34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38865" y="4247534"/>
              <a:ext cx="1742303" cy="194671"/>
            </a:xfrm>
            <a:prstGeom prst="rect">
              <a:avLst/>
            </a:prstGeom>
          </p:spPr>
        </p:pic>
      </p:grpSp>
      <p:pic>
        <p:nvPicPr>
          <p:cNvPr id="5" name="Elemento grafico 4" descr="Fiocco di neve con riempimento a tinta unita">
            <a:extLst>
              <a:ext uri="{FF2B5EF4-FFF2-40B4-BE49-F238E27FC236}">
                <a16:creationId xmlns:a16="http://schemas.microsoft.com/office/drawing/2014/main" id="{A1C44390-67A5-8EEC-22C8-143917A501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45893" y="1140542"/>
            <a:ext cx="102870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566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13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F9020605-32A5-BAF3-10B8-EA501F5B2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>
            <a:extLst>
              <a:ext uri="{FF2B5EF4-FFF2-40B4-BE49-F238E27FC236}">
                <a16:creationId xmlns:a16="http://schemas.microsoft.com/office/drawing/2014/main" id="{28CCC21D-243E-18FB-0E2D-B36AFA7ABAB2}"/>
              </a:ext>
            </a:extLst>
          </p:cNvPr>
          <p:cNvSpPr/>
          <p:nvPr/>
        </p:nvSpPr>
        <p:spPr>
          <a:xfrm>
            <a:off x="644056" y="514133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>
            <a:extLst>
              <a:ext uri="{FF2B5EF4-FFF2-40B4-BE49-F238E27FC236}">
                <a16:creationId xmlns:a16="http://schemas.microsoft.com/office/drawing/2014/main" id="{5A31F387-AA98-8E58-6540-40D8945E2702}"/>
              </a:ext>
            </a:extLst>
          </p:cNvPr>
          <p:cNvSpPr/>
          <p:nvPr/>
        </p:nvSpPr>
        <p:spPr>
          <a:xfrm>
            <a:off x="7400652" y="655333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42D5C03E-1BC7-B8A6-F940-B3A7D8CF8501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PPOS </a:t>
            </a:r>
            <a:r>
              <a:rPr lang="es-ES" sz="2000" b="1" dirty="0" err="1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protocol</a:t>
            </a: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. </a:t>
            </a:r>
            <a:r>
              <a:rPr lang="es-ES" sz="2000" b="1" dirty="0" err="1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The</a:t>
            </a: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s-ES" sz="2000" b="1" dirty="0" err="1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first</a:t>
            </a: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s-ES" sz="2000" b="1" dirty="0" err="1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evidence</a:t>
            </a: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2000" b="1" dirty="0">
              <a:solidFill>
                <a:srgbClr val="1D1B1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D09800D8-0823-1EE0-35BC-D5D94CD5CB39}"/>
              </a:ext>
            </a:extLst>
          </p:cNvPr>
          <p:cNvSpPr/>
          <p:nvPr/>
        </p:nvSpPr>
        <p:spPr>
          <a:xfrm>
            <a:off x="229049" y="1140542"/>
            <a:ext cx="8620286" cy="3531054"/>
          </a:xfrm>
          <a:prstGeom prst="round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050" b="1" dirty="0">
              <a:solidFill>
                <a:schemeClr val="tx1"/>
              </a:solidFill>
            </a:endParaRPr>
          </a:p>
          <a:p>
            <a:pPr algn="ctr"/>
            <a:endParaRPr lang="es-ES_tradnl" sz="1050" b="1" dirty="0" err="1">
              <a:solidFill>
                <a:schemeClr val="tx1"/>
              </a:solidFill>
            </a:endParaRP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0B20A6EB-AA68-A731-FEBC-3EB7EAC69F29}"/>
              </a:ext>
            </a:extLst>
          </p:cNvPr>
          <p:cNvSpPr/>
          <p:nvPr/>
        </p:nvSpPr>
        <p:spPr>
          <a:xfrm>
            <a:off x="2656866" y="945542"/>
            <a:ext cx="3989741" cy="390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MPA (n=150) vs. GnRH-a short protocol (n=150)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CA88A5A-F746-9744-62F4-DCCFAEED376E}"/>
              </a:ext>
            </a:extLst>
          </p:cNvPr>
          <p:cNvSpPr txBox="1"/>
          <p:nvPr/>
        </p:nvSpPr>
        <p:spPr>
          <a:xfrm>
            <a:off x="0" y="4897279"/>
            <a:ext cx="11448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 err="1">
                <a:solidFill>
                  <a:srgbClr val="212121"/>
                </a:solidFill>
                <a:latin typeface="BlinkMacSystemFont"/>
              </a:rPr>
              <a:t>Kuang</a:t>
            </a:r>
            <a:r>
              <a:rPr lang="it-IT" sz="1000" dirty="0">
                <a:solidFill>
                  <a:srgbClr val="212121"/>
                </a:solidFill>
                <a:latin typeface="BlinkMacSystemFont"/>
              </a:rPr>
              <a:t> </a:t>
            </a:r>
            <a:r>
              <a:rPr lang="it-IT" sz="1000" b="0" u="none" strike="noStrike" dirty="0">
                <a:solidFill>
                  <a:srgbClr val="212121"/>
                </a:solidFill>
                <a:effectLst/>
                <a:latin typeface="BlinkMacSystemFont"/>
              </a:rPr>
              <a:t> et al.  2015</a:t>
            </a:r>
            <a:endParaRPr lang="en-US" sz="1000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8970BB3-5C74-A003-8318-B62814C94C80}"/>
              </a:ext>
            </a:extLst>
          </p:cNvPr>
          <p:cNvSpPr txBox="1"/>
          <p:nvPr/>
        </p:nvSpPr>
        <p:spPr>
          <a:xfrm>
            <a:off x="5774938" y="4122679"/>
            <a:ext cx="1996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1/150 premature LH surge </a:t>
            </a: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C794E99C-C360-9F09-89A9-FE7CA2F81CFD}"/>
              </a:ext>
            </a:extLst>
          </p:cNvPr>
          <p:cNvGrpSpPr/>
          <p:nvPr/>
        </p:nvGrpSpPr>
        <p:grpSpPr>
          <a:xfrm>
            <a:off x="5084683" y="1804575"/>
            <a:ext cx="3354144" cy="2262752"/>
            <a:chOff x="4732156" y="2108745"/>
            <a:chExt cx="3943972" cy="2476765"/>
          </a:xfrm>
        </p:grpSpPr>
        <p:pic>
          <p:nvPicPr>
            <p:cNvPr id="11" name="Immagine 10" descr="Immagine che contiene diagramma, linea, Parallelo, Diagramma&#10;&#10;Descrizione generata automaticamente">
              <a:extLst>
                <a:ext uri="{FF2B5EF4-FFF2-40B4-BE49-F238E27FC236}">
                  <a16:creationId xmlns:a16="http://schemas.microsoft.com/office/drawing/2014/main" id="{17B877B3-B7E8-CE81-7D0A-D80B8B115A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" b="54039"/>
            <a:stretch/>
          </p:blipFill>
          <p:spPr>
            <a:xfrm>
              <a:off x="4732156" y="2108745"/>
              <a:ext cx="3738732" cy="2363924"/>
            </a:xfrm>
            <a:prstGeom prst="rect">
              <a:avLst/>
            </a:prstGeom>
          </p:spPr>
        </p:pic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866613F6-B084-0DA7-95A9-1B6B0FD37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096" t="96830" b="1"/>
            <a:stretch/>
          </p:blipFill>
          <p:spPr>
            <a:xfrm>
              <a:off x="5090531" y="4422488"/>
              <a:ext cx="3585597" cy="163022"/>
            </a:xfrm>
            <a:prstGeom prst="rect">
              <a:avLst/>
            </a:prstGeom>
          </p:spPr>
        </p:pic>
      </p:grp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C41093C3-FC2B-B52C-B611-663815F94803}"/>
              </a:ext>
            </a:extLst>
          </p:cNvPr>
          <p:cNvSpPr/>
          <p:nvPr/>
        </p:nvSpPr>
        <p:spPr>
          <a:xfrm>
            <a:off x="1363831" y="4471991"/>
            <a:ext cx="2193030" cy="3900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Stimulation outcomes 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19C793E7-1D37-ED41-4D64-11FDFCADE0F4}"/>
              </a:ext>
            </a:extLst>
          </p:cNvPr>
          <p:cNvSpPr/>
          <p:nvPr/>
        </p:nvSpPr>
        <p:spPr>
          <a:xfrm>
            <a:off x="5577967" y="4471991"/>
            <a:ext cx="2193030" cy="3900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LH suppression in MPA group </a:t>
            </a:r>
          </a:p>
        </p:txBody>
      </p:sp>
      <p:graphicFrame>
        <p:nvGraphicFramePr>
          <p:cNvPr id="16" name="Grafico 15">
            <a:extLst>
              <a:ext uri="{FF2B5EF4-FFF2-40B4-BE49-F238E27FC236}">
                <a16:creationId xmlns:a16="http://schemas.microsoft.com/office/drawing/2014/main" id="{5C8755F0-2B41-9796-95BF-2337FFB382D9}"/>
              </a:ext>
            </a:extLst>
          </p:cNvPr>
          <p:cNvGraphicFramePr>
            <a:graphicFrameLocks/>
          </p:cNvGraphicFramePr>
          <p:nvPr/>
        </p:nvGraphicFramePr>
        <p:xfrm>
          <a:off x="549451" y="1442880"/>
          <a:ext cx="3989741" cy="2802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Ovale 4">
            <a:extLst>
              <a:ext uri="{FF2B5EF4-FFF2-40B4-BE49-F238E27FC236}">
                <a16:creationId xmlns:a16="http://schemas.microsoft.com/office/drawing/2014/main" id="{67DE9149-F88D-A793-E016-945024D79103}"/>
              </a:ext>
            </a:extLst>
          </p:cNvPr>
          <p:cNvSpPr/>
          <p:nvPr/>
        </p:nvSpPr>
        <p:spPr>
          <a:xfrm>
            <a:off x="85838" y="755992"/>
            <a:ext cx="736600" cy="7239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Elemento grafico 5" descr="Tiro a segno contorno">
            <a:extLst>
              <a:ext uri="{FF2B5EF4-FFF2-40B4-BE49-F238E27FC236}">
                <a16:creationId xmlns:a16="http://schemas.microsoft.com/office/drawing/2014/main" id="{DEDEEA21-6F48-F9C8-10C9-7263DB31E3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5913" y="881821"/>
            <a:ext cx="461288" cy="46128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EA925AF7-020E-8C60-3145-EB74AC65E1F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04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 animBg="1"/>
      <p:bldP spid="15" grpId="0" animBg="1"/>
      <p:bldGraphic spid="16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D6BB9461-6766-0EB5-572B-4D18BC885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3EA80441-73CF-A540-D544-C0836DE8FA79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endParaRPr sz="2000" b="1" dirty="0">
              <a:solidFill>
                <a:srgbClr val="1D1B1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1B555A5-6933-CBBF-553F-A2190A3FBF11}"/>
              </a:ext>
            </a:extLst>
          </p:cNvPr>
          <p:cNvSpPr/>
          <p:nvPr/>
        </p:nvSpPr>
        <p:spPr>
          <a:xfrm>
            <a:off x="0" y="61296"/>
            <a:ext cx="9144000" cy="16760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PPOS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945FA43-B057-D2E4-0F90-130D44CECFE0}"/>
              </a:ext>
            </a:extLst>
          </p:cNvPr>
          <p:cNvSpPr/>
          <p:nvPr/>
        </p:nvSpPr>
        <p:spPr>
          <a:xfrm>
            <a:off x="948436" y="2053815"/>
            <a:ext cx="1641256" cy="26055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Outcomes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01E29A1-3607-A8C4-4889-88434D0883D5}"/>
              </a:ext>
            </a:extLst>
          </p:cNvPr>
          <p:cNvSpPr/>
          <p:nvPr/>
        </p:nvSpPr>
        <p:spPr>
          <a:xfrm>
            <a:off x="2803026" y="2053814"/>
            <a:ext cx="1641256" cy="26055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Population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75C7A06-7D83-FADD-759D-08D9DC047A35}"/>
              </a:ext>
            </a:extLst>
          </p:cNvPr>
          <p:cNvSpPr/>
          <p:nvPr/>
        </p:nvSpPr>
        <p:spPr>
          <a:xfrm>
            <a:off x="4657616" y="2053815"/>
            <a:ext cx="1641256" cy="26055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Side effects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8E0A995-1546-F2FB-B84B-9C5991EBC5D7}"/>
              </a:ext>
            </a:extLst>
          </p:cNvPr>
          <p:cNvSpPr/>
          <p:nvPr/>
        </p:nvSpPr>
        <p:spPr>
          <a:xfrm>
            <a:off x="6512206" y="2053814"/>
            <a:ext cx="1641256" cy="26055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Safety</a:t>
            </a:r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3B612084-7216-EE8F-4534-15AD0707C69D}"/>
              </a:ext>
            </a:extLst>
          </p:cNvPr>
          <p:cNvSpPr/>
          <p:nvPr/>
        </p:nvSpPr>
        <p:spPr>
          <a:xfrm>
            <a:off x="1284911" y="2493722"/>
            <a:ext cx="1075150" cy="10390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8AC04494-F7AB-A774-5AF8-AC8EFBB8A3E0}"/>
              </a:ext>
            </a:extLst>
          </p:cNvPr>
          <p:cNvSpPr/>
          <p:nvPr/>
        </p:nvSpPr>
        <p:spPr>
          <a:xfrm>
            <a:off x="3101253" y="2493722"/>
            <a:ext cx="1075150" cy="10390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Ovale 33">
            <a:extLst>
              <a:ext uri="{FF2B5EF4-FFF2-40B4-BE49-F238E27FC236}">
                <a16:creationId xmlns:a16="http://schemas.microsoft.com/office/drawing/2014/main" id="{C034B860-08E0-FBD3-F215-54B4AEEE0B34}"/>
              </a:ext>
            </a:extLst>
          </p:cNvPr>
          <p:cNvSpPr/>
          <p:nvPr/>
        </p:nvSpPr>
        <p:spPr>
          <a:xfrm>
            <a:off x="6795259" y="2523589"/>
            <a:ext cx="1075150" cy="10390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e 34">
            <a:extLst>
              <a:ext uri="{FF2B5EF4-FFF2-40B4-BE49-F238E27FC236}">
                <a16:creationId xmlns:a16="http://schemas.microsoft.com/office/drawing/2014/main" id="{54B03999-B04C-0018-E6B6-423BE234FA1D}"/>
              </a:ext>
            </a:extLst>
          </p:cNvPr>
          <p:cNvSpPr/>
          <p:nvPr/>
        </p:nvSpPr>
        <p:spPr>
          <a:xfrm>
            <a:off x="5030247" y="2538478"/>
            <a:ext cx="1075150" cy="10390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8" name="Elemento grafico 37" descr="Cervello in testa contorno">
            <a:extLst>
              <a:ext uri="{FF2B5EF4-FFF2-40B4-BE49-F238E27FC236}">
                <a16:creationId xmlns:a16="http://schemas.microsoft.com/office/drawing/2014/main" id="{11749DF4-B15D-59B1-63C7-410738BD24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11432" y="2686728"/>
            <a:ext cx="712780" cy="712780"/>
          </a:xfrm>
          <a:prstGeom prst="rect">
            <a:avLst/>
          </a:prstGeom>
        </p:spPr>
      </p:pic>
      <p:pic>
        <p:nvPicPr>
          <p:cNvPr id="40" name="Elemento grafico 39" descr="Tiro a segno contorno">
            <a:extLst>
              <a:ext uri="{FF2B5EF4-FFF2-40B4-BE49-F238E27FC236}">
                <a16:creationId xmlns:a16="http://schemas.microsoft.com/office/drawing/2014/main" id="{413B7966-74A3-CE23-DA35-C0ACFE2842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91600" y="2698552"/>
            <a:ext cx="669811" cy="669811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768F7B69-B5D9-10DB-051D-975AF60DEEE8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  <p:pic>
        <p:nvPicPr>
          <p:cNvPr id="4" name="Elemento grafico 3" descr="Profilo femminile contorno">
            <a:extLst>
              <a:ext uri="{FF2B5EF4-FFF2-40B4-BE49-F238E27FC236}">
                <a16:creationId xmlns:a16="http://schemas.microsoft.com/office/drawing/2014/main" id="{F93EE8E7-DC1E-2909-564C-814AC44E84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01840" y="2710784"/>
            <a:ext cx="694445" cy="694445"/>
          </a:xfrm>
          <a:prstGeom prst="rect">
            <a:avLst/>
          </a:prstGeom>
        </p:spPr>
      </p:pic>
      <p:pic>
        <p:nvPicPr>
          <p:cNvPr id="6" name="Elemento grafico 5" descr="Neonato che gattona contorno">
            <a:extLst>
              <a:ext uri="{FF2B5EF4-FFF2-40B4-BE49-F238E27FC236}">
                <a16:creationId xmlns:a16="http://schemas.microsoft.com/office/drawing/2014/main" id="{A62105D4-8248-69C5-E8D7-A04B10CC879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015326" y="2740498"/>
            <a:ext cx="635015" cy="63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4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  <p:bldP spid="12" grpId="0" animBg="1"/>
      <p:bldP spid="13" grpId="0" animBg="1"/>
      <p:bldP spid="14" grpId="0" animBg="1"/>
      <p:bldP spid="19" grpId="0" animBg="1"/>
      <p:bldP spid="27" grpId="0" animBg="1"/>
      <p:bldP spid="34" grpId="0" animBg="1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2DA7A37F-C566-F0B6-9DD6-65AA62F86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diagramma, linea, Diagramma, Carattere&#10;&#10;Descrizione generata automaticamente">
            <a:extLst>
              <a:ext uri="{FF2B5EF4-FFF2-40B4-BE49-F238E27FC236}">
                <a16:creationId xmlns:a16="http://schemas.microsoft.com/office/drawing/2014/main" id="{0C78A047-DA99-3443-8EA5-B24766101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2056" y="1731957"/>
            <a:ext cx="3833260" cy="2343618"/>
          </a:xfrm>
          <a:prstGeom prst="rect">
            <a:avLst/>
          </a:prstGeom>
        </p:spPr>
      </p:pic>
      <p:sp>
        <p:nvSpPr>
          <p:cNvPr id="115" name="Google Shape;115;p5">
            <a:extLst>
              <a:ext uri="{FF2B5EF4-FFF2-40B4-BE49-F238E27FC236}">
                <a16:creationId xmlns:a16="http://schemas.microsoft.com/office/drawing/2014/main" id="{4A10BB62-1349-B41B-9941-A2F961AF7707}"/>
              </a:ext>
            </a:extLst>
          </p:cNvPr>
          <p:cNvSpPr/>
          <p:nvPr/>
        </p:nvSpPr>
        <p:spPr>
          <a:xfrm>
            <a:off x="7400652" y="655333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0CD65DCE-A6B1-7196-2A48-A6409968FBFC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PPOS vs. GnRH </a:t>
            </a:r>
            <a:r>
              <a:rPr lang="es-ES" sz="2000" b="1" dirty="0" err="1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agonist</a:t>
            </a: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  </a:t>
            </a:r>
            <a:endParaRPr sz="2000" b="1" dirty="0">
              <a:solidFill>
                <a:srgbClr val="1D1B1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450BED2E-1A02-7706-43F5-567084D2387D}"/>
              </a:ext>
            </a:extLst>
          </p:cNvPr>
          <p:cNvSpPr/>
          <p:nvPr/>
        </p:nvSpPr>
        <p:spPr>
          <a:xfrm>
            <a:off x="942513" y="1140542"/>
            <a:ext cx="7906822" cy="3558294"/>
          </a:xfrm>
          <a:prstGeom prst="round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050" b="1" dirty="0">
              <a:solidFill>
                <a:schemeClr val="tx1"/>
              </a:solidFill>
            </a:endParaRPr>
          </a:p>
          <a:p>
            <a:pPr algn="ctr"/>
            <a:endParaRPr lang="es-ES_tradnl" sz="1050" b="1" dirty="0" err="1">
              <a:solidFill>
                <a:schemeClr val="tx1"/>
              </a:solidFill>
            </a:endParaRP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755553B4-AFF9-F569-A5D5-98E02CA03CDD}"/>
              </a:ext>
            </a:extLst>
          </p:cNvPr>
          <p:cNvSpPr/>
          <p:nvPr/>
        </p:nvSpPr>
        <p:spPr>
          <a:xfrm>
            <a:off x="1224778" y="909846"/>
            <a:ext cx="4560632" cy="39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Micronized progesterone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D44AD21-FEAD-1628-2013-E1E05CBC02F3}"/>
              </a:ext>
            </a:extLst>
          </p:cNvPr>
          <p:cNvSpPr txBox="1"/>
          <p:nvPr/>
        </p:nvSpPr>
        <p:spPr>
          <a:xfrm>
            <a:off x="0" y="4894408"/>
            <a:ext cx="9893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0" u="none" strike="noStrike" dirty="0">
                <a:solidFill>
                  <a:srgbClr val="212121"/>
                </a:solidFill>
                <a:effectLst/>
                <a:latin typeface="BlinkMacSystemFont"/>
              </a:rPr>
              <a:t>Zhu et al., 2015</a:t>
            </a:r>
            <a:endParaRPr lang="en-US" sz="1000" dirty="0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3A4638EE-0D7A-6C2C-35F3-0A5195F0F13E}"/>
              </a:ext>
            </a:extLst>
          </p:cNvPr>
          <p:cNvSpPr/>
          <p:nvPr/>
        </p:nvSpPr>
        <p:spPr>
          <a:xfrm>
            <a:off x="1964156" y="4499586"/>
            <a:ext cx="2193030" cy="3900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Stimulation outcomes 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605A2675-1987-32C5-0C55-78FDC46B3A9F}"/>
              </a:ext>
            </a:extLst>
          </p:cNvPr>
          <p:cNvSpPr/>
          <p:nvPr/>
        </p:nvSpPr>
        <p:spPr>
          <a:xfrm>
            <a:off x="5892292" y="4444731"/>
            <a:ext cx="2193030" cy="3900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LH suppression </a:t>
            </a:r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377247B3-7AD9-7ABF-4514-0E34B72E04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4178983"/>
              </p:ext>
            </p:extLst>
          </p:nvPr>
        </p:nvGraphicFramePr>
        <p:xfrm>
          <a:off x="1221644" y="1558353"/>
          <a:ext cx="4136966" cy="2690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2" name="Gruppo 11">
            <a:extLst>
              <a:ext uri="{FF2B5EF4-FFF2-40B4-BE49-F238E27FC236}">
                <a16:creationId xmlns:a16="http://schemas.microsoft.com/office/drawing/2014/main" id="{5AF86B76-9FF3-5CF8-1332-C05779BCE16E}"/>
              </a:ext>
            </a:extLst>
          </p:cNvPr>
          <p:cNvGrpSpPr/>
          <p:nvPr/>
        </p:nvGrpSpPr>
        <p:grpSpPr>
          <a:xfrm>
            <a:off x="170699" y="595369"/>
            <a:ext cx="1183404" cy="1241706"/>
            <a:chOff x="85838" y="655333"/>
            <a:chExt cx="736600" cy="824559"/>
          </a:xfrm>
        </p:grpSpPr>
        <p:sp>
          <p:nvSpPr>
            <p:cNvPr id="114" name="Google Shape;114;p5">
              <a:extLst>
                <a:ext uri="{FF2B5EF4-FFF2-40B4-BE49-F238E27FC236}">
                  <a16:creationId xmlns:a16="http://schemas.microsoft.com/office/drawing/2014/main" id="{E4FBDDF8-FC30-B9C2-A767-622964EB7DFC}"/>
                </a:ext>
              </a:extLst>
            </p:cNvPr>
            <p:cNvSpPr/>
            <p:nvPr/>
          </p:nvSpPr>
          <p:spPr>
            <a:xfrm>
              <a:off x="762350" y="65533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rgbClr val="5091C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Ovale 3">
              <a:extLst>
                <a:ext uri="{FF2B5EF4-FFF2-40B4-BE49-F238E27FC236}">
                  <a16:creationId xmlns:a16="http://schemas.microsoft.com/office/drawing/2014/main" id="{0852103B-4839-309B-4DA7-0DD45388A44A}"/>
                </a:ext>
              </a:extLst>
            </p:cNvPr>
            <p:cNvSpPr/>
            <p:nvPr/>
          </p:nvSpPr>
          <p:spPr>
            <a:xfrm>
              <a:off x="85838" y="755992"/>
              <a:ext cx="736600" cy="7239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Elemento grafico 4" descr="Tiro a segno contorno">
              <a:extLst>
                <a:ext uri="{FF2B5EF4-FFF2-40B4-BE49-F238E27FC236}">
                  <a16:creationId xmlns:a16="http://schemas.microsoft.com/office/drawing/2014/main" id="{47DC0CA1-CC05-B6AB-0C9F-D5D624BDB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05913" y="881821"/>
              <a:ext cx="461288" cy="461288"/>
            </a:xfrm>
            <a:prstGeom prst="rect">
              <a:avLst/>
            </a:prstGeom>
          </p:spPr>
        </p:pic>
      </p:grpSp>
      <p:pic>
        <p:nvPicPr>
          <p:cNvPr id="10" name="Immagine 9">
            <a:extLst>
              <a:ext uri="{FF2B5EF4-FFF2-40B4-BE49-F238E27FC236}">
                <a16:creationId xmlns:a16="http://schemas.microsoft.com/office/drawing/2014/main" id="{BB72D61C-0003-B607-CB29-8E7EF52C000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EBF4164-8D32-8C4C-35E3-5F77145E3DFC}"/>
              </a:ext>
            </a:extLst>
          </p:cNvPr>
          <p:cNvSpPr txBox="1"/>
          <p:nvPr/>
        </p:nvSpPr>
        <p:spPr>
          <a:xfrm>
            <a:off x="1302245" y="4213898"/>
            <a:ext cx="3515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Progesterone 200 mg/d (n=187) vs. short protocol (n=187)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69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Graphic spid="11" grpId="0">
        <p:bldAsOne/>
      </p:bldGraphic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52BA7F11-D750-84DB-A3CB-850B4B134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>
            <a:extLst>
              <a:ext uri="{FF2B5EF4-FFF2-40B4-BE49-F238E27FC236}">
                <a16:creationId xmlns:a16="http://schemas.microsoft.com/office/drawing/2014/main" id="{BC300C90-8023-1057-6625-1C0E939A4FB9}"/>
              </a:ext>
            </a:extLst>
          </p:cNvPr>
          <p:cNvSpPr/>
          <p:nvPr/>
        </p:nvSpPr>
        <p:spPr>
          <a:xfrm>
            <a:off x="7400652" y="655333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A33B5BCF-FC56-D7BE-5B46-7C56A5FF5C76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PPOS. DYG vs MPA  </a:t>
            </a:r>
            <a:endParaRPr sz="2000" b="1" dirty="0">
              <a:solidFill>
                <a:srgbClr val="1D1B1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B9393AF4-94EB-AE5C-787A-DDCCA593FE17}"/>
              </a:ext>
            </a:extLst>
          </p:cNvPr>
          <p:cNvSpPr/>
          <p:nvPr/>
        </p:nvSpPr>
        <p:spPr>
          <a:xfrm>
            <a:off x="942513" y="1140542"/>
            <a:ext cx="7906822" cy="3558294"/>
          </a:xfrm>
          <a:prstGeom prst="round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050" b="1" dirty="0">
              <a:solidFill>
                <a:schemeClr val="tx1"/>
              </a:solidFill>
            </a:endParaRPr>
          </a:p>
          <a:p>
            <a:pPr algn="ctr"/>
            <a:endParaRPr lang="es-ES_tradnl" sz="1050" b="1" dirty="0" err="1">
              <a:solidFill>
                <a:schemeClr val="tx1"/>
              </a:solidFill>
            </a:endParaRP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4E9FCA46-40E4-24DF-00A9-CF4DEC51DB9F}"/>
              </a:ext>
            </a:extLst>
          </p:cNvPr>
          <p:cNvSpPr/>
          <p:nvPr/>
        </p:nvSpPr>
        <p:spPr>
          <a:xfrm>
            <a:off x="1224778" y="909846"/>
            <a:ext cx="4560632" cy="39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bg2">
                    <a:lumMod val="50000"/>
                  </a:schemeClr>
                </a:solidFill>
              </a:rPr>
              <a:t>Dydrogesterone</a:t>
            </a:r>
            <a:endParaRPr lang="en-US" sz="1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BBCAA68C-2208-EFBC-A8D8-66FF3931EA86}"/>
              </a:ext>
            </a:extLst>
          </p:cNvPr>
          <p:cNvSpPr/>
          <p:nvPr/>
        </p:nvSpPr>
        <p:spPr>
          <a:xfrm>
            <a:off x="1964156" y="4499586"/>
            <a:ext cx="2193030" cy="3900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Stimulation outcomes 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22000EF2-4CEA-D747-DC3D-4AE12C6D3E3B}"/>
              </a:ext>
            </a:extLst>
          </p:cNvPr>
          <p:cNvSpPr/>
          <p:nvPr/>
        </p:nvSpPr>
        <p:spPr>
          <a:xfrm>
            <a:off x="5892292" y="4444731"/>
            <a:ext cx="2193030" cy="3900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LH monitoring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9B5690CB-8691-869A-C842-3D99F7DDC107}"/>
              </a:ext>
            </a:extLst>
          </p:cNvPr>
          <p:cNvGrpSpPr/>
          <p:nvPr/>
        </p:nvGrpSpPr>
        <p:grpSpPr>
          <a:xfrm>
            <a:off x="170699" y="595369"/>
            <a:ext cx="1183404" cy="1241706"/>
            <a:chOff x="85838" y="655333"/>
            <a:chExt cx="736600" cy="824559"/>
          </a:xfrm>
        </p:grpSpPr>
        <p:sp>
          <p:nvSpPr>
            <p:cNvPr id="114" name="Google Shape;114;p5">
              <a:extLst>
                <a:ext uri="{FF2B5EF4-FFF2-40B4-BE49-F238E27FC236}">
                  <a16:creationId xmlns:a16="http://schemas.microsoft.com/office/drawing/2014/main" id="{CA736918-BE66-BFD7-7D4C-96819416FCDB}"/>
                </a:ext>
              </a:extLst>
            </p:cNvPr>
            <p:cNvSpPr/>
            <p:nvPr/>
          </p:nvSpPr>
          <p:spPr>
            <a:xfrm>
              <a:off x="762350" y="65533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rgbClr val="5091C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Ovale 3">
              <a:extLst>
                <a:ext uri="{FF2B5EF4-FFF2-40B4-BE49-F238E27FC236}">
                  <a16:creationId xmlns:a16="http://schemas.microsoft.com/office/drawing/2014/main" id="{67DB83C8-2E21-24AA-8E78-E541BC7798CA}"/>
                </a:ext>
              </a:extLst>
            </p:cNvPr>
            <p:cNvSpPr/>
            <p:nvPr/>
          </p:nvSpPr>
          <p:spPr>
            <a:xfrm>
              <a:off x="85838" y="755992"/>
              <a:ext cx="736600" cy="7239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Elemento grafico 4" descr="Tiro a segno contorno">
              <a:extLst>
                <a:ext uri="{FF2B5EF4-FFF2-40B4-BE49-F238E27FC236}">
                  <a16:creationId xmlns:a16="http://schemas.microsoft.com/office/drawing/2014/main" id="{5ABCEBB3-87E9-DEDC-4DF8-410FC3D8D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05913" y="881821"/>
              <a:ext cx="461288" cy="461288"/>
            </a:xfrm>
            <a:prstGeom prst="rect">
              <a:avLst/>
            </a:prstGeom>
          </p:spPr>
        </p:pic>
      </p:grp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C0987A5D-77B9-FB99-78A8-E1D2D08211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2966989"/>
              </p:ext>
            </p:extLst>
          </p:nvPr>
        </p:nvGraphicFramePr>
        <p:xfrm>
          <a:off x="1104703" y="1552907"/>
          <a:ext cx="4332787" cy="2844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3" name="Immagine 12" descr="Immagine che contiene testo, diagramma, linea, Carattere&#10;&#10;Descrizione generata automaticamente">
            <a:extLst>
              <a:ext uri="{FF2B5EF4-FFF2-40B4-BE49-F238E27FC236}">
                <a16:creationId xmlns:a16="http://schemas.microsoft.com/office/drawing/2014/main" id="{AB561275-05BD-31B5-7228-4A458FFA35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9680" y="1462740"/>
            <a:ext cx="2992350" cy="2895600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BB3E3E0-1613-1AFE-F5A9-09F8E6C88F4D}"/>
              </a:ext>
            </a:extLst>
          </p:cNvPr>
          <p:cNvSpPr txBox="1"/>
          <p:nvPr/>
        </p:nvSpPr>
        <p:spPr>
          <a:xfrm>
            <a:off x="0" y="4894408"/>
            <a:ext cx="14045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Yu</a:t>
            </a:r>
            <a:r>
              <a:rPr lang="it-IT" sz="1000" b="0" u="none" strike="noStrike" dirty="0">
                <a:solidFill>
                  <a:srgbClr val="212121"/>
                </a:solidFill>
                <a:effectLst/>
                <a:latin typeface="BlinkMacSystemFont"/>
              </a:rPr>
              <a:t> et al., </a:t>
            </a:r>
            <a:r>
              <a:rPr lang="it-IT" sz="1000" b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HumRep</a:t>
            </a:r>
            <a:r>
              <a:rPr lang="it-IT" sz="1000" b="0" u="none" strike="noStrike" dirty="0">
                <a:solidFill>
                  <a:srgbClr val="212121"/>
                </a:solidFill>
                <a:effectLst/>
                <a:latin typeface="BlinkMacSystemFont"/>
              </a:rPr>
              <a:t> 2018</a:t>
            </a:r>
            <a:endParaRPr lang="en-US" sz="10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74EDFDA0-628C-6F9B-9AC2-A7E59BD7A98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2778C764-0634-6B6D-5693-E68DC92ACB84}"/>
              </a:ext>
            </a:extLst>
          </p:cNvPr>
          <p:cNvSpPr txBox="1"/>
          <p:nvPr/>
        </p:nvSpPr>
        <p:spPr>
          <a:xfrm>
            <a:off x="1831318" y="4268753"/>
            <a:ext cx="3004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DYG 20 mg/d (n=260) vs. MPA 10 mg/d (n=256)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16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Graphic spid="10" grpId="0">
        <p:bldAsOne/>
      </p:bldGraphic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76E1ACD9-F2C4-1D26-20D2-D0F67B58E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>
            <a:extLst>
              <a:ext uri="{FF2B5EF4-FFF2-40B4-BE49-F238E27FC236}">
                <a16:creationId xmlns:a16="http://schemas.microsoft.com/office/drawing/2014/main" id="{FF463737-6BA6-A023-36BA-98973BD7EB39}"/>
              </a:ext>
            </a:extLst>
          </p:cNvPr>
          <p:cNvSpPr/>
          <p:nvPr/>
        </p:nvSpPr>
        <p:spPr>
          <a:xfrm>
            <a:off x="7400652" y="655333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7B010F2D-400A-902F-4260-5915F9606FD3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r>
              <a:rPr lang="en-AU" sz="2000" b="1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PPOS vs GnRH antagonist  </a:t>
            </a: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9FBA1511-7448-5218-38AE-EABF94C24B83}"/>
              </a:ext>
            </a:extLst>
          </p:cNvPr>
          <p:cNvSpPr/>
          <p:nvPr/>
        </p:nvSpPr>
        <p:spPr>
          <a:xfrm>
            <a:off x="942513" y="1140542"/>
            <a:ext cx="7906822" cy="3558294"/>
          </a:xfrm>
          <a:prstGeom prst="round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050" b="1" dirty="0">
              <a:solidFill>
                <a:schemeClr val="tx1"/>
              </a:solidFill>
            </a:endParaRPr>
          </a:p>
          <a:p>
            <a:pPr algn="ctr"/>
            <a:endParaRPr lang="es-ES_tradnl" sz="1050" b="1" dirty="0" err="1">
              <a:solidFill>
                <a:schemeClr val="tx1"/>
              </a:solidFill>
            </a:endParaRP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839761D7-E44F-CF56-EBAB-56191286A128}"/>
              </a:ext>
            </a:extLst>
          </p:cNvPr>
          <p:cNvSpPr/>
          <p:nvPr/>
        </p:nvSpPr>
        <p:spPr>
          <a:xfrm>
            <a:off x="1224778" y="909846"/>
            <a:ext cx="4560632" cy="39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        RCT: MPA (10 mg/day) vs. ganirelix (0.25 mg/day)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D8A87B8C-E09E-BACC-3A10-56B1BD626C27}"/>
              </a:ext>
            </a:extLst>
          </p:cNvPr>
          <p:cNvSpPr/>
          <p:nvPr/>
        </p:nvSpPr>
        <p:spPr>
          <a:xfrm>
            <a:off x="1964156" y="4499586"/>
            <a:ext cx="2193030" cy="3900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Stimulation outcomes 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F07157EF-8731-2D70-635B-DAA80B037072}"/>
              </a:ext>
            </a:extLst>
          </p:cNvPr>
          <p:cNvSpPr/>
          <p:nvPr/>
        </p:nvSpPr>
        <p:spPr>
          <a:xfrm>
            <a:off x="5892292" y="4444731"/>
            <a:ext cx="2193030" cy="3900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Reproductive outcomes in recipients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E63CE33E-303D-7DE3-0F10-AE2C90701EF4}"/>
              </a:ext>
            </a:extLst>
          </p:cNvPr>
          <p:cNvGrpSpPr/>
          <p:nvPr/>
        </p:nvGrpSpPr>
        <p:grpSpPr>
          <a:xfrm>
            <a:off x="170699" y="595369"/>
            <a:ext cx="1183404" cy="1241706"/>
            <a:chOff x="85838" y="655333"/>
            <a:chExt cx="736600" cy="824559"/>
          </a:xfrm>
        </p:grpSpPr>
        <p:sp>
          <p:nvSpPr>
            <p:cNvPr id="114" name="Google Shape;114;p5">
              <a:extLst>
                <a:ext uri="{FF2B5EF4-FFF2-40B4-BE49-F238E27FC236}">
                  <a16:creationId xmlns:a16="http://schemas.microsoft.com/office/drawing/2014/main" id="{179CC263-0371-8858-F064-37FDF677526C}"/>
                </a:ext>
              </a:extLst>
            </p:cNvPr>
            <p:cNvSpPr/>
            <p:nvPr/>
          </p:nvSpPr>
          <p:spPr>
            <a:xfrm>
              <a:off x="762350" y="65533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rgbClr val="5091C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Ovale 3">
              <a:extLst>
                <a:ext uri="{FF2B5EF4-FFF2-40B4-BE49-F238E27FC236}">
                  <a16:creationId xmlns:a16="http://schemas.microsoft.com/office/drawing/2014/main" id="{72164741-2974-568B-11C0-AD02308922A4}"/>
                </a:ext>
              </a:extLst>
            </p:cNvPr>
            <p:cNvSpPr/>
            <p:nvPr/>
          </p:nvSpPr>
          <p:spPr>
            <a:xfrm>
              <a:off x="85838" y="755992"/>
              <a:ext cx="736600" cy="7239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Elemento grafico 4" descr="Tiro a segno contorno">
              <a:extLst>
                <a:ext uri="{FF2B5EF4-FFF2-40B4-BE49-F238E27FC236}">
                  <a16:creationId xmlns:a16="http://schemas.microsoft.com/office/drawing/2014/main" id="{9CBF653C-6178-F2E5-F6FE-C57516EEE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05913" y="881821"/>
              <a:ext cx="461288" cy="461288"/>
            </a:xfrm>
            <a:prstGeom prst="rect">
              <a:avLst/>
            </a:prstGeom>
          </p:spPr>
        </p:pic>
      </p:grpSp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D6AD24BC-38FD-9B79-15BD-B21D0B0BEE8C}"/>
              </a:ext>
            </a:extLst>
          </p:cNvPr>
          <p:cNvGraphicFramePr>
            <a:graphicFrameLocks/>
          </p:cNvGraphicFramePr>
          <p:nvPr/>
        </p:nvGraphicFramePr>
        <p:xfrm>
          <a:off x="1441446" y="1683952"/>
          <a:ext cx="3423192" cy="2401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FC8927B4-151A-5A2B-5A9A-0FE02206C382}"/>
              </a:ext>
            </a:extLst>
          </p:cNvPr>
          <p:cNvGraphicFramePr>
            <a:graphicFrameLocks/>
          </p:cNvGraphicFramePr>
          <p:nvPr/>
        </p:nvGraphicFramePr>
        <p:xfrm>
          <a:off x="5224566" y="1636009"/>
          <a:ext cx="3257759" cy="2401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0AEDF1C-ADB5-27C3-3EF0-0E264220E250}"/>
              </a:ext>
            </a:extLst>
          </p:cNvPr>
          <p:cNvSpPr txBox="1"/>
          <p:nvPr/>
        </p:nvSpPr>
        <p:spPr>
          <a:xfrm>
            <a:off x="0" y="4861959"/>
            <a:ext cx="17363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Beguería</a:t>
            </a:r>
            <a:r>
              <a:rPr lang="it-IT" sz="1000" b="0" u="none" strike="noStrike" dirty="0">
                <a:solidFill>
                  <a:srgbClr val="212121"/>
                </a:solidFill>
                <a:effectLst/>
                <a:latin typeface="BlinkMacSystemFont"/>
              </a:rPr>
              <a:t> et al., </a:t>
            </a:r>
            <a:r>
              <a:rPr lang="it-IT" sz="1000" b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HumRep</a:t>
            </a:r>
            <a:r>
              <a:rPr lang="it-IT" sz="1000" b="0" u="none" strike="noStrike" dirty="0">
                <a:solidFill>
                  <a:srgbClr val="212121"/>
                </a:solidFill>
                <a:effectLst/>
                <a:latin typeface="BlinkMacSystemFont"/>
              </a:rPr>
              <a:t> 2019</a:t>
            </a:r>
            <a:endParaRPr lang="en-US" sz="1000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02CA82D3-03AB-E1AF-E1BE-65BCE21B2DE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489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7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06824950-9B22-9027-8523-5E7A97C1E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>
            <a:extLst>
              <a:ext uri="{FF2B5EF4-FFF2-40B4-BE49-F238E27FC236}">
                <a16:creationId xmlns:a16="http://schemas.microsoft.com/office/drawing/2014/main" id="{8A1E4E86-4CCC-E003-6A08-16ABFDE0FB67}"/>
              </a:ext>
            </a:extLst>
          </p:cNvPr>
          <p:cNvSpPr/>
          <p:nvPr/>
        </p:nvSpPr>
        <p:spPr>
          <a:xfrm>
            <a:off x="7400652" y="655333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D674C7C4-235D-A8C0-449D-FEA67E49FFF7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PPOS vs. GnRH </a:t>
            </a:r>
            <a:r>
              <a:rPr lang="es-ES" sz="2000" b="1" dirty="0" err="1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antagonist</a:t>
            </a: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  </a:t>
            </a:r>
            <a:endParaRPr sz="2000" b="1" dirty="0">
              <a:solidFill>
                <a:srgbClr val="1D1B1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1B69AC7E-A2CB-0FA5-FF25-1AEA9F48702B}"/>
              </a:ext>
            </a:extLst>
          </p:cNvPr>
          <p:cNvSpPr/>
          <p:nvPr/>
        </p:nvSpPr>
        <p:spPr>
          <a:xfrm>
            <a:off x="942513" y="1140542"/>
            <a:ext cx="7906822" cy="3558294"/>
          </a:xfrm>
          <a:prstGeom prst="round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050" b="1" dirty="0">
              <a:solidFill>
                <a:schemeClr val="tx1"/>
              </a:solidFill>
            </a:endParaRPr>
          </a:p>
          <a:p>
            <a:pPr algn="ctr"/>
            <a:endParaRPr lang="es-ES_tradnl" sz="1050" b="1" dirty="0" err="1">
              <a:solidFill>
                <a:schemeClr val="tx1"/>
              </a:solidFill>
            </a:endParaRP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5A23FE81-B5E9-312A-CC1B-226DC95DB8F2}"/>
              </a:ext>
            </a:extLst>
          </p:cNvPr>
          <p:cNvSpPr/>
          <p:nvPr/>
        </p:nvSpPr>
        <p:spPr>
          <a:xfrm>
            <a:off x="1224778" y="909846"/>
            <a:ext cx="4560632" cy="39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Clinical pregnancy rate in recipients  </a:t>
            </a:r>
          </a:p>
          <a:p>
            <a:endParaRPr lang="en-US" sz="1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9C06214B-2B86-DBE1-0618-2F5AE14BEFD8}"/>
              </a:ext>
            </a:extLst>
          </p:cNvPr>
          <p:cNvGrpSpPr/>
          <p:nvPr/>
        </p:nvGrpSpPr>
        <p:grpSpPr>
          <a:xfrm>
            <a:off x="170699" y="595369"/>
            <a:ext cx="1183404" cy="1241706"/>
            <a:chOff x="85838" y="655333"/>
            <a:chExt cx="736600" cy="824559"/>
          </a:xfrm>
        </p:grpSpPr>
        <p:sp>
          <p:nvSpPr>
            <p:cNvPr id="114" name="Google Shape;114;p5">
              <a:extLst>
                <a:ext uri="{FF2B5EF4-FFF2-40B4-BE49-F238E27FC236}">
                  <a16:creationId xmlns:a16="http://schemas.microsoft.com/office/drawing/2014/main" id="{464C5F72-C7D6-266F-7E4A-DF45D733D3E5}"/>
                </a:ext>
              </a:extLst>
            </p:cNvPr>
            <p:cNvSpPr/>
            <p:nvPr/>
          </p:nvSpPr>
          <p:spPr>
            <a:xfrm>
              <a:off x="762350" y="65533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rgbClr val="5091C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Ovale 3">
              <a:extLst>
                <a:ext uri="{FF2B5EF4-FFF2-40B4-BE49-F238E27FC236}">
                  <a16:creationId xmlns:a16="http://schemas.microsoft.com/office/drawing/2014/main" id="{6AA564BC-1C1A-000E-949C-A29855B4E393}"/>
                </a:ext>
              </a:extLst>
            </p:cNvPr>
            <p:cNvSpPr/>
            <p:nvPr/>
          </p:nvSpPr>
          <p:spPr>
            <a:xfrm>
              <a:off x="85838" y="755992"/>
              <a:ext cx="736600" cy="7239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Elemento grafico 4" descr="Tiro a segno contorno">
              <a:extLst>
                <a:ext uri="{FF2B5EF4-FFF2-40B4-BE49-F238E27FC236}">
                  <a16:creationId xmlns:a16="http://schemas.microsoft.com/office/drawing/2014/main" id="{3951B2EA-F31D-8A84-50F1-B750C32C4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05913" y="881821"/>
              <a:ext cx="461288" cy="461288"/>
            </a:xfrm>
            <a:prstGeom prst="rect">
              <a:avLst/>
            </a:prstGeom>
          </p:spPr>
        </p:pic>
      </p:grpSp>
      <p:pic>
        <p:nvPicPr>
          <p:cNvPr id="13" name="Immagine 12" descr="Immagine che contiene ricevuta, testo&#10;&#10;Descrizione generata automaticamente">
            <a:extLst>
              <a:ext uri="{FF2B5EF4-FFF2-40B4-BE49-F238E27FC236}">
                <a16:creationId xmlns:a16="http://schemas.microsoft.com/office/drawing/2014/main" id="{2C776963-D827-5A1C-A5B8-929F520A5F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4178" y="1530542"/>
            <a:ext cx="6869681" cy="2899864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D097EB4B-392F-60F5-F278-E00C1FD3AED3}"/>
              </a:ext>
            </a:extLst>
          </p:cNvPr>
          <p:cNvSpPr/>
          <p:nvPr/>
        </p:nvSpPr>
        <p:spPr>
          <a:xfrm>
            <a:off x="1591613" y="3662030"/>
            <a:ext cx="6569194" cy="704070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4ABFD8D-8429-8C2A-0BE9-B835889F8651}"/>
              </a:ext>
            </a:extLst>
          </p:cNvPr>
          <p:cNvSpPr txBox="1"/>
          <p:nvPr/>
        </p:nvSpPr>
        <p:spPr>
          <a:xfrm>
            <a:off x="0" y="4894408"/>
            <a:ext cx="12650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0" u="none" strike="noStrike" dirty="0">
                <a:solidFill>
                  <a:srgbClr val="212121"/>
                </a:solidFill>
                <a:effectLst/>
                <a:latin typeface="BlinkMacSystemFont"/>
              </a:rPr>
              <a:t>Martinez et al., 2021</a:t>
            </a:r>
            <a:endParaRPr lang="en-US" sz="1000" dirty="0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95376D8F-A1B6-EA81-F37C-D63899CC0A67}"/>
              </a:ext>
            </a:extLst>
          </p:cNvPr>
          <p:cNvSpPr/>
          <p:nvPr/>
        </p:nvSpPr>
        <p:spPr>
          <a:xfrm>
            <a:off x="6532584" y="4535989"/>
            <a:ext cx="2193030" cy="3900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2">
                    <a:lumMod val="50000"/>
                  </a:schemeClr>
                </a:solidFill>
              </a:rPr>
              <a:t>Meta-analysis</a:t>
            </a:r>
          </a:p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6 studies: 2 RCTs, 4 observational 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D45605B-66C3-5119-BCA4-8AB97A3BB5E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0EFD2E2A-4BDB-4238-C6EA-0CD82FFA10A1}"/>
              </a:ext>
            </a:extLst>
          </p:cNvPr>
          <p:cNvSpPr txBox="1"/>
          <p:nvPr/>
        </p:nvSpPr>
        <p:spPr>
          <a:xfrm>
            <a:off x="6576624" y="1144988"/>
            <a:ext cx="1481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MPA, MIP, DSG</a:t>
            </a:r>
          </a:p>
        </p:txBody>
      </p:sp>
    </p:spTree>
    <p:extLst>
      <p:ext uri="{BB962C8B-B14F-4D97-AF65-F5344CB8AC3E}">
        <p14:creationId xmlns:p14="http://schemas.microsoft.com/office/powerpoint/2010/main" val="215970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025C2FE2-5418-D97B-BAEF-5BD7DB8B4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CD0A0498-E3B1-F182-F8C0-4E958059B502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endParaRPr sz="2000" b="1" dirty="0">
              <a:solidFill>
                <a:srgbClr val="1D1B1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88CE7C9-58DC-872B-8B12-948CB1B11A9E}"/>
              </a:ext>
            </a:extLst>
          </p:cNvPr>
          <p:cNvSpPr/>
          <p:nvPr/>
        </p:nvSpPr>
        <p:spPr>
          <a:xfrm>
            <a:off x="0" y="61296"/>
            <a:ext cx="9144000" cy="16760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PPOS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82F6DDB-88E7-FDCF-21CA-CB5855D1293A}"/>
              </a:ext>
            </a:extLst>
          </p:cNvPr>
          <p:cNvSpPr/>
          <p:nvPr/>
        </p:nvSpPr>
        <p:spPr>
          <a:xfrm>
            <a:off x="948436" y="2053815"/>
            <a:ext cx="1641256" cy="26055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Outcomes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95C1080-F7B4-8781-978F-7D653FEFB8AF}"/>
              </a:ext>
            </a:extLst>
          </p:cNvPr>
          <p:cNvSpPr/>
          <p:nvPr/>
        </p:nvSpPr>
        <p:spPr>
          <a:xfrm>
            <a:off x="2803026" y="2053814"/>
            <a:ext cx="1641256" cy="26055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Population</a:t>
            </a:r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C41023DD-A74C-B0CC-ECFA-581E08D18FD8}"/>
              </a:ext>
            </a:extLst>
          </p:cNvPr>
          <p:cNvSpPr/>
          <p:nvPr/>
        </p:nvSpPr>
        <p:spPr>
          <a:xfrm>
            <a:off x="1284911" y="2493722"/>
            <a:ext cx="1075150" cy="10390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8A890F03-FEF0-D1AB-5A9C-9174EFE5D227}"/>
              </a:ext>
            </a:extLst>
          </p:cNvPr>
          <p:cNvSpPr/>
          <p:nvPr/>
        </p:nvSpPr>
        <p:spPr>
          <a:xfrm>
            <a:off x="3101253" y="2493722"/>
            <a:ext cx="1075150" cy="10390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" name="Elemento grafico 39" descr="Tiro a segno contorno">
            <a:extLst>
              <a:ext uri="{FF2B5EF4-FFF2-40B4-BE49-F238E27FC236}">
                <a16:creationId xmlns:a16="http://schemas.microsoft.com/office/drawing/2014/main" id="{5A956715-6B3D-534B-996A-C3725123D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91600" y="2698552"/>
            <a:ext cx="669811" cy="669811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428836CB-B73C-B5CB-A7BD-BD18F26B530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  <p:pic>
        <p:nvPicPr>
          <p:cNvPr id="4" name="Elemento grafico 3" descr="Profilo femminile contorno">
            <a:extLst>
              <a:ext uri="{FF2B5EF4-FFF2-40B4-BE49-F238E27FC236}">
                <a16:creationId xmlns:a16="http://schemas.microsoft.com/office/drawing/2014/main" id="{9D06A28B-1A85-87B1-6A41-19FD341CDA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1840" y="2710784"/>
            <a:ext cx="694445" cy="69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45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9A344FC2-6580-1AA2-9A54-C5EBEAFC5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>
            <a:extLst>
              <a:ext uri="{FF2B5EF4-FFF2-40B4-BE49-F238E27FC236}">
                <a16:creationId xmlns:a16="http://schemas.microsoft.com/office/drawing/2014/main" id="{685AB3D7-4C2A-8614-1E33-99817AE9B943}"/>
              </a:ext>
            </a:extLst>
          </p:cNvPr>
          <p:cNvSpPr/>
          <p:nvPr/>
        </p:nvSpPr>
        <p:spPr>
          <a:xfrm>
            <a:off x="7400652" y="655333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8497115C-FF02-7F20-151B-80DB5CE27FF0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PPOS. </a:t>
            </a:r>
            <a:r>
              <a:rPr lang="es-ES" sz="2000" b="1" dirty="0" err="1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For</a:t>
            </a: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s-ES" sz="2000" b="1" dirty="0" err="1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whom</a:t>
            </a: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?   </a:t>
            </a:r>
            <a:endParaRPr sz="2000" b="1" dirty="0">
              <a:solidFill>
                <a:srgbClr val="1D1B1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47C6870D-4C29-F29E-1B76-3F78E56FC009}"/>
              </a:ext>
            </a:extLst>
          </p:cNvPr>
          <p:cNvSpPr/>
          <p:nvPr/>
        </p:nvSpPr>
        <p:spPr>
          <a:xfrm>
            <a:off x="942513" y="1140542"/>
            <a:ext cx="7906822" cy="3558294"/>
          </a:xfrm>
          <a:prstGeom prst="round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050" b="1" dirty="0">
              <a:solidFill>
                <a:schemeClr val="tx1"/>
              </a:solidFill>
            </a:endParaRPr>
          </a:p>
          <a:p>
            <a:pPr algn="ctr"/>
            <a:endParaRPr lang="es-ES_tradnl" sz="1050" b="1" dirty="0" err="1">
              <a:solidFill>
                <a:schemeClr val="tx1"/>
              </a:solidFill>
            </a:endParaRP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2499CE0E-B5A0-609E-8469-3A39DDE53527}"/>
              </a:ext>
            </a:extLst>
          </p:cNvPr>
          <p:cNvSpPr/>
          <p:nvPr/>
        </p:nvSpPr>
        <p:spPr>
          <a:xfrm>
            <a:off x="1224778" y="909846"/>
            <a:ext cx="4560632" cy="39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MPA (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Poor Responders</a:t>
            </a:r>
            <a:endParaRPr lang="en-US" sz="1200" dirty="0"/>
          </a:p>
        </p:txBody>
      </p:sp>
      <p:sp>
        <p:nvSpPr>
          <p:cNvPr id="114" name="Google Shape;114;p5">
            <a:extLst>
              <a:ext uri="{FF2B5EF4-FFF2-40B4-BE49-F238E27FC236}">
                <a16:creationId xmlns:a16="http://schemas.microsoft.com/office/drawing/2014/main" id="{1BE018B4-645D-7BDF-EA9A-AFC91370ECF0}"/>
              </a:ext>
            </a:extLst>
          </p:cNvPr>
          <p:cNvSpPr/>
          <p:nvPr/>
        </p:nvSpPr>
        <p:spPr>
          <a:xfrm>
            <a:off x="1257567" y="595369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0FBBD23E-963A-AB89-0762-B6C76C0F3990}"/>
              </a:ext>
            </a:extLst>
          </p:cNvPr>
          <p:cNvSpPr/>
          <p:nvPr/>
        </p:nvSpPr>
        <p:spPr>
          <a:xfrm>
            <a:off x="170699" y="746952"/>
            <a:ext cx="1183404" cy="10901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Elemento grafico 4" descr="Profilo femminile contorno">
            <a:extLst>
              <a:ext uri="{FF2B5EF4-FFF2-40B4-BE49-F238E27FC236}">
                <a16:creationId xmlns:a16="http://schemas.microsoft.com/office/drawing/2014/main" id="{F87B2B1D-C99A-C831-E469-171AC429F6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5178" y="944790"/>
            <a:ext cx="694445" cy="69444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4F3A499-8E10-A866-7111-CFE28027B28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4569D1BE-1765-F2CE-E150-091730637B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5184222"/>
              </p:ext>
            </p:extLst>
          </p:nvPr>
        </p:nvGraphicFramePr>
        <p:xfrm>
          <a:off x="1354103" y="1750754"/>
          <a:ext cx="3578297" cy="2534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CasellaDiTesto 7">
            <a:extLst>
              <a:ext uri="{FF2B5EF4-FFF2-40B4-BE49-F238E27FC236}">
                <a16:creationId xmlns:a16="http://schemas.microsoft.com/office/drawing/2014/main" id="{4B14D0C7-ABA4-4C42-67A3-5B454D2F9FBB}"/>
              </a:ext>
            </a:extLst>
          </p:cNvPr>
          <p:cNvSpPr txBox="1"/>
          <p:nvPr/>
        </p:nvSpPr>
        <p:spPr>
          <a:xfrm>
            <a:off x="2612917" y="1415072"/>
            <a:ext cx="12121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RCT, 340 patients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ADD16482-7039-4BD6-5C5C-DF0F364B8057}"/>
              </a:ext>
            </a:extLst>
          </p:cNvPr>
          <p:cNvSpPr/>
          <p:nvPr/>
        </p:nvSpPr>
        <p:spPr>
          <a:xfrm>
            <a:off x="1964156" y="4499586"/>
            <a:ext cx="2193030" cy="3900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Stimulation outcomes </a:t>
            </a:r>
          </a:p>
        </p:txBody>
      </p:sp>
      <p:pic>
        <p:nvPicPr>
          <p:cNvPr id="12" name="Immagine 11" descr="Immagine che contiene testo, schermata, diagramma, Diagramma&#10;&#10;Descrizione generata automaticamente">
            <a:extLst>
              <a:ext uri="{FF2B5EF4-FFF2-40B4-BE49-F238E27FC236}">
                <a16:creationId xmlns:a16="http://schemas.microsoft.com/office/drawing/2014/main" id="{D6B79113-9D63-E597-6F34-28CA88F7A6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2910" y="1374255"/>
            <a:ext cx="3078462" cy="3156474"/>
          </a:xfrm>
          <a:prstGeom prst="rect">
            <a:avLst/>
          </a:prstGeom>
        </p:spPr>
      </p:pic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AEF822A2-E9C9-2F6B-5F93-F038F953F8EC}"/>
              </a:ext>
            </a:extLst>
          </p:cNvPr>
          <p:cNvSpPr/>
          <p:nvPr/>
        </p:nvSpPr>
        <p:spPr>
          <a:xfrm>
            <a:off x="5892292" y="4444731"/>
            <a:ext cx="2193030" cy="3900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LH suppression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8E5B2177-2E67-CFB6-E17A-62A184B026FB}"/>
              </a:ext>
            </a:extLst>
          </p:cNvPr>
          <p:cNvSpPr/>
          <p:nvPr/>
        </p:nvSpPr>
        <p:spPr>
          <a:xfrm>
            <a:off x="6567566" y="1208611"/>
            <a:ext cx="953315" cy="3382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accent2">
                    <a:lumMod val="50000"/>
                  </a:schemeClr>
                </a:solidFill>
                <a:latin typeface="HelveticaNeueLTStd"/>
              </a:rPr>
              <a:t>0 vs. 5.88%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9F780A7-D904-BC77-2AF4-C5CE5A52FAC1}"/>
              </a:ext>
            </a:extLst>
          </p:cNvPr>
          <p:cNvSpPr txBox="1"/>
          <p:nvPr/>
        </p:nvSpPr>
        <p:spPr>
          <a:xfrm>
            <a:off x="0" y="4894408"/>
            <a:ext cx="1063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0" u="none" strike="noStrike" dirty="0">
                <a:solidFill>
                  <a:srgbClr val="212121"/>
                </a:solidFill>
                <a:effectLst/>
                <a:latin typeface="BlinkMacSystemFont"/>
              </a:rPr>
              <a:t>Chen et al., 2019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13195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1">
        <p:bldAsOne/>
      </p:bldGraphic>
      <p:bldP spid="8" grpId="0"/>
      <p:bldP spid="9" grpId="0" animBg="1"/>
      <p:bldP spid="10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4D6935F2-A53A-B313-0A5D-50D5B994E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>
            <a:extLst>
              <a:ext uri="{FF2B5EF4-FFF2-40B4-BE49-F238E27FC236}">
                <a16:creationId xmlns:a16="http://schemas.microsoft.com/office/drawing/2014/main" id="{BF37BDF6-2C36-CA1B-BA70-2B5B30D4E09A}"/>
              </a:ext>
            </a:extLst>
          </p:cNvPr>
          <p:cNvSpPr/>
          <p:nvPr/>
        </p:nvSpPr>
        <p:spPr>
          <a:xfrm>
            <a:off x="7400652" y="655333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7AE55D2D-052E-EE2F-7016-B41EB042799B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PPOS. </a:t>
            </a:r>
            <a:r>
              <a:rPr lang="es-ES" sz="2000" b="1" dirty="0" err="1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For</a:t>
            </a: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s-ES" sz="2000" b="1" dirty="0" err="1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whom</a:t>
            </a: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?   </a:t>
            </a:r>
            <a:endParaRPr sz="2000" b="1" dirty="0">
              <a:solidFill>
                <a:srgbClr val="1D1B1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5CDCC9DF-B8E6-6E67-6D09-BE3F0349D067}"/>
              </a:ext>
            </a:extLst>
          </p:cNvPr>
          <p:cNvSpPr/>
          <p:nvPr/>
        </p:nvSpPr>
        <p:spPr>
          <a:xfrm>
            <a:off x="942513" y="1140542"/>
            <a:ext cx="7906822" cy="3558294"/>
          </a:xfrm>
          <a:prstGeom prst="round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050" b="1" dirty="0">
              <a:solidFill>
                <a:schemeClr val="tx1"/>
              </a:solidFill>
            </a:endParaRPr>
          </a:p>
          <a:p>
            <a:pPr algn="ctr"/>
            <a:endParaRPr lang="es-ES_tradnl" sz="1050" b="1" dirty="0" err="1">
              <a:solidFill>
                <a:schemeClr val="tx1"/>
              </a:solidFill>
            </a:endParaRP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0AA01913-3866-4639-69B5-7C4F9FB948E5}"/>
              </a:ext>
            </a:extLst>
          </p:cNvPr>
          <p:cNvSpPr/>
          <p:nvPr/>
        </p:nvSpPr>
        <p:spPr>
          <a:xfrm>
            <a:off x="1224778" y="909846"/>
            <a:ext cx="4560632" cy="39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MPA (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Normal Responders</a:t>
            </a:r>
            <a:endParaRPr lang="en-US" sz="1200" dirty="0"/>
          </a:p>
        </p:txBody>
      </p:sp>
      <p:sp>
        <p:nvSpPr>
          <p:cNvPr id="114" name="Google Shape;114;p5">
            <a:extLst>
              <a:ext uri="{FF2B5EF4-FFF2-40B4-BE49-F238E27FC236}">
                <a16:creationId xmlns:a16="http://schemas.microsoft.com/office/drawing/2014/main" id="{9E7A5CB6-E7D6-E142-21F9-EE5D82CC3C5A}"/>
              </a:ext>
            </a:extLst>
          </p:cNvPr>
          <p:cNvSpPr/>
          <p:nvPr/>
        </p:nvSpPr>
        <p:spPr>
          <a:xfrm>
            <a:off x="1257567" y="595369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237436C4-4D3A-6FFD-5FED-15101D91F747}"/>
              </a:ext>
            </a:extLst>
          </p:cNvPr>
          <p:cNvSpPr/>
          <p:nvPr/>
        </p:nvSpPr>
        <p:spPr>
          <a:xfrm>
            <a:off x="170699" y="746952"/>
            <a:ext cx="1183404" cy="10901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Elemento grafico 4" descr="Profilo femminile contorno">
            <a:extLst>
              <a:ext uri="{FF2B5EF4-FFF2-40B4-BE49-F238E27FC236}">
                <a16:creationId xmlns:a16="http://schemas.microsoft.com/office/drawing/2014/main" id="{186F6B75-EA05-4F90-2E8C-E40280A32C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5178" y="944790"/>
            <a:ext cx="694445" cy="69444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A6768597-5C38-FBCC-DE96-43C2CC18507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  <p:pic>
        <p:nvPicPr>
          <p:cNvPr id="8" name="Immagine 7" descr="Immagine che contiene testo, Carattere, schermata, linea&#10;&#10;Descrizione generata automaticamente">
            <a:extLst>
              <a:ext uri="{FF2B5EF4-FFF2-40B4-BE49-F238E27FC236}">
                <a16:creationId xmlns:a16="http://schemas.microsoft.com/office/drawing/2014/main" id="{5FD797EC-5233-0ADB-7F7C-25BED492C9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4001" y="1406142"/>
            <a:ext cx="5956126" cy="1538903"/>
          </a:xfrm>
          <a:prstGeom prst="rect">
            <a:avLst/>
          </a:prstGeom>
        </p:spPr>
      </p:pic>
      <p:pic>
        <p:nvPicPr>
          <p:cNvPr id="10" name="Immagine 9" descr="Immagine che contiene testo, Carattere, schermata, linea&#10;&#10;Descrizione generata automaticamente">
            <a:extLst>
              <a:ext uri="{FF2B5EF4-FFF2-40B4-BE49-F238E27FC236}">
                <a16:creationId xmlns:a16="http://schemas.microsoft.com/office/drawing/2014/main" id="{E091F779-4979-6F43-936B-8EA8A2AD9D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4001" y="3097825"/>
            <a:ext cx="6164946" cy="1479001"/>
          </a:xfrm>
          <a:prstGeom prst="rect">
            <a:avLst/>
          </a:prstGeom>
        </p:spPr>
      </p:pic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6C37C0BB-7B5A-F4AD-87B9-A7E94E354A93}"/>
              </a:ext>
            </a:extLst>
          </p:cNvPr>
          <p:cNvSpPr/>
          <p:nvPr/>
        </p:nvSpPr>
        <p:spPr>
          <a:xfrm>
            <a:off x="265989" y="2032825"/>
            <a:ext cx="1353048" cy="39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MPA (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LH suppression</a:t>
            </a:r>
            <a:endParaRPr lang="en-US" sz="1200" dirty="0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BA02036A-99BC-2387-CD68-FC8B3B09E491}"/>
              </a:ext>
            </a:extLst>
          </p:cNvPr>
          <p:cNvSpPr/>
          <p:nvPr/>
        </p:nvSpPr>
        <p:spPr>
          <a:xfrm>
            <a:off x="267925" y="3498134"/>
            <a:ext cx="1353048" cy="39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MPA (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CPR</a:t>
            </a:r>
            <a:endParaRPr lang="en-US" sz="1200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05DDF29-02BC-0DAE-EBD2-122A2EDAAAEB}"/>
              </a:ext>
            </a:extLst>
          </p:cNvPr>
          <p:cNvSpPr txBox="1"/>
          <p:nvPr/>
        </p:nvSpPr>
        <p:spPr>
          <a:xfrm>
            <a:off x="0" y="4894408"/>
            <a:ext cx="10711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0" u="none" strike="noStrike" dirty="0">
                <a:solidFill>
                  <a:srgbClr val="212121"/>
                </a:solidFill>
                <a:effectLst/>
                <a:latin typeface="BlinkMacSystemFont"/>
              </a:rPr>
              <a:t>Guan et al., 2021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89404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2888F723-E316-F318-D53C-03B865199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>
            <a:extLst>
              <a:ext uri="{FF2B5EF4-FFF2-40B4-BE49-F238E27FC236}">
                <a16:creationId xmlns:a16="http://schemas.microsoft.com/office/drawing/2014/main" id="{7A256225-2FAE-8EC7-AB20-ED442C1AE52B}"/>
              </a:ext>
            </a:extLst>
          </p:cNvPr>
          <p:cNvSpPr/>
          <p:nvPr/>
        </p:nvSpPr>
        <p:spPr>
          <a:xfrm>
            <a:off x="7400652" y="655333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363FF136-D620-5F9C-1728-DECC2049407D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PPOS. </a:t>
            </a:r>
            <a:r>
              <a:rPr lang="es-ES" sz="2000" b="1" dirty="0" err="1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For</a:t>
            </a: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s-ES" sz="2000" b="1" dirty="0" err="1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whom</a:t>
            </a: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?   </a:t>
            </a:r>
            <a:endParaRPr sz="2000" b="1" dirty="0">
              <a:solidFill>
                <a:srgbClr val="1D1B1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7B13682F-BD0D-C7FC-F827-ED349A5ACDB2}"/>
              </a:ext>
            </a:extLst>
          </p:cNvPr>
          <p:cNvSpPr/>
          <p:nvPr/>
        </p:nvSpPr>
        <p:spPr>
          <a:xfrm>
            <a:off x="942513" y="1140542"/>
            <a:ext cx="7906822" cy="3558294"/>
          </a:xfrm>
          <a:prstGeom prst="round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050" b="1" dirty="0">
              <a:solidFill>
                <a:schemeClr val="tx1"/>
              </a:solidFill>
            </a:endParaRPr>
          </a:p>
          <a:p>
            <a:pPr algn="ctr"/>
            <a:endParaRPr lang="es-ES_tradnl" sz="1050" b="1" dirty="0" err="1">
              <a:solidFill>
                <a:schemeClr val="tx1"/>
              </a:solidFill>
            </a:endParaRP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64919D72-1283-8FDD-000C-DE79C1E1EDBB}"/>
              </a:ext>
            </a:extLst>
          </p:cNvPr>
          <p:cNvSpPr/>
          <p:nvPr/>
        </p:nvSpPr>
        <p:spPr>
          <a:xfrm>
            <a:off x="1224778" y="909846"/>
            <a:ext cx="4560632" cy="39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MPA (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PCOS</a:t>
            </a:r>
            <a:endParaRPr lang="en-US" sz="1200" dirty="0"/>
          </a:p>
        </p:txBody>
      </p:sp>
      <p:sp>
        <p:nvSpPr>
          <p:cNvPr id="114" name="Google Shape;114;p5">
            <a:extLst>
              <a:ext uri="{FF2B5EF4-FFF2-40B4-BE49-F238E27FC236}">
                <a16:creationId xmlns:a16="http://schemas.microsoft.com/office/drawing/2014/main" id="{1E8E6F85-9ECB-D58B-CDB2-97463CDD3F8D}"/>
              </a:ext>
            </a:extLst>
          </p:cNvPr>
          <p:cNvSpPr/>
          <p:nvPr/>
        </p:nvSpPr>
        <p:spPr>
          <a:xfrm>
            <a:off x="1257567" y="595369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CBBEBA22-3C09-FDA0-BD4E-F4E0F81CC50D}"/>
              </a:ext>
            </a:extLst>
          </p:cNvPr>
          <p:cNvSpPr/>
          <p:nvPr/>
        </p:nvSpPr>
        <p:spPr>
          <a:xfrm>
            <a:off x="170699" y="746952"/>
            <a:ext cx="1183404" cy="10901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Elemento grafico 4" descr="Profilo femminile contorno">
            <a:extLst>
              <a:ext uri="{FF2B5EF4-FFF2-40B4-BE49-F238E27FC236}">
                <a16:creationId xmlns:a16="http://schemas.microsoft.com/office/drawing/2014/main" id="{113D913C-968F-71C8-F566-C0A50DBDDB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5178" y="944790"/>
            <a:ext cx="694445" cy="69444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A717A4C-697A-8FC5-9ABE-B1FA9C50F49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F072F45-B57C-065C-CA16-BCBE50539F70}"/>
              </a:ext>
            </a:extLst>
          </p:cNvPr>
          <p:cNvSpPr txBox="1"/>
          <p:nvPr/>
        </p:nvSpPr>
        <p:spPr>
          <a:xfrm>
            <a:off x="0" y="4894408"/>
            <a:ext cx="9893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0" u="none" strike="noStrike" dirty="0">
                <a:solidFill>
                  <a:srgbClr val="212121"/>
                </a:solidFill>
                <a:effectLst/>
                <a:latin typeface="BlinkMacSystemFont"/>
              </a:rPr>
              <a:t>Zhu et al., 2021</a:t>
            </a:r>
            <a:endParaRPr lang="en-US" sz="1000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83182DF-31FB-0792-C0E8-A7BAD31AE6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0803" y="1319944"/>
            <a:ext cx="2627792" cy="3124787"/>
          </a:xfrm>
          <a:prstGeom prst="rect">
            <a:avLst/>
          </a:prstGeom>
        </p:spPr>
      </p:pic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0262797E-2E2F-0239-D86A-5B2DB81A76C4}"/>
              </a:ext>
            </a:extLst>
          </p:cNvPr>
          <p:cNvSpPr/>
          <p:nvPr/>
        </p:nvSpPr>
        <p:spPr>
          <a:xfrm>
            <a:off x="1964156" y="4499586"/>
            <a:ext cx="2193030" cy="3900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Stimulation outcomes 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3AB36C9B-9E91-1764-7F64-F50A6BA76CCA}"/>
              </a:ext>
            </a:extLst>
          </p:cNvPr>
          <p:cNvSpPr/>
          <p:nvPr/>
        </p:nvSpPr>
        <p:spPr>
          <a:xfrm>
            <a:off x="5892292" y="4444731"/>
            <a:ext cx="2193030" cy="3900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Hormonal monitoring?</a:t>
            </a:r>
          </a:p>
        </p:txBody>
      </p:sp>
      <p:graphicFrame>
        <p:nvGraphicFramePr>
          <p:cNvPr id="15" name="Grafico 14">
            <a:extLst>
              <a:ext uri="{FF2B5EF4-FFF2-40B4-BE49-F238E27FC236}">
                <a16:creationId xmlns:a16="http://schemas.microsoft.com/office/drawing/2014/main" id="{CC7A0A5C-CAC2-0DD0-255B-CC039355AB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7978321"/>
              </p:ext>
            </p:extLst>
          </p:nvPr>
        </p:nvGraphicFramePr>
        <p:xfrm>
          <a:off x="1522479" y="1947881"/>
          <a:ext cx="3280875" cy="2322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175B24F5-A289-FD83-76E2-F9F9FC1245E7}"/>
              </a:ext>
            </a:extLst>
          </p:cNvPr>
          <p:cNvSpPr txBox="1"/>
          <p:nvPr/>
        </p:nvSpPr>
        <p:spPr>
          <a:xfrm>
            <a:off x="2490769" y="1383895"/>
            <a:ext cx="9124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RCT, n=120 </a:t>
            </a:r>
          </a:p>
        </p:txBody>
      </p:sp>
    </p:spTree>
    <p:extLst>
      <p:ext uri="{BB962C8B-B14F-4D97-AF65-F5344CB8AC3E}">
        <p14:creationId xmlns:p14="http://schemas.microsoft.com/office/powerpoint/2010/main" val="232279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Graphic spid="15" grpId="0">
        <p:bldAsOne/>
      </p:bldGraphic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5F2D8AAC-CFF2-D861-643A-320EA6383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9261413F-B339-DCE8-4B29-4031D6B97F92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endParaRPr sz="2000" b="1" dirty="0">
              <a:solidFill>
                <a:srgbClr val="1D1B1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B4702BC-FAB8-3BF7-D622-025A2CE594AF}"/>
              </a:ext>
            </a:extLst>
          </p:cNvPr>
          <p:cNvSpPr/>
          <p:nvPr/>
        </p:nvSpPr>
        <p:spPr>
          <a:xfrm>
            <a:off x="0" y="61296"/>
            <a:ext cx="9144000" cy="16760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PPOS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01858C3-CB83-BC10-0EB8-4C14606631BE}"/>
              </a:ext>
            </a:extLst>
          </p:cNvPr>
          <p:cNvSpPr/>
          <p:nvPr/>
        </p:nvSpPr>
        <p:spPr>
          <a:xfrm>
            <a:off x="948436" y="2053815"/>
            <a:ext cx="1641256" cy="26055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Outcomes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1ED38EAC-EE77-E295-8450-040DB7B8C792}"/>
              </a:ext>
            </a:extLst>
          </p:cNvPr>
          <p:cNvSpPr/>
          <p:nvPr/>
        </p:nvSpPr>
        <p:spPr>
          <a:xfrm>
            <a:off x="2803026" y="2053814"/>
            <a:ext cx="1641256" cy="26055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Population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2117601-9128-C261-BE5E-028F342D3F14}"/>
              </a:ext>
            </a:extLst>
          </p:cNvPr>
          <p:cNvSpPr/>
          <p:nvPr/>
        </p:nvSpPr>
        <p:spPr>
          <a:xfrm>
            <a:off x="4657616" y="2053815"/>
            <a:ext cx="1641256" cy="26055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Side effects</a:t>
            </a:r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39BFC72D-DFA4-4863-3646-43B98B15D05C}"/>
              </a:ext>
            </a:extLst>
          </p:cNvPr>
          <p:cNvSpPr/>
          <p:nvPr/>
        </p:nvSpPr>
        <p:spPr>
          <a:xfrm>
            <a:off x="1284911" y="2493722"/>
            <a:ext cx="1075150" cy="10390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38F8C5C5-DFD0-E136-BFEA-3A635F13CF47}"/>
              </a:ext>
            </a:extLst>
          </p:cNvPr>
          <p:cNvSpPr/>
          <p:nvPr/>
        </p:nvSpPr>
        <p:spPr>
          <a:xfrm>
            <a:off x="3101253" y="2493722"/>
            <a:ext cx="1075150" cy="10390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e 34">
            <a:extLst>
              <a:ext uri="{FF2B5EF4-FFF2-40B4-BE49-F238E27FC236}">
                <a16:creationId xmlns:a16="http://schemas.microsoft.com/office/drawing/2014/main" id="{17C90FEF-DA64-2716-254F-F20A5DF815B4}"/>
              </a:ext>
            </a:extLst>
          </p:cNvPr>
          <p:cNvSpPr/>
          <p:nvPr/>
        </p:nvSpPr>
        <p:spPr>
          <a:xfrm>
            <a:off x="5030247" y="2538478"/>
            <a:ext cx="1075150" cy="10390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8" name="Elemento grafico 37" descr="Cervello in testa contorno">
            <a:extLst>
              <a:ext uri="{FF2B5EF4-FFF2-40B4-BE49-F238E27FC236}">
                <a16:creationId xmlns:a16="http://schemas.microsoft.com/office/drawing/2014/main" id="{9EDEDF14-4900-CCFB-CC07-4D9EFF6312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11432" y="2686728"/>
            <a:ext cx="712780" cy="712780"/>
          </a:xfrm>
          <a:prstGeom prst="rect">
            <a:avLst/>
          </a:prstGeom>
        </p:spPr>
      </p:pic>
      <p:pic>
        <p:nvPicPr>
          <p:cNvPr id="40" name="Elemento grafico 39" descr="Tiro a segno contorno">
            <a:extLst>
              <a:ext uri="{FF2B5EF4-FFF2-40B4-BE49-F238E27FC236}">
                <a16:creationId xmlns:a16="http://schemas.microsoft.com/office/drawing/2014/main" id="{0B5F3746-2A9A-223D-CE9E-19E91EE093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91600" y="2698552"/>
            <a:ext cx="669811" cy="669811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5A679C57-626D-38CD-EB80-8A6B058D0DC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  <p:pic>
        <p:nvPicPr>
          <p:cNvPr id="4" name="Elemento grafico 3" descr="Profilo femminile contorno">
            <a:extLst>
              <a:ext uri="{FF2B5EF4-FFF2-40B4-BE49-F238E27FC236}">
                <a16:creationId xmlns:a16="http://schemas.microsoft.com/office/drawing/2014/main" id="{F00A0E55-0F5D-4080-A741-76B0C44284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01840" y="2710784"/>
            <a:ext cx="694445" cy="69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579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90866C93-00E5-01F3-2FE5-6D7E1CD83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41AD7340-6A00-9F39-3341-BE636D3E278F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PPOS. </a:t>
            </a:r>
            <a:r>
              <a:rPr lang="es-ES" sz="2000" b="1" dirty="0" err="1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Side</a:t>
            </a: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s-ES" sz="2000" b="1" dirty="0" err="1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effects</a:t>
            </a: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s-ES" sz="2000" b="1" dirty="0" err="1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with</a:t>
            </a: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 oral </a:t>
            </a:r>
            <a:r>
              <a:rPr lang="es-ES" sz="2000" b="1" dirty="0" err="1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progesterone</a:t>
            </a: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   </a:t>
            </a:r>
            <a:endParaRPr sz="2000" b="1" dirty="0">
              <a:solidFill>
                <a:srgbClr val="1D1B1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6A18F52-0D60-BA10-5EEA-63326DB3D7A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3E0E637B-EC59-51EB-7C0B-9353C641665D}"/>
              </a:ext>
            </a:extLst>
          </p:cNvPr>
          <p:cNvSpPr/>
          <p:nvPr/>
        </p:nvSpPr>
        <p:spPr>
          <a:xfrm>
            <a:off x="4763163" y="1211836"/>
            <a:ext cx="2193030" cy="86105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When?</a:t>
            </a: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03F1430B-8A3D-7069-EC7E-F058989104BA}"/>
              </a:ext>
            </a:extLst>
          </p:cNvPr>
          <p:cNvSpPr/>
          <p:nvPr/>
        </p:nvSpPr>
        <p:spPr>
          <a:xfrm>
            <a:off x="4763163" y="2278301"/>
            <a:ext cx="2193030" cy="86105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How?</a:t>
            </a:r>
          </a:p>
        </p:txBody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B1B44A11-017A-DFBC-2511-9BB7B8615B82}"/>
              </a:ext>
            </a:extLst>
          </p:cNvPr>
          <p:cNvSpPr/>
          <p:nvPr/>
        </p:nvSpPr>
        <p:spPr>
          <a:xfrm>
            <a:off x="4763163" y="3344766"/>
            <a:ext cx="2193030" cy="861051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How long?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822E1ED-3820-4A40-EE78-E925763F32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485" y="1296058"/>
            <a:ext cx="2831908" cy="283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70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600A1D03-9D38-0D46-F5B3-83E634B1B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AF8889A2-59EB-7B93-710D-B5647966D7F1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r>
              <a:rPr lang="es-ES" sz="2000" b="1" dirty="0" err="1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When</a:t>
            </a: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?</a:t>
            </a:r>
            <a:endParaRPr sz="2000" b="1" dirty="0">
              <a:solidFill>
                <a:srgbClr val="1D1B1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5C9AF23-01A4-3F05-CACD-66F216964AA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  <p:pic>
        <p:nvPicPr>
          <p:cNvPr id="3" name="Immagine 2" descr="Immagine che contiene testo, linea, Diagramma, diagramma&#10;&#10;Descrizione generata automaticamente">
            <a:extLst>
              <a:ext uri="{FF2B5EF4-FFF2-40B4-BE49-F238E27FC236}">
                <a16:creationId xmlns:a16="http://schemas.microsoft.com/office/drawing/2014/main" id="{B6A444F4-21D9-A85C-3486-D916A3213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7996" y="1211836"/>
            <a:ext cx="5059204" cy="3497337"/>
          </a:xfrm>
          <a:prstGeom prst="rect">
            <a:avLst/>
          </a:prstGeom>
        </p:spPr>
      </p:pic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69E47632-D39E-1D64-0861-469563B60B0E}"/>
              </a:ext>
            </a:extLst>
          </p:cNvPr>
          <p:cNvSpPr/>
          <p:nvPr/>
        </p:nvSpPr>
        <p:spPr>
          <a:xfrm>
            <a:off x="2264229" y="1140542"/>
            <a:ext cx="6103992" cy="3558294"/>
          </a:xfrm>
          <a:prstGeom prst="round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050" b="1" dirty="0">
              <a:solidFill>
                <a:schemeClr val="tx1"/>
              </a:solidFill>
            </a:endParaRPr>
          </a:p>
          <a:p>
            <a:pPr algn="ctr"/>
            <a:endParaRPr lang="es-ES_tradnl" sz="1050" b="1" dirty="0" err="1">
              <a:solidFill>
                <a:schemeClr val="tx1"/>
              </a:solidFill>
            </a:endParaRPr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CDD074BD-009B-7300-5DD7-076C85BD164A}"/>
              </a:ext>
            </a:extLst>
          </p:cNvPr>
          <p:cNvSpPr/>
          <p:nvPr/>
        </p:nvSpPr>
        <p:spPr>
          <a:xfrm>
            <a:off x="323071" y="891721"/>
            <a:ext cx="2193030" cy="86105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Can progesterone be administration at bedtime be a solution?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3FDB206-227B-EB3E-B917-616E3D15B5F9}"/>
              </a:ext>
            </a:extLst>
          </p:cNvPr>
          <p:cNvSpPr txBox="1"/>
          <p:nvPr/>
        </p:nvSpPr>
        <p:spPr>
          <a:xfrm>
            <a:off x="0" y="4894408"/>
            <a:ext cx="13564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0" u="none" strike="noStrike" dirty="0">
                <a:solidFill>
                  <a:srgbClr val="212121"/>
                </a:solidFill>
                <a:effectLst/>
                <a:latin typeface="BlinkMacSystemFont"/>
              </a:rPr>
              <a:t>Simon et al., F&amp;S 1993</a:t>
            </a:r>
            <a:endParaRPr lang="en-US" sz="100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D246A6B-0486-1D3C-4E65-DEC0178CA817}"/>
              </a:ext>
            </a:extLst>
          </p:cNvPr>
          <p:cNvSpPr/>
          <p:nvPr/>
        </p:nvSpPr>
        <p:spPr>
          <a:xfrm>
            <a:off x="3298785" y="1307939"/>
            <a:ext cx="1134319" cy="315988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77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827C8DBC-AFFF-4B15-EC24-CA5353842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>
            <a:extLst>
              <a:ext uri="{FF2B5EF4-FFF2-40B4-BE49-F238E27FC236}">
                <a16:creationId xmlns:a16="http://schemas.microsoft.com/office/drawing/2014/main" id="{EFA80FD6-D85A-5A5B-BA09-DD612C41A2BA}"/>
              </a:ext>
            </a:extLst>
          </p:cNvPr>
          <p:cNvSpPr/>
          <p:nvPr/>
        </p:nvSpPr>
        <p:spPr>
          <a:xfrm>
            <a:off x="7400652" y="655333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F4700CB0-4DAA-DB7C-3DA4-A6F1AE95F537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r>
              <a:rPr lang="es-ES" sz="2000" b="1" dirty="0" err="1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How</a:t>
            </a: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?</a:t>
            </a:r>
            <a:endParaRPr sz="2000" b="1" dirty="0">
              <a:solidFill>
                <a:srgbClr val="1D1B1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3EA2BA67-B619-709F-5317-D2BB0A71B735}"/>
              </a:ext>
            </a:extLst>
          </p:cNvPr>
          <p:cNvSpPr/>
          <p:nvPr/>
        </p:nvSpPr>
        <p:spPr>
          <a:xfrm>
            <a:off x="462195" y="1140542"/>
            <a:ext cx="7906026" cy="3558294"/>
          </a:xfrm>
          <a:prstGeom prst="round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050" b="1" dirty="0">
              <a:solidFill>
                <a:schemeClr val="tx1"/>
              </a:solidFill>
            </a:endParaRPr>
          </a:p>
          <a:p>
            <a:pPr algn="ctr"/>
            <a:endParaRPr lang="es-ES_tradnl" sz="1050" b="1" dirty="0" err="1">
              <a:solidFill>
                <a:schemeClr val="tx1"/>
              </a:solidFill>
            </a:endParaRPr>
          </a:p>
        </p:txBody>
      </p:sp>
      <p:sp>
        <p:nvSpPr>
          <p:cNvPr id="114" name="Google Shape;114;p5">
            <a:extLst>
              <a:ext uri="{FF2B5EF4-FFF2-40B4-BE49-F238E27FC236}">
                <a16:creationId xmlns:a16="http://schemas.microsoft.com/office/drawing/2014/main" id="{12280CAF-5FCE-1553-A8B5-08EDB666DAFA}"/>
              </a:ext>
            </a:extLst>
          </p:cNvPr>
          <p:cNvSpPr/>
          <p:nvPr/>
        </p:nvSpPr>
        <p:spPr>
          <a:xfrm>
            <a:off x="1257567" y="595369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" name="Grafico 7">
            <a:extLst>
              <a:ext uri="{FF2B5EF4-FFF2-40B4-BE49-F238E27FC236}">
                <a16:creationId xmlns:a16="http://schemas.microsoft.com/office/drawing/2014/main" id="{A762DAE5-7333-3E59-5313-E9CD407D5E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4173282"/>
              </p:ext>
            </p:extLst>
          </p:nvPr>
        </p:nvGraphicFramePr>
        <p:xfrm>
          <a:off x="775780" y="1530542"/>
          <a:ext cx="3119816" cy="2652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C669A71B-3108-3032-FA88-BB64EB66DED9}"/>
              </a:ext>
            </a:extLst>
          </p:cNvPr>
          <p:cNvSpPr/>
          <p:nvPr/>
        </p:nvSpPr>
        <p:spPr>
          <a:xfrm>
            <a:off x="1069186" y="4422994"/>
            <a:ext cx="2729088" cy="3900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MVP 200 mg/12 h vs. DYG 10mg/8h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F25E2939-DAD6-605C-B9A0-9B79D082B518}"/>
              </a:ext>
            </a:extLst>
          </p:cNvPr>
          <p:cNvSpPr/>
          <p:nvPr/>
        </p:nvSpPr>
        <p:spPr>
          <a:xfrm>
            <a:off x="3296614" y="938785"/>
            <a:ext cx="2729088" cy="3900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Vaginal PPOS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769798C-3DA3-E36D-A0A8-BD1D364A8A5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A90E818D-690D-903C-0F9E-4FF4B7234B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2531060"/>
              </p:ext>
            </p:extLst>
          </p:nvPr>
        </p:nvGraphicFramePr>
        <p:xfrm>
          <a:off x="4709786" y="1530542"/>
          <a:ext cx="3540913" cy="2754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6CB972D1-979D-1583-6768-F4CE4A6A6F76}"/>
              </a:ext>
            </a:extLst>
          </p:cNvPr>
          <p:cNvSpPr/>
          <p:nvPr/>
        </p:nvSpPr>
        <p:spPr>
          <a:xfrm>
            <a:off x="5115698" y="4465453"/>
            <a:ext cx="2729088" cy="3900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MIP 200 mg/day  (n=291) vs antagonist (n=67) 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0FF3708-2869-3D68-BAC8-F077C6F2D4B9}"/>
              </a:ext>
            </a:extLst>
          </p:cNvPr>
          <p:cNvSpPr txBox="1"/>
          <p:nvPr/>
        </p:nvSpPr>
        <p:spPr>
          <a:xfrm>
            <a:off x="95843" y="4900593"/>
            <a:ext cx="26324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0" u="none" strike="noStrike" dirty="0">
                <a:solidFill>
                  <a:srgbClr val="212121"/>
                </a:solidFill>
                <a:effectLst/>
                <a:latin typeface="BlinkMacSystemFont"/>
              </a:rPr>
              <a:t>Souza et al., 2024; </a:t>
            </a:r>
            <a:r>
              <a:rPr lang="it-IT" sz="1000" b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Gosalvez</a:t>
            </a:r>
            <a:r>
              <a:rPr lang="it-IT" sz="1000" b="0" u="none" strike="noStrike" dirty="0">
                <a:solidFill>
                  <a:srgbClr val="212121"/>
                </a:solidFill>
                <a:effectLst/>
                <a:latin typeface="BlinkMacSystemFont"/>
              </a:rPr>
              <a:t> et al. 2023 - ESHRE</a:t>
            </a:r>
            <a:endParaRPr lang="en-US" sz="10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54A9024-A238-9C2A-5F44-9BF04B9CB325}"/>
              </a:ext>
            </a:extLst>
          </p:cNvPr>
          <p:cNvSpPr txBox="1"/>
          <p:nvPr/>
        </p:nvSpPr>
        <p:spPr>
          <a:xfrm>
            <a:off x="1576506" y="4098126"/>
            <a:ext cx="151836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No premature LH surge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9A82F60-F751-143A-B167-76A81695707E}"/>
              </a:ext>
            </a:extLst>
          </p:cNvPr>
          <p:cNvSpPr txBox="1"/>
          <p:nvPr/>
        </p:nvSpPr>
        <p:spPr>
          <a:xfrm>
            <a:off x="5721060" y="4185725"/>
            <a:ext cx="151836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No premature LH surge</a:t>
            </a:r>
          </a:p>
        </p:txBody>
      </p:sp>
    </p:spTree>
    <p:extLst>
      <p:ext uri="{BB962C8B-B14F-4D97-AF65-F5344CB8AC3E}">
        <p14:creationId xmlns:p14="http://schemas.microsoft.com/office/powerpoint/2010/main" val="229714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8" grpId="0">
        <p:bldAsOne/>
      </p:bldGraphic>
      <p:bldP spid="9" grpId="0" animBg="1"/>
      <p:bldP spid="10" grpId="0" animBg="1"/>
      <p:bldGraphic spid="4" grpId="0">
        <p:bldAsOne/>
      </p:bldGraphic>
      <p:bldP spid="5" grpId="0" animBg="1"/>
      <p:bldP spid="15" grpId="0"/>
      <p:bldP spid="7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23D2DA90-8104-6131-3679-5C0B498B0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>
            <a:extLst>
              <a:ext uri="{FF2B5EF4-FFF2-40B4-BE49-F238E27FC236}">
                <a16:creationId xmlns:a16="http://schemas.microsoft.com/office/drawing/2014/main" id="{90C63916-6EEF-71ED-B38A-E3DDB519F026}"/>
              </a:ext>
            </a:extLst>
          </p:cNvPr>
          <p:cNvSpPr/>
          <p:nvPr/>
        </p:nvSpPr>
        <p:spPr>
          <a:xfrm>
            <a:off x="762350" y="655333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>
            <a:extLst>
              <a:ext uri="{FF2B5EF4-FFF2-40B4-BE49-F238E27FC236}">
                <a16:creationId xmlns:a16="http://schemas.microsoft.com/office/drawing/2014/main" id="{1DC0C431-43E7-D46B-4009-9F8A02CE30E9}"/>
              </a:ext>
            </a:extLst>
          </p:cNvPr>
          <p:cNvSpPr/>
          <p:nvPr/>
        </p:nvSpPr>
        <p:spPr>
          <a:xfrm>
            <a:off x="7400652" y="655333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FCEEA1AD-44DB-6533-29ED-786093986369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1D1B10"/>
              </a:buClr>
              <a:buSzPts val="2400"/>
            </a:pPr>
            <a:r>
              <a:rPr lang="es-ES" sz="2000" b="1" dirty="0" err="1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How</a:t>
            </a: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s-ES" sz="2000" b="1" dirty="0" err="1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long</a:t>
            </a: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?</a:t>
            </a: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A3AB27CE-8359-F7F1-35D2-8A28F60DB750}"/>
              </a:ext>
            </a:extLst>
          </p:cNvPr>
          <p:cNvSpPr/>
          <p:nvPr/>
        </p:nvSpPr>
        <p:spPr>
          <a:xfrm>
            <a:off x="1611086" y="1086721"/>
            <a:ext cx="5921828" cy="3753866"/>
          </a:xfrm>
          <a:prstGeom prst="round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050" b="1" dirty="0">
              <a:solidFill>
                <a:schemeClr val="tx1"/>
              </a:solidFill>
            </a:endParaRPr>
          </a:p>
          <a:p>
            <a:pPr algn="ctr"/>
            <a:endParaRPr lang="es-ES_tradnl" sz="1050" b="1" dirty="0" err="1">
              <a:solidFill>
                <a:schemeClr val="tx1"/>
              </a:solidFill>
            </a:endParaRP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CCC1A568-2030-EE07-C020-F65B3D608000}"/>
              </a:ext>
            </a:extLst>
          </p:cNvPr>
          <p:cNvSpPr/>
          <p:nvPr/>
        </p:nvSpPr>
        <p:spPr>
          <a:xfrm>
            <a:off x="2609786" y="891721"/>
            <a:ext cx="3989741" cy="39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Fixed or flexible PPOS?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A98F8A7-4529-BB5B-CB39-866756967F2A}"/>
              </a:ext>
            </a:extLst>
          </p:cNvPr>
          <p:cNvSpPr txBox="1"/>
          <p:nvPr/>
        </p:nvSpPr>
        <p:spPr>
          <a:xfrm>
            <a:off x="0" y="4894408"/>
            <a:ext cx="9733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0" u="none" strike="noStrike" dirty="0">
                <a:solidFill>
                  <a:srgbClr val="212121"/>
                </a:solidFill>
                <a:effectLst/>
                <a:latin typeface="BlinkMacSystemFont"/>
              </a:rPr>
              <a:t>Ata et al., 2024</a:t>
            </a:r>
            <a:endParaRPr lang="en-US" sz="1000" dirty="0"/>
          </a:p>
        </p:txBody>
      </p:sp>
      <p:pic>
        <p:nvPicPr>
          <p:cNvPr id="5" name="Immagine 4" descr="Immagine che contiene testo, Carattere, schermata, linea&#10;&#10;Descrizione generata automaticamente">
            <a:extLst>
              <a:ext uri="{FF2B5EF4-FFF2-40B4-BE49-F238E27FC236}">
                <a16:creationId xmlns:a16="http://schemas.microsoft.com/office/drawing/2014/main" id="{1A772B8B-1B7E-7CF8-1A3F-F860118650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6502" y="1543358"/>
            <a:ext cx="3716309" cy="2393383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1A86BCC1-C796-3C4C-4AA6-ACE5F3CDA808}"/>
              </a:ext>
            </a:extLst>
          </p:cNvPr>
          <p:cNvSpPr/>
          <p:nvPr/>
        </p:nvSpPr>
        <p:spPr>
          <a:xfrm>
            <a:off x="3223612" y="2397920"/>
            <a:ext cx="2627697" cy="595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4BD0650-B5F2-9188-76CE-818372B63F78}"/>
              </a:ext>
            </a:extLst>
          </p:cNvPr>
          <p:cNvSpPr/>
          <p:nvPr/>
        </p:nvSpPr>
        <p:spPr>
          <a:xfrm>
            <a:off x="3223613" y="2007224"/>
            <a:ext cx="2627697" cy="3906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403C7EE-362A-1437-78F9-B0E0E1D62AC2}"/>
              </a:ext>
            </a:extLst>
          </p:cNvPr>
          <p:cNvSpPr txBox="1"/>
          <p:nvPr/>
        </p:nvSpPr>
        <p:spPr>
          <a:xfrm>
            <a:off x="2893577" y="3983284"/>
            <a:ext cx="38634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b="1" dirty="0"/>
              <a:t>Fixed: </a:t>
            </a:r>
            <a:r>
              <a:rPr lang="en-US" sz="1000" dirty="0"/>
              <a:t>from Day 1 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b="1" dirty="0"/>
              <a:t>Flexible: </a:t>
            </a:r>
            <a:r>
              <a:rPr lang="en-US" sz="1000" dirty="0"/>
              <a:t>on stimulation day 7 or when the leading follicle has reached 12-14 mm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04CD5DE-4068-4B0E-B413-E5D678F22BF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818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9" grpId="0" animBg="1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BB4197EC-EC92-F708-B7D3-11516F866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>
            <a:extLst>
              <a:ext uri="{FF2B5EF4-FFF2-40B4-BE49-F238E27FC236}">
                <a16:creationId xmlns:a16="http://schemas.microsoft.com/office/drawing/2014/main" id="{6FC08B4C-FDD7-6D8E-8BC5-1BAF9EC7A99A}"/>
              </a:ext>
            </a:extLst>
          </p:cNvPr>
          <p:cNvSpPr/>
          <p:nvPr/>
        </p:nvSpPr>
        <p:spPr>
          <a:xfrm>
            <a:off x="762350" y="655333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>
            <a:extLst>
              <a:ext uri="{FF2B5EF4-FFF2-40B4-BE49-F238E27FC236}">
                <a16:creationId xmlns:a16="http://schemas.microsoft.com/office/drawing/2014/main" id="{526B71D7-6352-67A5-249F-D190913D14CA}"/>
              </a:ext>
            </a:extLst>
          </p:cNvPr>
          <p:cNvSpPr/>
          <p:nvPr/>
        </p:nvSpPr>
        <p:spPr>
          <a:xfrm>
            <a:off x="7400652" y="655333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D9F9C453-BF83-2D00-92D2-F79CC08F769E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1D1B10"/>
              </a:buClr>
              <a:buSzPts val="2400"/>
            </a:pP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Flexible PPOS</a:t>
            </a: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D141D0C8-00ED-6DD4-F9C3-B6A9715FECEF}"/>
              </a:ext>
            </a:extLst>
          </p:cNvPr>
          <p:cNvSpPr/>
          <p:nvPr/>
        </p:nvSpPr>
        <p:spPr>
          <a:xfrm>
            <a:off x="229049" y="1140542"/>
            <a:ext cx="8620286" cy="3531054"/>
          </a:xfrm>
          <a:prstGeom prst="round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050" b="1" dirty="0">
              <a:solidFill>
                <a:schemeClr val="tx1"/>
              </a:solidFill>
            </a:endParaRPr>
          </a:p>
          <a:p>
            <a:pPr algn="ctr"/>
            <a:endParaRPr lang="es-ES_tradnl" sz="1050" b="1" dirty="0" err="1">
              <a:solidFill>
                <a:schemeClr val="tx1"/>
              </a:solidFill>
            </a:endParaRP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5D206E1F-2AC2-D405-ACFD-658F40D851CA}"/>
              </a:ext>
            </a:extLst>
          </p:cNvPr>
          <p:cNvSpPr/>
          <p:nvPr/>
        </p:nvSpPr>
        <p:spPr>
          <a:xfrm>
            <a:off x="1488130" y="953396"/>
            <a:ext cx="1627458" cy="39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MPA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4BAF26E-12E9-71FD-DAFD-490A3D36984C}"/>
              </a:ext>
            </a:extLst>
          </p:cNvPr>
          <p:cNvSpPr txBox="1"/>
          <p:nvPr/>
        </p:nvSpPr>
        <p:spPr>
          <a:xfrm>
            <a:off x="0" y="4894408"/>
            <a:ext cx="22060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Cai</a:t>
            </a:r>
            <a:r>
              <a:rPr lang="it-IT" sz="1000" b="0" u="none" strike="noStrike" dirty="0">
                <a:solidFill>
                  <a:srgbClr val="212121"/>
                </a:solidFill>
                <a:effectLst/>
                <a:latin typeface="BlinkMacSystemFont"/>
              </a:rPr>
              <a:t> et al., </a:t>
            </a:r>
            <a:r>
              <a:rPr lang="it-IT" sz="1000" dirty="0">
                <a:solidFill>
                  <a:srgbClr val="212121"/>
                </a:solidFill>
                <a:latin typeface="BlinkMacSystemFont"/>
              </a:rPr>
              <a:t>2024; </a:t>
            </a:r>
            <a:r>
              <a:rPr lang="it-IT" sz="1000" dirty="0" err="1">
                <a:solidFill>
                  <a:srgbClr val="212121"/>
                </a:solidFill>
                <a:latin typeface="BlinkMacSystemFont"/>
              </a:rPr>
              <a:t>Hendrickx</a:t>
            </a:r>
            <a:r>
              <a:rPr lang="it-IT" sz="1000" dirty="0">
                <a:solidFill>
                  <a:srgbClr val="212121"/>
                </a:solidFill>
                <a:latin typeface="BlinkMacSystemFont"/>
              </a:rPr>
              <a:t> et al., 2024  </a:t>
            </a:r>
            <a:endParaRPr lang="en-US" sz="10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BF2BD17-3C90-E9B0-CC93-273F30F70E1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74DCB562-FAE5-21A0-55ED-6F3E4273E405}"/>
              </a:ext>
            </a:extLst>
          </p:cNvPr>
          <p:cNvSpPr/>
          <p:nvPr/>
        </p:nvSpPr>
        <p:spPr>
          <a:xfrm>
            <a:off x="1205083" y="4468742"/>
            <a:ext cx="2729088" cy="3900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RCT: </a:t>
            </a:r>
            <a:r>
              <a:rPr lang="en-US" sz="1000" dirty="0" err="1">
                <a:solidFill>
                  <a:schemeClr val="bg2">
                    <a:lumMod val="50000"/>
                  </a:schemeClr>
                </a:solidFill>
              </a:rPr>
              <a:t>fPPOS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(n=216) vs. Antagonist (n=233)</a:t>
            </a:r>
          </a:p>
        </p:txBody>
      </p:sp>
      <p:graphicFrame>
        <p:nvGraphicFramePr>
          <p:cNvPr id="22" name="Grafico 21">
            <a:extLst>
              <a:ext uri="{FF2B5EF4-FFF2-40B4-BE49-F238E27FC236}">
                <a16:creationId xmlns:a16="http://schemas.microsoft.com/office/drawing/2014/main" id="{4F83338B-F8EB-A439-43F4-535C7FEB42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0805795"/>
              </p:ext>
            </p:extLst>
          </p:nvPr>
        </p:nvGraphicFramePr>
        <p:xfrm>
          <a:off x="466522" y="1530542"/>
          <a:ext cx="3989741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57BD293F-D323-8823-E803-771FEF64CC67}"/>
              </a:ext>
            </a:extLst>
          </p:cNvPr>
          <p:cNvSpPr txBox="1"/>
          <p:nvPr/>
        </p:nvSpPr>
        <p:spPr>
          <a:xfrm>
            <a:off x="1866348" y="4195535"/>
            <a:ext cx="11496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&lt; 40 y, AFC &lt; 10</a:t>
            </a:r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5CA118CF-2E95-B40D-AF1A-8841C06B5A82}"/>
              </a:ext>
            </a:extLst>
          </p:cNvPr>
          <p:cNvSpPr/>
          <p:nvPr/>
        </p:nvSpPr>
        <p:spPr>
          <a:xfrm>
            <a:off x="5581830" y="940946"/>
            <a:ext cx="1627458" cy="39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DYG</a:t>
            </a:r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91813CE9-9AA5-263D-C84B-F2AD362C4226}"/>
              </a:ext>
            </a:extLst>
          </p:cNvPr>
          <p:cNvSpPr/>
          <p:nvPr/>
        </p:nvSpPr>
        <p:spPr>
          <a:xfrm>
            <a:off x="5209831" y="4468742"/>
            <a:ext cx="2729088" cy="3900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Retrospective in oocyte donors </a:t>
            </a:r>
          </a:p>
        </p:txBody>
      </p:sp>
      <p:graphicFrame>
        <p:nvGraphicFramePr>
          <p:cNvPr id="28" name="Grafico 27">
            <a:extLst>
              <a:ext uri="{FF2B5EF4-FFF2-40B4-BE49-F238E27FC236}">
                <a16:creationId xmlns:a16="http://schemas.microsoft.com/office/drawing/2014/main" id="{0445EB20-0B75-A3B4-237A-B6EF95C3DE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947914"/>
              </p:ext>
            </p:extLst>
          </p:nvPr>
        </p:nvGraphicFramePr>
        <p:xfrm>
          <a:off x="4816332" y="1570116"/>
          <a:ext cx="351608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Rettangolo 4">
            <a:extLst>
              <a:ext uri="{FF2B5EF4-FFF2-40B4-BE49-F238E27FC236}">
                <a16:creationId xmlns:a16="http://schemas.microsoft.com/office/drawing/2014/main" id="{02409A09-FF10-3152-7435-BBD514181EAF}"/>
              </a:ext>
            </a:extLst>
          </p:cNvPr>
          <p:cNvSpPr/>
          <p:nvPr/>
        </p:nvSpPr>
        <p:spPr>
          <a:xfrm>
            <a:off x="798653" y="1530542"/>
            <a:ext cx="689477" cy="2046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CE8C485-55A7-561F-2A63-A0F2A3F95D6F}"/>
              </a:ext>
            </a:extLst>
          </p:cNvPr>
          <p:cNvSpPr/>
          <p:nvPr/>
        </p:nvSpPr>
        <p:spPr>
          <a:xfrm>
            <a:off x="1475522" y="1530542"/>
            <a:ext cx="689477" cy="2046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F41EC90-4882-CE7C-AE50-7919A6E5EBE6}"/>
              </a:ext>
            </a:extLst>
          </p:cNvPr>
          <p:cNvSpPr/>
          <p:nvPr/>
        </p:nvSpPr>
        <p:spPr>
          <a:xfrm>
            <a:off x="2133099" y="1530541"/>
            <a:ext cx="689477" cy="2046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9CB6E9F-504F-A6BC-40B5-20BA8E7A4CC3}"/>
              </a:ext>
            </a:extLst>
          </p:cNvPr>
          <p:cNvSpPr/>
          <p:nvPr/>
        </p:nvSpPr>
        <p:spPr>
          <a:xfrm>
            <a:off x="2841868" y="1530540"/>
            <a:ext cx="689477" cy="2046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F63C0218-3998-7CE1-4186-0044479CED9F}"/>
              </a:ext>
            </a:extLst>
          </p:cNvPr>
          <p:cNvSpPr/>
          <p:nvPr/>
        </p:nvSpPr>
        <p:spPr>
          <a:xfrm>
            <a:off x="3525155" y="1530539"/>
            <a:ext cx="931108" cy="2046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88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Graphic spid="22" grpId="0">
        <p:bldAsOne/>
      </p:bldGraphic>
      <p:bldP spid="23" grpId="0"/>
      <p:bldP spid="25" grpId="0" animBg="1"/>
      <p:bldGraphic spid="28" grpId="0">
        <p:bldAsOne/>
      </p:bldGraphic>
      <p:bldP spid="5" grpId="0" animBg="1"/>
      <p:bldP spid="6" grpId="0" animBg="1"/>
      <p:bldP spid="8" grpId="0" animBg="1"/>
      <p:bldP spid="9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3A461571-890E-0251-3D7D-70DEC0C2C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1551EC9B-7A41-64AE-B2D3-E4337D41D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26" y="0"/>
            <a:ext cx="8561936" cy="4816089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8D62B8AE-04A2-D745-CC00-CE0258903F0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2441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D9FA6110-B519-50F1-7E07-919BA6692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>
            <a:extLst>
              <a:ext uri="{FF2B5EF4-FFF2-40B4-BE49-F238E27FC236}">
                <a16:creationId xmlns:a16="http://schemas.microsoft.com/office/drawing/2014/main" id="{0509459C-A87B-1B9E-AA98-C3F14D26BF24}"/>
              </a:ext>
            </a:extLst>
          </p:cNvPr>
          <p:cNvSpPr/>
          <p:nvPr/>
        </p:nvSpPr>
        <p:spPr>
          <a:xfrm>
            <a:off x="7400652" y="655333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213960FD-7849-3C99-5B15-48F9BB55E43A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PPOS. Safety</a:t>
            </a:r>
            <a:endParaRPr sz="2000" b="1" dirty="0">
              <a:solidFill>
                <a:srgbClr val="1D1B1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B3D3E83D-68AE-AFEA-ACE9-6285156074D6}"/>
              </a:ext>
            </a:extLst>
          </p:cNvPr>
          <p:cNvSpPr/>
          <p:nvPr/>
        </p:nvSpPr>
        <p:spPr>
          <a:xfrm>
            <a:off x="942513" y="1140542"/>
            <a:ext cx="7906822" cy="3558294"/>
          </a:xfrm>
          <a:prstGeom prst="round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050" b="1" dirty="0">
              <a:solidFill>
                <a:schemeClr val="tx1"/>
              </a:solidFill>
            </a:endParaRPr>
          </a:p>
          <a:p>
            <a:pPr algn="ctr"/>
            <a:endParaRPr lang="es-ES_tradnl" sz="1050" b="1" dirty="0" err="1">
              <a:solidFill>
                <a:schemeClr val="tx1"/>
              </a:solidFill>
            </a:endParaRP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2713F18B-990D-F5A3-07E2-2369956D076A}"/>
              </a:ext>
            </a:extLst>
          </p:cNvPr>
          <p:cNvSpPr/>
          <p:nvPr/>
        </p:nvSpPr>
        <p:spPr>
          <a:xfrm>
            <a:off x="1224778" y="909846"/>
            <a:ext cx="4560632" cy="39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Embryo ploidy: PPOS vs. Antagonist</a:t>
            </a:r>
            <a:r>
              <a:rPr lang="en-US" sz="1200" dirty="0"/>
              <a:t> (</a:t>
            </a:r>
          </a:p>
          <a:p>
            <a:endParaRPr lang="en-US" sz="1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4" name="Google Shape;114;p5">
            <a:extLst>
              <a:ext uri="{FF2B5EF4-FFF2-40B4-BE49-F238E27FC236}">
                <a16:creationId xmlns:a16="http://schemas.microsoft.com/office/drawing/2014/main" id="{A0430461-B8A5-7065-1289-E2E112640A5D}"/>
              </a:ext>
            </a:extLst>
          </p:cNvPr>
          <p:cNvSpPr/>
          <p:nvPr/>
        </p:nvSpPr>
        <p:spPr>
          <a:xfrm>
            <a:off x="1257567" y="595369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7DD3EBA9-8307-4052-AA07-35851E267FAD}"/>
              </a:ext>
            </a:extLst>
          </p:cNvPr>
          <p:cNvSpPr/>
          <p:nvPr/>
        </p:nvSpPr>
        <p:spPr>
          <a:xfrm>
            <a:off x="170699" y="746952"/>
            <a:ext cx="1183404" cy="10901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80ED3E2-383A-C347-B5EE-0381FA155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281" y="1016893"/>
            <a:ext cx="550239" cy="550239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1E42EAA-9C5F-2ACC-2881-0B52A68FCA35}"/>
              </a:ext>
            </a:extLst>
          </p:cNvPr>
          <p:cNvSpPr txBox="1"/>
          <p:nvPr/>
        </p:nvSpPr>
        <p:spPr>
          <a:xfrm>
            <a:off x="1401319" y="1378972"/>
            <a:ext cx="1366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44 women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Prospective study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A06B393E-BCE3-1F21-0954-84AFDF568EA4}"/>
              </a:ext>
            </a:extLst>
          </p:cNvPr>
          <p:cNvSpPr/>
          <p:nvPr/>
        </p:nvSpPr>
        <p:spPr>
          <a:xfrm>
            <a:off x="1354102" y="1862005"/>
            <a:ext cx="2156647" cy="298364"/>
          </a:xfrm>
          <a:prstGeom prst="roundRect">
            <a:avLst/>
          </a:prstGeom>
          <a:noFill/>
          <a:ln w="952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1</a:t>
            </a:r>
            <a:r>
              <a:rPr lang="en-US" sz="1200" b="1" baseline="30000" dirty="0">
                <a:solidFill>
                  <a:schemeClr val="bg2">
                    <a:lumMod val="50000"/>
                  </a:schemeClr>
                </a:solidFill>
              </a:rPr>
              <a:t>st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 cycle</a:t>
            </a:r>
            <a:endParaRPr 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FD74CAA6-3206-5E9A-C318-6DD5385CC342}"/>
              </a:ext>
            </a:extLst>
          </p:cNvPr>
          <p:cNvSpPr/>
          <p:nvPr/>
        </p:nvSpPr>
        <p:spPr>
          <a:xfrm>
            <a:off x="5478291" y="1862005"/>
            <a:ext cx="2156647" cy="298364"/>
          </a:xfrm>
          <a:prstGeom prst="roundRect">
            <a:avLst/>
          </a:prstGeom>
          <a:noFill/>
          <a:ln w="952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en-US" sz="1200" b="1" baseline="30000" dirty="0">
                <a:solidFill>
                  <a:schemeClr val="bg2">
                    <a:lumMod val="50000"/>
                  </a:schemeClr>
                </a:solidFill>
              </a:rPr>
              <a:t>nd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 cycle</a:t>
            </a:r>
            <a:endParaRPr 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2D347263-12AA-1E85-6896-FBE590B95609}"/>
              </a:ext>
            </a:extLst>
          </p:cNvPr>
          <p:cNvCxnSpPr/>
          <p:nvPr/>
        </p:nvCxnSpPr>
        <p:spPr>
          <a:xfrm>
            <a:off x="1048129" y="2779144"/>
            <a:ext cx="37441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tangolo 13">
            <a:extLst>
              <a:ext uri="{FF2B5EF4-FFF2-40B4-BE49-F238E27FC236}">
                <a16:creationId xmlns:a16="http://schemas.microsoft.com/office/drawing/2014/main" id="{4B9F1CF1-A70E-149E-B4C0-549AD03AAB04}"/>
              </a:ext>
            </a:extLst>
          </p:cNvPr>
          <p:cNvSpPr/>
          <p:nvPr/>
        </p:nvSpPr>
        <p:spPr>
          <a:xfrm>
            <a:off x="1401319" y="2815394"/>
            <a:ext cx="1877248" cy="317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>
                    <a:lumMod val="50000"/>
                  </a:schemeClr>
                </a:solidFill>
              </a:rPr>
              <a:t>rFSH</a:t>
            </a:r>
            <a:r>
              <a:rPr lang="en-US" sz="1000" dirty="0">
                <a:solidFill>
                  <a:schemeClr val="tx1">
                    <a:lumMod val="50000"/>
                  </a:schemeClr>
                </a:solidFill>
              </a:rPr>
              <a:t> 225-300 </a:t>
            </a:r>
          </a:p>
        </p:txBody>
      </p: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6ED99802-3C7B-B10F-DB96-EDA860E8DEC7}"/>
              </a:ext>
            </a:extLst>
          </p:cNvPr>
          <p:cNvCxnSpPr>
            <a:cxnSpLocks/>
          </p:cNvCxnSpPr>
          <p:nvPr/>
        </p:nvCxnSpPr>
        <p:spPr>
          <a:xfrm>
            <a:off x="3382579" y="2302894"/>
            <a:ext cx="0" cy="47625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A91F3848-1D80-F4B7-0DD9-67A6E6CF0D01}"/>
              </a:ext>
            </a:extLst>
          </p:cNvPr>
          <p:cNvSpPr txBox="1"/>
          <p:nvPr/>
        </p:nvSpPr>
        <p:spPr>
          <a:xfrm>
            <a:off x="3382579" y="2224242"/>
            <a:ext cx="1178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</a:rPr>
              <a:t>Triptorelin 0.2 mg</a:t>
            </a:r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6104E046-43B3-BCF2-99D0-C5ECAFD838D8}"/>
              </a:ext>
            </a:extLst>
          </p:cNvPr>
          <p:cNvCxnSpPr>
            <a:cxnSpLocks/>
          </p:cNvCxnSpPr>
          <p:nvPr/>
        </p:nvCxnSpPr>
        <p:spPr>
          <a:xfrm flipV="1">
            <a:off x="3573078" y="2815394"/>
            <a:ext cx="0" cy="404971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2B92A5BC-3244-29ED-C4E4-815B91F0D048}"/>
              </a:ext>
            </a:extLst>
          </p:cNvPr>
          <p:cNvSpPr txBox="1"/>
          <p:nvPr/>
        </p:nvSpPr>
        <p:spPr>
          <a:xfrm>
            <a:off x="3557966" y="2974144"/>
            <a:ext cx="4619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OPU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D586BCA3-B350-F787-9A62-2C21EC2E71AB}"/>
              </a:ext>
            </a:extLst>
          </p:cNvPr>
          <p:cNvSpPr txBox="1"/>
          <p:nvPr/>
        </p:nvSpPr>
        <p:spPr>
          <a:xfrm>
            <a:off x="3552742" y="3582846"/>
            <a:ext cx="4331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ICSI</a:t>
            </a:r>
          </a:p>
        </p:txBody>
      </p: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A070C1AE-91F3-59D8-6EFC-39E3A8D68CE7}"/>
              </a:ext>
            </a:extLst>
          </p:cNvPr>
          <p:cNvCxnSpPr>
            <a:cxnSpLocks/>
          </p:cNvCxnSpPr>
          <p:nvPr/>
        </p:nvCxnSpPr>
        <p:spPr>
          <a:xfrm>
            <a:off x="3787618" y="3265346"/>
            <a:ext cx="0" cy="257700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4A12CFC-436A-A0D5-A821-8ADA1A8F81F6}"/>
              </a:ext>
            </a:extLst>
          </p:cNvPr>
          <p:cNvSpPr txBox="1"/>
          <p:nvPr/>
        </p:nvSpPr>
        <p:spPr>
          <a:xfrm>
            <a:off x="3500125" y="4107807"/>
            <a:ext cx="5677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Biopsy</a:t>
            </a:r>
          </a:p>
        </p:txBody>
      </p: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043B82D3-F166-8A32-DBC9-05C88941A4BD}"/>
              </a:ext>
            </a:extLst>
          </p:cNvPr>
          <p:cNvCxnSpPr>
            <a:cxnSpLocks/>
          </p:cNvCxnSpPr>
          <p:nvPr/>
        </p:nvCxnSpPr>
        <p:spPr>
          <a:xfrm>
            <a:off x="3787618" y="3829067"/>
            <a:ext cx="0" cy="257700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1F72FE9B-F8D2-02C6-E257-E0F2DA765479}"/>
              </a:ext>
            </a:extLst>
          </p:cNvPr>
          <p:cNvCxnSpPr/>
          <p:nvPr/>
        </p:nvCxnSpPr>
        <p:spPr>
          <a:xfrm>
            <a:off x="4916479" y="2784459"/>
            <a:ext cx="37441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ttangolo 23">
            <a:extLst>
              <a:ext uri="{FF2B5EF4-FFF2-40B4-BE49-F238E27FC236}">
                <a16:creationId xmlns:a16="http://schemas.microsoft.com/office/drawing/2014/main" id="{4823510B-D624-1031-049C-B89099EB3873}"/>
              </a:ext>
            </a:extLst>
          </p:cNvPr>
          <p:cNvSpPr/>
          <p:nvPr/>
        </p:nvSpPr>
        <p:spPr>
          <a:xfrm>
            <a:off x="5269669" y="2820709"/>
            <a:ext cx="1877248" cy="317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>
                    <a:lumMod val="50000"/>
                  </a:schemeClr>
                </a:solidFill>
              </a:rPr>
              <a:t>rFSH</a:t>
            </a:r>
            <a:r>
              <a:rPr lang="en-US" sz="1000" dirty="0">
                <a:solidFill>
                  <a:schemeClr val="tx1">
                    <a:lumMod val="50000"/>
                  </a:schemeClr>
                </a:solidFill>
              </a:rPr>
              <a:t> 225-300 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7AA19710-311B-42A9-E3D2-126B953141C1}"/>
              </a:ext>
            </a:extLst>
          </p:cNvPr>
          <p:cNvSpPr/>
          <p:nvPr/>
        </p:nvSpPr>
        <p:spPr>
          <a:xfrm>
            <a:off x="5307043" y="2346325"/>
            <a:ext cx="1893295" cy="5112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>
                    <a:lumMod val="50000"/>
                  </a:schemeClr>
                </a:solidFill>
              </a:rPr>
              <a:t>Micronized Progesterone 200mg/d</a:t>
            </a:r>
          </a:p>
        </p:txBody>
      </p: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58B3A179-8AEE-A8AC-260C-335EE5AB36C7}"/>
              </a:ext>
            </a:extLst>
          </p:cNvPr>
          <p:cNvCxnSpPr>
            <a:cxnSpLocks/>
          </p:cNvCxnSpPr>
          <p:nvPr/>
        </p:nvCxnSpPr>
        <p:spPr>
          <a:xfrm>
            <a:off x="7250929" y="2308209"/>
            <a:ext cx="0" cy="47625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46432F17-61BA-A117-AB6B-2EEB800807E8}"/>
              </a:ext>
            </a:extLst>
          </p:cNvPr>
          <p:cNvSpPr txBox="1"/>
          <p:nvPr/>
        </p:nvSpPr>
        <p:spPr>
          <a:xfrm>
            <a:off x="7250929" y="2229557"/>
            <a:ext cx="1178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</a:rPr>
              <a:t>Triptorelin 0.2 mg</a:t>
            </a:r>
          </a:p>
        </p:txBody>
      </p:sp>
      <p:cxnSp>
        <p:nvCxnSpPr>
          <p:cNvPr id="28" name="Connettore 2 27">
            <a:extLst>
              <a:ext uri="{FF2B5EF4-FFF2-40B4-BE49-F238E27FC236}">
                <a16:creationId xmlns:a16="http://schemas.microsoft.com/office/drawing/2014/main" id="{A123E5F8-C303-8D2B-82B2-0D7FBDF5AED0}"/>
              </a:ext>
            </a:extLst>
          </p:cNvPr>
          <p:cNvCxnSpPr>
            <a:cxnSpLocks/>
          </p:cNvCxnSpPr>
          <p:nvPr/>
        </p:nvCxnSpPr>
        <p:spPr>
          <a:xfrm flipV="1">
            <a:off x="7441428" y="2820709"/>
            <a:ext cx="0" cy="399656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112ED338-E41C-8253-DCDE-11642E36B329}"/>
              </a:ext>
            </a:extLst>
          </p:cNvPr>
          <p:cNvSpPr txBox="1"/>
          <p:nvPr/>
        </p:nvSpPr>
        <p:spPr>
          <a:xfrm>
            <a:off x="7426316" y="2979459"/>
            <a:ext cx="4619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OPU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27E3E3A6-3D9B-28A9-3331-3E139B8D18B9}"/>
              </a:ext>
            </a:extLst>
          </p:cNvPr>
          <p:cNvSpPr txBox="1"/>
          <p:nvPr/>
        </p:nvSpPr>
        <p:spPr>
          <a:xfrm>
            <a:off x="7421092" y="3588161"/>
            <a:ext cx="4331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ICSI</a:t>
            </a:r>
          </a:p>
        </p:txBody>
      </p:sp>
      <p:cxnSp>
        <p:nvCxnSpPr>
          <p:cNvPr id="31" name="Connettore 2 30">
            <a:extLst>
              <a:ext uri="{FF2B5EF4-FFF2-40B4-BE49-F238E27FC236}">
                <a16:creationId xmlns:a16="http://schemas.microsoft.com/office/drawing/2014/main" id="{097ACDB5-955A-286E-1BBE-A21D4620928C}"/>
              </a:ext>
            </a:extLst>
          </p:cNvPr>
          <p:cNvCxnSpPr>
            <a:cxnSpLocks/>
          </p:cNvCxnSpPr>
          <p:nvPr/>
        </p:nvCxnSpPr>
        <p:spPr>
          <a:xfrm>
            <a:off x="7655968" y="3270661"/>
            <a:ext cx="0" cy="257700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619D503C-C225-E06C-E1FD-D99C742703D1}"/>
              </a:ext>
            </a:extLst>
          </p:cNvPr>
          <p:cNvSpPr txBox="1"/>
          <p:nvPr/>
        </p:nvSpPr>
        <p:spPr>
          <a:xfrm>
            <a:off x="7368475" y="4113122"/>
            <a:ext cx="5677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Biopsy</a:t>
            </a:r>
          </a:p>
        </p:txBody>
      </p:sp>
      <p:cxnSp>
        <p:nvCxnSpPr>
          <p:cNvPr id="33" name="Connettore 2 32">
            <a:extLst>
              <a:ext uri="{FF2B5EF4-FFF2-40B4-BE49-F238E27FC236}">
                <a16:creationId xmlns:a16="http://schemas.microsoft.com/office/drawing/2014/main" id="{651C2296-DFDB-6374-46F3-3B14BAA61E0C}"/>
              </a:ext>
            </a:extLst>
          </p:cNvPr>
          <p:cNvCxnSpPr>
            <a:cxnSpLocks/>
          </p:cNvCxnSpPr>
          <p:nvPr/>
        </p:nvCxnSpPr>
        <p:spPr>
          <a:xfrm>
            <a:off x="7655968" y="3834382"/>
            <a:ext cx="0" cy="257700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CAB6FAA4-0349-5EA3-B8C5-B7A4DD7D82DC}"/>
              </a:ext>
            </a:extLst>
          </p:cNvPr>
          <p:cNvSpPr txBox="1"/>
          <p:nvPr/>
        </p:nvSpPr>
        <p:spPr>
          <a:xfrm>
            <a:off x="1744577" y="2489283"/>
            <a:ext cx="14302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2">
                    <a:lumMod val="75000"/>
                  </a:schemeClr>
                </a:solidFill>
              </a:rPr>
              <a:t>GnRH-Ant 0.25 mg/d</a:t>
            </a:r>
          </a:p>
        </p:txBody>
      </p:sp>
      <p:sp>
        <p:nvSpPr>
          <p:cNvPr id="35" name="Ovale 34">
            <a:extLst>
              <a:ext uri="{FF2B5EF4-FFF2-40B4-BE49-F238E27FC236}">
                <a16:creationId xmlns:a16="http://schemas.microsoft.com/office/drawing/2014/main" id="{76AAFCCE-B999-151F-B98C-DAB4D007B3DA}"/>
              </a:ext>
            </a:extLst>
          </p:cNvPr>
          <p:cNvSpPr/>
          <p:nvPr/>
        </p:nvSpPr>
        <p:spPr>
          <a:xfrm>
            <a:off x="3382579" y="4086768"/>
            <a:ext cx="784983" cy="318584"/>
          </a:xfrm>
          <a:prstGeom prst="ellipse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e 35">
            <a:extLst>
              <a:ext uri="{FF2B5EF4-FFF2-40B4-BE49-F238E27FC236}">
                <a16:creationId xmlns:a16="http://schemas.microsoft.com/office/drawing/2014/main" id="{D7ADFD76-F9F1-9034-E02F-3942F9F4DAD0}"/>
              </a:ext>
            </a:extLst>
          </p:cNvPr>
          <p:cNvSpPr/>
          <p:nvPr/>
        </p:nvSpPr>
        <p:spPr>
          <a:xfrm>
            <a:off x="7234522" y="4097701"/>
            <a:ext cx="784983" cy="318584"/>
          </a:xfrm>
          <a:prstGeom prst="ellipse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57DC4F8C-305E-C9FB-545F-4FC39AE5E959}"/>
              </a:ext>
            </a:extLst>
          </p:cNvPr>
          <p:cNvSpPr/>
          <p:nvPr/>
        </p:nvSpPr>
        <p:spPr>
          <a:xfrm>
            <a:off x="4803748" y="4087852"/>
            <a:ext cx="1877248" cy="3175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>
                    <a:lumMod val="50000"/>
                  </a:schemeClr>
                </a:solidFill>
              </a:rPr>
              <a:t>PGT-A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C8471254-F84B-F11F-6F72-207690CC9924}"/>
              </a:ext>
            </a:extLst>
          </p:cNvPr>
          <p:cNvSpPr txBox="1"/>
          <p:nvPr/>
        </p:nvSpPr>
        <p:spPr>
          <a:xfrm>
            <a:off x="0" y="4894408"/>
            <a:ext cx="15616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0" u="none" strike="noStrike" dirty="0">
                <a:solidFill>
                  <a:srgbClr val="212121"/>
                </a:solidFill>
                <a:effectLst/>
                <a:latin typeface="BlinkMacSystemFont"/>
              </a:rPr>
              <a:t>Vidal et al., </a:t>
            </a:r>
            <a:r>
              <a:rPr lang="it-IT" sz="1000" b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Hum</a:t>
            </a:r>
            <a:r>
              <a:rPr lang="it-IT" sz="1000" b="0" u="none" strike="noStrike" dirty="0">
                <a:solidFill>
                  <a:srgbClr val="212121"/>
                </a:solidFill>
                <a:effectLst/>
                <a:latin typeface="BlinkMacSystemFont"/>
              </a:rPr>
              <a:t> Rep 2024</a:t>
            </a:r>
            <a:endParaRPr lang="en-US" sz="1000" dirty="0"/>
          </a:p>
        </p:txBody>
      </p:sp>
      <p:pic>
        <p:nvPicPr>
          <p:cNvPr id="39" name="Immagine 38">
            <a:extLst>
              <a:ext uri="{FF2B5EF4-FFF2-40B4-BE49-F238E27FC236}">
                <a16:creationId xmlns:a16="http://schemas.microsoft.com/office/drawing/2014/main" id="{060CA542-818E-0DD6-2C50-D0AD4875A0C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139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6" grpId="0"/>
      <p:bldP spid="18" grpId="0"/>
      <p:bldP spid="19" grpId="0"/>
      <p:bldP spid="21" grpId="0"/>
      <p:bldP spid="24" grpId="0" animBg="1"/>
      <p:bldP spid="25" grpId="0"/>
      <p:bldP spid="27" grpId="0"/>
      <p:bldP spid="29" grpId="0"/>
      <p:bldP spid="30" grpId="0"/>
      <p:bldP spid="32" grpId="0"/>
      <p:bldP spid="34" grpId="0"/>
      <p:bldP spid="35" grpId="0" animBg="1"/>
      <p:bldP spid="36" grpId="0" animBg="1"/>
      <p:bldP spid="3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AAF5883D-1085-418F-5113-B9A8A0600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>
            <a:extLst>
              <a:ext uri="{FF2B5EF4-FFF2-40B4-BE49-F238E27FC236}">
                <a16:creationId xmlns:a16="http://schemas.microsoft.com/office/drawing/2014/main" id="{D6286FCC-BA4A-DE90-3023-DC6E0B4CFF8B}"/>
              </a:ext>
            </a:extLst>
          </p:cNvPr>
          <p:cNvSpPr/>
          <p:nvPr/>
        </p:nvSpPr>
        <p:spPr>
          <a:xfrm>
            <a:off x="4692982" y="752495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E2EC322A-DBDE-0E31-5406-A85264C59B81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PPOS. Safety</a:t>
            </a:r>
            <a:endParaRPr sz="2000" b="1" dirty="0">
              <a:solidFill>
                <a:srgbClr val="1D1B1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0BA07623-76EA-F290-0C0F-E2256E84882D}"/>
              </a:ext>
            </a:extLst>
          </p:cNvPr>
          <p:cNvSpPr/>
          <p:nvPr/>
        </p:nvSpPr>
        <p:spPr>
          <a:xfrm>
            <a:off x="942513" y="1140542"/>
            <a:ext cx="7906822" cy="3558294"/>
          </a:xfrm>
          <a:prstGeom prst="round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050" b="1" dirty="0">
              <a:solidFill>
                <a:schemeClr val="tx1"/>
              </a:solidFill>
            </a:endParaRPr>
          </a:p>
          <a:p>
            <a:pPr algn="ctr"/>
            <a:endParaRPr lang="es-ES_tradnl" sz="1050" b="1" dirty="0" err="1">
              <a:solidFill>
                <a:schemeClr val="tx1"/>
              </a:solidFill>
            </a:endParaRP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EB28DBC6-F3BF-D231-A1FA-69605D1698C8}"/>
              </a:ext>
            </a:extLst>
          </p:cNvPr>
          <p:cNvSpPr/>
          <p:nvPr/>
        </p:nvSpPr>
        <p:spPr>
          <a:xfrm>
            <a:off x="1224778" y="909846"/>
            <a:ext cx="4560632" cy="39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Embryo ploidy: PPOS vs. Antagonist</a:t>
            </a:r>
            <a:r>
              <a:rPr lang="en-US" sz="1200" dirty="0"/>
              <a:t> (</a:t>
            </a:r>
          </a:p>
          <a:p>
            <a:endParaRPr lang="en-US" sz="1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4" name="Google Shape;114;p5">
            <a:extLst>
              <a:ext uri="{FF2B5EF4-FFF2-40B4-BE49-F238E27FC236}">
                <a16:creationId xmlns:a16="http://schemas.microsoft.com/office/drawing/2014/main" id="{3437EC43-1635-2E6E-94A1-B9A96D2E6FC0}"/>
              </a:ext>
            </a:extLst>
          </p:cNvPr>
          <p:cNvSpPr/>
          <p:nvPr/>
        </p:nvSpPr>
        <p:spPr>
          <a:xfrm>
            <a:off x="1257567" y="595369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028F7E9A-F886-3D83-049B-31FB3D8628CF}"/>
              </a:ext>
            </a:extLst>
          </p:cNvPr>
          <p:cNvSpPr/>
          <p:nvPr/>
        </p:nvSpPr>
        <p:spPr>
          <a:xfrm>
            <a:off x="170699" y="746952"/>
            <a:ext cx="1183404" cy="10901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8F8DCEF-97E5-6B68-A8AE-874E90505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281" y="1016893"/>
            <a:ext cx="550239" cy="550239"/>
          </a:xfrm>
          <a:prstGeom prst="rect">
            <a:avLst/>
          </a:prstGeom>
        </p:spPr>
      </p:pic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9575EA7B-EE57-2C5A-3558-B64F604FBD5D}"/>
              </a:ext>
            </a:extLst>
          </p:cNvPr>
          <p:cNvSpPr txBox="1"/>
          <p:nvPr/>
        </p:nvSpPr>
        <p:spPr>
          <a:xfrm>
            <a:off x="0" y="4894408"/>
            <a:ext cx="15616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0" u="none" strike="noStrike" dirty="0">
                <a:solidFill>
                  <a:srgbClr val="212121"/>
                </a:solidFill>
                <a:effectLst/>
                <a:latin typeface="BlinkMacSystemFont"/>
              </a:rPr>
              <a:t>Vidal et al., </a:t>
            </a:r>
            <a:r>
              <a:rPr lang="it-IT" sz="1000" b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Hum</a:t>
            </a:r>
            <a:r>
              <a:rPr lang="it-IT" sz="1000" b="0" u="none" strike="noStrike" dirty="0">
                <a:solidFill>
                  <a:srgbClr val="212121"/>
                </a:solidFill>
                <a:effectLst/>
                <a:latin typeface="BlinkMacSystemFont"/>
              </a:rPr>
              <a:t> Rep 2024</a:t>
            </a:r>
            <a:endParaRPr lang="en-US" sz="1000" dirty="0"/>
          </a:p>
        </p:txBody>
      </p:sp>
      <p:pic>
        <p:nvPicPr>
          <p:cNvPr id="5" name="Immagine 4" descr="Immagine che contiene testo, schermata, diagramma, Diagramma&#10;&#10;Descrizione generata automaticamente">
            <a:extLst>
              <a:ext uri="{FF2B5EF4-FFF2-40B4-BE49-F238E27FC236}">
                <a16:creationId xmlns:a16="http://schemas.microsoft.com/office/drawing/2014/main" id="{F803F535-AE73-15E2-C720-EA5DED24A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422" y="1712373"/>
            <a:ext cx="4861591" cy="2644806"/>
          </a:xfrm>
          <a:prstGeom prst="rect">
            <a:avLst/>
          </a:prstGeom>
        </p:spPr>
      </p:pic>
      <p:pic>
        <p:nvPicPr>
          <p:cNvPr id="7" name="Immagine 6" descr="Immagine che contiene diagramma, Piano, schermata, linea&#10;&#10;Descrizione generata automaticamente">
            <a:extLst>
              <a:ext uri="{FF2B5EF4-FFF2-40B4-BE49-F238E27FC236}">
                <a16:creationId xmlns:a16="http://schemas.microsoft.com/office/drawing/2014/main" id="{E0231DCE-A3BE-62B7-D86D-3379051132E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3754" r="56516"/>
          <a:stretch/>
        </p:blipFill>
        <p:spPr>
          <a:xfrm>
            <a:off x="5938850" y="2951049"/>
            <a:ext cx="2763322" cy="1476846"/>
          </a:xfrm>
          <a:prstGeom prst="rect">
            <a:avLst/>
          </a:prstGeom>
        </p:spPr>
      </p:pic>
      <p:sp>
        <p:nvSpPr>
          <p:cNvPr id="39" name="Rettangolo 38">
            <a:extLst>
              <a:ext uri="{FF2B5EF4-FFF2-40B4-BE49-F238E27FC236}">
                <a16:creationId xmlns:a16="http://schemas.microsoft.com/office/drawing/2014/main" id="{D228B9CB-EE9A-2ABE-DABF-E04FA7A0F0CC}"/>
              </a:ext>
            </a:extLst>
          </p:cNvPr>
          <p:cNvSpPr/>
          <p:nvPr/>
        </p:nvSpPr>
        <p:spPr>
          <a:xfrm>
            <a:off x="1718033" y="1931598"/>
            <a:ext cx="1103586" cy="1993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68F3EC3F-95AE-4DFF-C1B6-AA1DD407ACB3}"/>
              </a:ext>
            </a:extLst>
          </p:cNvPr>
          <p:cNvSpPr/>
          <p:nvPr/>
        </p:nvSpPr>
        <p:spPr>
          <a:xfrm>
            <a:off x="2805051" y="1907373"/>
            <a:ext cx="1103586" cy="1993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FD9530A2-F007-FEEC-7632-E84762D376B4}"/>
              </a:ext>
            </a:extLst>
          </p:cNvPr>
          <p:cNvSpPr/>
          <p:nvPr/>
        </p:nvSpPr>
        <p:spPr>
          <a:xfrm>
            <a:off x="3762387" y="1931597"/>
            <a:ext cx="1103586" cy="1993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65FDD80E-E2A3-7988-42AE-EA8D723ECA06}"/>
              </a:ext>
            </a:extLst>
          </p:cNvPr>
          <p:cNvSpPr/>
          <p:nvPr/>
        </p:nvSpPr>
        <p:spPr>
          <a:xfrm>
            <a:off x="4837607" y="1956640"/>
            <a:ext cx="1299936" cy="1993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ttangolo con angoli arrotondati 42">
            <a:extLst>
              <a:ext uri="{FF2B5EF4-FFF2-40B4-BE49-F238E27FC236}">
                <a16:creationId xmlns:a16="http://schemas.microsoft.com/office/drawing/2014/main" id="{C3CBEED2-4D3C-AD82-A009-42070C761008}"/>
              </a:ext>
            </a:extLst>
          </p:cNvPr>
          <p:cNvSpPr/>
          <p:nvPr/>
        </p:nvSpPr>
        <p:spPr>
          <a:xfrm>
            <a:off x="2260329" y="4527374"/>
            <a:ext cx="2193030" cy="3900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LAB Outcomes</a:t>
            </a:r>
          </a:p>
        </p:txBody>
      </p:sp>
      <p:sp>
        <p:nvSpPr>
          <p:cNvPr id="44" name="Rettangolo con angoli arrotondati 43">
            <a:extLst>
              <a:ext uri="{FF2B5EF4-FFF2-40B4-BE49-F238E27FC236}">
                <a16:creationId xmlns:a16="http://schemas.microsoft.com/office/drawing/2014/main" id="{7FDFC670-5452-0D04-9B6B-5A7617E45F62}"/>
              </a:ext>
            </a:extLst>
          </p:cNvPr>
          <p:cNvSpPr/>
          <p:nvPr/>
        </p:nvSpPr>
        <p:spPr>
          <a:xfrm>
            <a:off x="6343754" y="4527374"/>
            <a:ext cx="2193030" cy="3900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Stimulation outcomes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2ADCA4BE-65D2-12B8-D829-58BA2F9F202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4097790C-C6AC-DD8D-07E6-896BBE804B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30490"/>
              </p:ext>
            </p:extLst>
          </p:nvPr>
        </p:nvGraphicFramePr>
        <p:xfrm>
          <a:off x="6179715" y="1432048"/>
          <a:ext cx="2477004" cy="922114"/>
        </p:xfrm>
        <a:graphic>
          <a:graphicData uri="http://schemas.openxmlformats.org/drawingml/2006/table">
            <a:tbl>
              <a:tblPr firstRow="1" bandRow="1">
                <a:tableStyleId>{336F2294-4F02-4137-8924-1E39EEE3FC6A}</a:tableStyleId>
              </a:tblPr>
              <a:tblGrid>
                <a:gridCol w="619251">
                  <a:extLst>
                    <a:ext uri="{9D8B030D-6E8A-4147-A177-3AD203B41FA5}">
                      <a16:colId xmlns:a16="http://schemas.microsoft.com/office/drawing/2014/main" val="46856086"/>
                    </a:ext>
                  </a:extLst>
                </a:gridCol>
                <a:gridCol w="619251">
                  <a:extLst>
                    <a:ext uri="{9D8B030D-6E8A-4147-A177-3AD203B41FA5}">
                      <a16:colId xmlns:a16="http://schemas.microsoft.com/office/drawing/2014/main" val="2873851786"/>
                    </a:ext>
                  </a:extLst>
                </a:gridCol>
                <a:gridCol w="619251">
                  <a:extLst>
                    <a:ext uri="{9D8B030D-6E8A-4147-A177-3AD203B41FA5}">
                      <a16:colId xmlns:a16="http://schemas.microsoft.com/office/drawing/2014/main" val="1607145285"/>
                    </a:ext>
                  </a:extLst>
                </a:gridCol>
                <a:gridCol w="619251">
                  <a:extLst>
                    <a:ext uri="{9D8B030D-6E8A-4147-A177-3AD203B41FA5}">
                      <a16:colId xmlns:a16="http://schemas.microsoft.com/office/drawing/2014/main" val="225691323"/>
                    </a:ext>
                  </a:extLst>
                </a:gridCol>
              </a:tblGrid>
              <a:tr h="251554"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/>
                        <a:t>PPOS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err="1"/>
                        <a:t>Antag</a:t>
                      </a:r>
                      <a:endParaRPr lang="en-US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i="1" dirty="0"/>
                        <a:t>P 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158302"/>
                  </a:ext>
                </a:extLst>
              </a:tr>
              <a:tr h="251554"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/>
                        <a:t>COCs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12.68 (8.09)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10.27 (5.84)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i="1" dirty="0"/>
                        <a:t>0.006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952708"/>
                  </a:ext>
                </a:extLst>
              </a:tr>
              <a:tr h="251554"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/>
                        <a:t>MII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9.09 (6.12)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7.34</a:t>
                      </a:r>
                    </a:p>
                    <a:p>
                      <a:pPr algn="ctr"/>
                      <a:r>
                        <a:rPr lang="en-US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(4.15)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i="1" dirty="0"/>
                        <a:t>0.01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070224"/>
                  </a:ext>
                </a:extLst>
              </a:tr>
            </a:tbl>
          </a:graphicData>
        </a:graphic>
      </p:graphicFrame>
      <p:pic>
        <p:nvPicPr>
          <p:cNvPr id="6" name="Immagine 5" descr="Immagine che contiene diagramma, Piano, schermata, linea&#10;&#10;Descrizione generata automaticamente">
            <a:extLst>
              <a:ext uri="{FF2B5EF4-FFF2-40B4-BE49-F238E27FC236}">
                <a16:creationId xmlns:a16="http://schemas.microsoft.com/office/drawing/2014/main" id="{6830B117-224A-1AE9-83F6-08B2A3FF6F9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185" t="30453" r="-248" b="35953"/>
          <a:stretch/>
        </p:blipFill>
        <p:spPr>
          <a:xfrm>
            <a:off x="8036745" y="2403901"/>
            <a:ext cx="719393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78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4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8AA50249-0326-BA79-49EC-26C49F8ED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>
            <a:extLst>
              <a:ext uri="{FF2B5EF4-FFF2-40B4-BE49-F238E27FC236}">
                <a16:creationId xmlns:a16="http://schemas.microsoft.com/office/drawing/2014/main" id="{903B0CA5-6244-5277-7BC4-B3201ED169E7}"/>
              </a:ext>
            </a:extLst>
          </p:cNvPr>
          <p:cNvSpPr/>
          <p:nvPr/>
        </p:nvSpPr>
        <p:spPr>
          <a:xfrm>
            <a:off x="7400652" y="655333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>
            <a:extLst>
              <a:ext uri="{FF2B5EF4-FFF2-40B4-BE49-F238E27FC236}">
                <a16:creationId xmlns:a16="http://schemas.microsoft.com/office/drawing/2014/main" id="{1BE93E80-D909-CE86-5C61-394090829E77}"/>
              </a:ext>
            </a:extLst>
          </p:cNvPr>
          <p:cNvSpPr txBox="1"/>
          <p:nvPr/>
        </p:nvSpPr>
        <p:spPr>
          <a:xfrm>
            <a:off x="665162" y="28150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r>
              <a:rPr lang="es-E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PPOS. Safety</a:t>
            </a:r>
            <a:endParaRPr sz="2000" b="1" dirty="0">
              <a:solidFill>
                <a:srgbClr val="1D1B1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ABF0319B-1CC1-EDAE-778C-3A383AE0A971}"/>
              </a:ext>
            </a:extLst>
          </p:cNvPr>
          <p:cNvSpPr/>
          <p:nvPr/>
        </p:nvSpPr>
        <p:spPr>
          <a:xfrm>
            <a:off x="941283" y="1140542"/>
            <a:ext cx="6111367" cy="3721449"/>
          </a:xfrm>
          <a:prstGeom prst="round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050" b="1" dirty="0">
              <a:solidFill>
                <a:schemeClr val="tx1"/>
              </a:solidFill>
            </a:endParaRPr>
          </a:p>
          <a:p>
            <a:pPr algn="ctr"/>
            <a:endParaRPr lang="es-ES_tradnl" sz="1050" b="1" dirty="0" err="1">
              <a:solidFill>
                <a:schemeClr val="tx1"/>
              </a:solidFill>
            </a:endParaRP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58DAE24A-5DDD-089C-138B-B1D48A9A669A}"/>
              </a:ext>
            </a:extLst>
          </p:cNvPr>
          <p:cNvSpPr/>
          <p:nvPr/>
        </p:nvSpPr>
        <p:spPr>
          <a:xfrm>
            <a:off x="1224778" y="909846"/>
            <a:ext cx="4560632" cy="39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Perinatal Outcomes </a:t>
            </a:r>
            <a:endParaRPr lang="en-US" sz="1200" dirty="0"/>
          </a:p>
          <a:p>
            <a:endParaRPr lang="en-US" sz="1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4" name="Google Shape;114;p5">
            <a:extLst>
              <a:ext uri="{FF2B5EF4-FFF2-40B4-BE49-F238E27FC236}">
                <a16:creationId xmlns:a16="http://schemas.microsoft.com/office/drawing/2014/main" id="{7F06A8A7-3284-5BB0-D43B-5A72E3D74DED}"/>
              </a:ext>
            </a:extLst>
          </p:cNvPr>
          <p:cNvSpPr/>
          <p:nvPr/>
        </p:nvSpPr>
        <p:spPr>
          <a:xfrm>
            <a:off x="1257567" y="595369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D4A3B20E-8EE1-26E1-3A31-3CD2C80934D9}"/>
              </a:ext>
            </a:extLst>
          </p:cNvPr>
          <p:cNvSpPr/>
          <p:nvPr/>
        </p:nvSpPr>
        <p:spPr>
          <a:xfrm>
            <a:off x="170699" y="746952"/>
            <a:ext cx="1183404" cy="10901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771E2FB0-78C3-B269-C5E8-0968B7D44EFC}"/>
              </a:ext>
            </a:extLst>
          </p:cNvPr>
          <p:cNvSpPr txBox="1"/>
          <p:nvPr/>
        </p:nvSpPr>
        <p:spPr>
          <a:xfrm>
            <a:off x="0" y="4894408"/>
            <a:ext cx="12202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Zolfaroli</a:t>
            </a:r>
            <a:r>
              <a:rPr lang="it-IT" sz="1000" b="0" u="none" strike="noStrike" dirty="0">
                <a:solidFill>
                  <a:srgbClr val="212121"/>
                </a:solidFill>
                <a:effectLst/>
                <a:latin typeface="BlinkMacSystemFont"/>
              </a:rPr>
              <a:t> et al., 2020</a:t>
            </a:r>
            <a:endParaRPr lang="en-US" sz="1000" dirty="0"/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8268303C-6F97-F5DA-816B-51CE6F5D3DA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  <p:pic>
        <p:nvPicPr>
          <p:cNvPr id="18" name="Elemento grafico 17" descr="Neonato che gattona contorno">
            <a:extLst>
              <a:ext uri="{FF2B5EF4-FFF2-40B4-BE49-F238E27FC236}">
                <a16:creationId xmlns:a16="http://schemas.microsoft.com/office/drawing/2014/main" id="{CAAA06A3-2CA8-410D-A64F-ED6F339F77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8941" y="924100"/>
            <a:ext cx="635015" cy="635015"/>
          </a:xfrm>
          <a:prstGeom prst="rect">
            <a:avLst/>
          </a:prstGeom>
        </p:spPr>
      </p:pic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AAFB4EF6-BEF9-E1A8-F6E9-FC70F26B7C1E}"/>
              </a:ext>
            </a:extLst>
          </p:cNvPr>
          <p:cNvSpPr txBox="1"/>
          <p:nvPr/>
        </p:nvSpPr>
        <p:spPr>
          <a:xfrm>
            <a:off x="6407077" y="3929248"/>
            <a:ext cx="2574859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-    4 retrospective studies:</a:t>
            </a:r>
          </a:p>
          <a:p>
            <a:pPr marL="285750" indent="-285750">
              <a:buFontTx/>
              <a:buChar char="-"/>
            </a:pPr>
            <a:r>
              <a:rPr lang="en-US" dirty="0"/>
              <a:t>MPA 10 mg, DYG 20 mg, MIP (100 mg, 200 mg)</a:t>
            </a:r>
          </a:p>
        </p:txBody>
      </p: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C22E8481-2C1C-1621-CE46-ED00671CCBB8}"/>
              </a:ext>
            </a:extLst>
          </p:cNvPr>
          <p:cNvGrpSpPr/>
          <p:nvPr/>
        </p:nvGrpSpPr>
        <p:grpSpPr>
          <a:xfrm>
            <a:off x="1846445" y="1334619"/>
            <a:ext cx="4560632" cy="3333293"/>
            <a:chOff x="1846445" y="1391107"/>
            <a:chExt cx="4294682" cy="3127575"/>
          </a:xfrm>
        </p:grpSpPr>
        <p:pic>
          <p:nvPicPr>
            <p:cNvPr id="25" name="Immagine 24" descr="Immagine che contiene testo, schermata, linea, diagramma&#10;&#10;Descrizione generata automaticamente">
              <a:extLst>
                <a:ext uri="{FF2B5EF4-FFF2-40B4-BE49-F238E27FC236}">
                  <a16:creationId xmlns:a16="http://schemas.microsoft.com/office/drawing/2014/main" id="{FDD47359-9939-8F56-BE79-6F7B2DF88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17368"/>
            <a:stretch/>
          </p:blipFill>
          <p:spPr>
            <a:xfrm>
              <a:off x="1912325" y="2839336"/>
              <a:ext cx="4132564" cy="1679346"/>
            </a:xfrm>
            <a:prstGeom prst="rect">
              <a:avLst/>
            </a:prstGeom>
          </p:spPr>
        </p:pic>
        <p:pic>
          <p:nvPicPr>
            <p:cNvPr id="31" name="Immagine 30" descr="Immagine che contiene testo, schermata, linea, numero&#10;&#10;Descrizione generata automaticamente">
              <a:extLst>
                <a:ext uri="{FF2B5EF4-FFF2-40B4-BE49-F238E27FC236}">
                  <a16:creationId xmlns:a16="http://schemas.microsoft.com/office/drawing/2014/main" id="{909A32E6-6D45-5F6F-717A-5A1AE50E5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8284" b="25099"/>
            <a:stretch/>
          </p:blipFill>
          <p:spPr>
            <a:xfrm>
              <a:off x="1846445" y="1391107"/>
              <a:ext cx="4294682" cy="1405332"/>
            </a:xfrm>
            <a:prstGeom prst="rect">
              <a:avLst/>
            </a:prstGeom>
          </p:spPr>
        </p:pic>
      </p:grpSp>
      <p:sp>
        <p:nvSpPr>
          <p:cNvPr id="33" name="Rettangolo con angoli arrotondati 32">
            <a:extLst>
              <a:ext uri="{FF2B5EF4-FFF2-40B4-BE49-F238E27FC236}">
                <a16:creationId xmlns:a16="http://schemas.microsoft.com/office/drawing/2014/main" id="{A07A91A8-5BE0-4CED-8706-C1381B1F3F11}"/>
              </a:ext>
            </a:extLst>
          </p:cNvPr>
          <p:cNvSpPr/>
          <p:nvPr/>
        </p:nvSpPr>
        <p:spPr>
          <a:xfrm>
            <a:off x="125932" y="1966797"/>
            <a:ext cx="1579691" cy="390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2">
                    <a:lumMod val="50000"/>
                  </a:schemeClr>
                </a:solidFill>
              </a:rPr>
              <a:t>Preterm birth </a:t>
            </a:r>
            <a:endParaRPr lang="en-US" sz="1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4" name="Rettangolo con angoli arrotondati 33">
            <a:extLst>
              <a:ext uri="{FF2B5EF4-FFF2-40B4-BE49-F238E27FC236}">
                <a16:creationId xmlns:a16="http://schemas.microsoft.com/office/drawing/2014/main" id="{BA678A43-5F4F-3E07-53F0-6AD9AEC08FB7}"/>
              </a:ext>
            </a:extLst>
          </p:cNvPr>
          <p:cNvSpPr/>
          <p:nvPr/>
        </p:nvSpPr>
        <p:spPr>
          <a:xfrm>
            <a:off x="90543" y="3178233"/>
            <a:ext cx="1579691" cy="390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2">
                    <a:lumMod val="50000"/>
                  </a:schemeClr>
                </a:solidFill>
              </a:rPr>
              <a:t>Congenital malformations</a:t>
            </a:r>
            <a:endParaRPr lang="en-US" sz="1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99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  <p:bldP spid="3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762350" y="655333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/>
          <p:nvPr/>
        </p:nvSpPr>
        <p:spPr>
          <a:xfrm>
            <a:off x="7114651" y="669925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091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8E21352-5F55-8456-A60B-0005BA9CBF4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3472" y="61297"/>
            <a:ext cx="1627457" cy="1150539"/>
          </a:xfrm>
          <a:prstGeom prst="rect">
            <a:avLst/>
          </a:prstGeom>
        </p:spPr>
      </p:pic>
      <p:sp>
        <p:nvSpPr>
          <p:cNvPr id="9" name="Google Shape;116;p5">
            <a:extLst>
              <a:ext uri="{FF2B5EF4-FFF2-40B4-BE49-F238E27FC236}">
                <a16:creationId xmlns:a16="http://schemas.microsoft.com/office/drawing/2014/main" id="{D24DCE7E-F7F7-2964-3987-F10CBA66848B}"/>
              </a:ext>
            </a:extLst>
          </p:cNvPr>
          <p:cNvSpPr txBox="1"/>
          <p:nvPr/>
        </p:nvSpPr>
        <p:spPr>
          <a:xfrm>
            <a:off x="665162" y="300519"/>
            <a:ext cx="7488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Tahoma"/>
              <a:buNone/>
            </a:pPr>
            <a:r>
              <a:rPr lang="en-US" sz="2000" b="1" dirty="0">
                <a:solidFill>
                  <a:srgbClr val="1D1B10"/>
                </a:solidFill>
                <a:latin typeface="Lato"/>
                <a:ea typeface="Lato"/>
                <a:cs typeface="Lato"/>
                <a:sym typeface="Lato"/>
              </a:rPr>
              <a:t>Conclusion</a:t>
            </a:r>
          </a:p>
        </p:txBody>
      </p:sp>
      <p:pic>
        <p:nvPicPr>
          <p:cNvPr id="4" name="Google Shape;66;g7604bd4128_3_7">
            <a:extLst>
              <a:ext uri="{FF2B5EF4-FFF2-40B4-BE49-F238E27FC236}">
                <a16:creationId xmlns:a16="http://schemas.microsoft.com/office/drawing/2014/main" id="{53B2CF50-3DA1-B8FF-3198-EEB397C34A89}"/>
              </a:ext>
            </a:extLst>
          </p:cNvPr>
          <p:cNvPicPr preferRelativeResize="0"/>
          <p:nvPr/>
        </p:nvPicPr>
        <p:blipFill rotWithShape="1">
          <a:blip r:embed="rId4">
            <a:grayscl/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13480" r="16755"/>
          <a:stretch/>
        </p:blipFill>
        <p:spPr>
          <a:xfrm>
            <a:off x="1272185" y="870156"/>
            <a:ext cx="1070605" cy="912255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  <a:noFill/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955E7606-9680-E640-766E-A8078FB27D5E}"/>
              </a:ext>
            </a:extLst>
          </p:cNvPr>
          <p:cNvSpPr txBox="1"/>
          <p:nvPr/>
        </p:nvSpPr>
        <p:spPr>
          <a:xfrm>
            <a:off x="2445071" y="1055242"/>
            <a:ext cx="40803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The PPOS protocol represents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an efficient strategy for LH suppression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endParaRPr lang="en-US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C3BB0E2-A058-1015-3F32-7D247A4DBD37}"/>
              </a:ext>
            </a:extLst>
          </p:cNvPr>
          <p:cNvSpPr txBox="1"/>
          <p:nvPr/>
        </p:nvSpPr>
        <p:spPr>
          <a:xfrm>
            <a:off x="2506074" y="1946845"/>
            <a:ext cx="433888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What are the advantages? It is a patient-friendly option that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reduces the number of injections and lowers the cost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. It should be considered a standard strategy for elective fertility preservation, oocyte donation, and IVF cycles with freeze-all.</a:t>
            </a:r>
          </a:p>
        </p:txBody>
      </p:sp>
      <p:pic>
        <p:nvPicPr>
          <p:cNvPr id="13" name="Google Shape;66;g7604bd4128_3_7">
            <a:extLst>
              <a:ext uri="{FF2B5EF4-FFF2-40B4-BE49-F238E27FC236}">
                <a16:creationId xmlns:a16="http://schemas.microsoft.com/office/drawing/2014/main" id="{599060A5-858B-09E0-5FED-0D19D5D08778}"/>
              </a:ext>
            </a:extLst>
          </p:cNvPr>
          <p:cNvPicPr preferRelativeResize="0"/>
          <p:nvPr/>
        </p:nvPicPr>
        <p:blipFill rotWithShape="1">
          <a:blip r:embed="rId4">
            <a:grayscl/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13480" r="16755"/>
          <a:stretch/>
        </p:blipFill>
        <p:spPr>
          <a:xfrm>
            <a:off x="1272185" y="1860050"/>
            <a:ext cx="1070605" cy="912255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  <a:noFill/>
        </p:spPr>
      </p:pic>
      <p:pic>
        <p:nvPicPr>
          <p:cNvPr id="14" name="Google Shape;66;g7604bd4128_3_7">
            <a:extLst>
              <a:ext uri="{FF2B5EF4-FFF2-40B4-BE49-F238E27FC236}">
                <a16:creationId xmlns:a16="http://schemas.microsoft.com/office/drawing/2014/main" id="{ED50730B-6C88-2C1C-4E37-2662D9125FDC}"/>
              </a:ext>
            </a:extLst>
          </p:cNvPr>
          <p:cNvPicPr preferRelativeResize="0"/>
          <p:nvPr/>
        </p:nvPicPr>
        <p:blipFill rotWithShape="1">
          <a:blip r:embed="rId4">
            <a:grayscl/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13480" r="16755"/>
          <a:stretch/>
        </p:blipFill>
        <p:spPr>
          <a:xfrm>
            <a:off x="1228441" y="3246057"/>
            <a:ext cx="1070605" cy="912256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  <a:noFill/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B7636BD-BC53-0537-6269-F2A070AF0C82}"/>
              </a:ext>
            </a:extLst>
          </p:cNvPr>
          <p:cNvSpPr txBox="1"/>
          <p:nvPr/>
        </p:nvSpPr>
        <p:spPr>
          <a:xfrm>
            <a:off x="1725843" y="1076607"/>
            <a:ext cx="163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Algerian" pitchFamily="82" charset="77"/>
              </a:rPr>
              <a:t>I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A4E549C-291D-81A2-CF42-8FB721E4B97B}"/>
              </a:ext>
            </a:extLst>
          </p:cNvPr>
          <p:cNvSpPr txBox="1"/>
          <p:nvPr/>
        </p:nvSpPr>
        <p:spPr>
          <a:xfrm>
            <a:off x="1693187" y="2122378"/>
            <a:ext cx="391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Algerian" pitchFamily="82" charset="77"/>
              </a:rPr>
              <a:t>II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25E6389D-EF40-EE4D-D63E-257BE8CBFA73}"/>
              </a:ext>
            </a:extLst>
          </p:cNvPr>
          <p:cNvSpPr txBox="1"/>
          <p:nvPr/>
        </p:nvSpPr>
        <p:spPr>
          <a:xfrm>
            <a:off x="1534101" y="3517761"/>
            <a:ext cx="459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Algerian" pitchFamily="82" charset="77"/>
              </a:rPr>
              <a:t>III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C2DB2330-2694-4E01-E554-310D33393041}"/>
              </a:ext>
            </a:extLst>
          </p:cNvPr>
          <p:cNvSpPr txBox="1"/>
          <p:nvPr/>
        </p:nvSpPr>
        <p:spPr>
          <a:xfrm>
            <a:off x="2445071" y="3348484"/>
            <a:ext cx="402540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It is not recommended in IVF with fresh ET and fertility preservation in patients with positive progesterone receptors.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6" name="Google Shape;59;g7604bd4128_0_3">
            <a:extLst>
              <a:ext uri="{FF2B5EF4-FFF2-40B4-BE49-F238E27FC236}">
                <a16:creationId xmlns:a16="http://schemas.microsoft.com/office/drawing/2014/main" id="{F046891D-B1DD-6086-220E-967963E14476}"/>
              </a:ext>
            </a:extLst>
          </p:cNvPr>
          <p:cNvPicPr preferRelativeResize="0"/>
          <p:nvPr/>
        </p:nvPicPr>
        <p:blipFill>
          <a:blip r:embed="rId8">
            <a:alphaModFix amt="20000"/>
          </a:blip>
          <a:stretch>
            <a:fillRect/>
          </a:stretch>
        </p:blipFill>
        <p:spPr>
          <a:xfrm>
            <a:off x="-1193811" y="3097254"/>
            <a:ext cx="3717946" cy="2417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3813C64D-5923-E4CA-7270-5FF3D8EF87A6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7012"/>
          <a:stretch/>
        </p:blipFill>
        <p:spPr>
          <a:xfrm>
            <a:off x="6741892" y="1351596"/>
            <a:ext cx="2402108" cy="216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13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5" grpId="0"/>
      <p:bldP spid="16" grpId="0"/>
      <p:bldP spid="17" grpId="0"/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>
          <a:extLst>
            <a:ext uri="{FF2B5EF4-FFF2-40B4-BE49-F238E27FC236}">
              <a16:creationId xmlns:a16="http://schemas.microsoft.com/office/drawing/2014/main" id="{ADD7CCA9-6A2F-5167-F4C9-71D5F2A83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6;g7604bd4128_3_7">
            <a:extLst>
              <a:ext uri="{FF2B5EF4-FFF2-40B4-BE49-F238E27FC236}">
                <a16:creationId xmlns:a16="http://schemas.microsoft.com/office/drawing/2014/main" id="{718C15C9-BE98-F779-D898-8CC39AE8C771}"/>
              </a:ext>
            </a:extLst>
          </p:cNvPr>
          <p:cNvPicPr preferRelativeResize="0"/>
          <p:nvPr/>
        </p:nvPicPr>
        <p:blipFill rotWithShape="1">
          <a:blip r:embed="rId3"/>
          <a:srcRect l="13480" r="16755"/>
          <a:stretch/>
        </p:blipFill>
        <p:spPr>
          <a:xfrm>
            <a:off x="-2" y="-622852"/>
            <a:ext cx="6891131" cy="6122597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  <a:noFill/>
        </p:spPr>
      </p:pic>
      <p:pic>
        <p:nvPicPr>
          <p:cNvPr id="59" name="Google Shape;59;g7604bd4128_0_3">
            <a:extLst>
              <a:ext uri="{FF2B5EF4-FFF2-40B4-BE49-F238E27FC236}">
                <a16:creationId xmlns:a16="http://schemas.microsoft.com/office/drawing/2014/main" id="{74AD43B0-AFE1-CCE0-1292-DCE46844182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951566" y="339076"/>
            <a:ext cx="8037811" cy="550821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D6688531-CCDB-D1FB-2F58-C6254C6C89EC}"/>
              </a:ext>
            </a:extLst>
          </p:cNvPr>
          <p:cNvSpPr txBox="1"/>
          <p:nvPr/>
        </p:nvSpPr>
        <p:spPr>
          <a:xfrm>
            <a:off x="7219553" y="4620280"/>
            <a:ext cx="183168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2700"/>
            <a:r>
              <a:rPr lang="es-ES" b="1" dirty="0" err="1">
                <a:solidFill>
                  <a:srgbClr val="5091CD"/>
                </a:solidFill>
                <a:latin typeface="Lato"/>
                <a:ea typeface="Lato"/>
                <a:cs typeface="Lato"/>
                <a:sym typeface="Lato"/>
              </a:rPr>
              <a:t>valdon@dexeus.com</a:t>
            </a:r>
            <a:endParaRPr lang="es-ES" dirty="0">
              <a:solidFill>
                <a:srgbClr val="5091CD"/>
              </a:solidFill>
              <a:latin typeface="Lato"/>
              <a:ea typeface="Lato"/>
              <a:cs typeface="Lato"/>
              <a:sym typeface="Lato"/>
            </a:endParaRPr>
          </a:p>
          <a:p>
            <a:pPr marL="12700"/>
            <a:endParaRPr lang="es-ES" dirty="0">
              <a:solidFill>
                <a:srgbClr val="5091CD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80DD8ED-8707-0127-A9FA-690146EDF6A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516543" y="0"/>
            <a:ext cx="1627457" cy="1150539"/>
          </a:xfrm>
          <a:prstGeom prst="rect">
            <a:avLst/>
          </a:prstGeom>
        </p:spPr>
      </p:pic>
      <p:sp>
        <p:nvSpPr>
          <p:cNvPr id="6" name="Google Shape;58;g7604bd4128_0_3">
            <a:extLst>
              <a:ext uri="{FF2B5EF4-FFF2-40B4-BE49-F238E27FC236}">
                <a16:creationId xmlns:a16="http://schemas.microsoft.com/office/drawing/2014/main" id="{1FC6973A-1CBD-889F-495E-D8A7C68B22BE}"/>
              </a:ext>
            </a:extLst>
          </p:cNvPr>
          <p:cNvSpPr txBox="1"/>
          <p:nvPr/>
        </p:nvSpPr>
        <p:spPr>
          <a:xfrm>
            <a:off x="4678018" y="2553837"/>
            <a:ext cx="4351950" cy="1692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AU" sz="2800" b="1" dirty="0">
              <a:solidFill>
                <a:srgbClr val="5091CD"/>
              </a:solidFill>
              <a:latin typeface="Lato"/>
              <a:ea typeface="Lato"/>
              <a:cs typeface="Lato"/>
              <a:sym typeface="Lato"/>
            </a:endParaRPr>
          </a:p>
          <a:p>
            <a:pPr marL="1270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 b="1" dirty="0">
                <a:solidFill>
                  <a:srgbClr val="5091CD"/>
                </a:solidFill>
                <a:latin typeface="Lato"/>
                <a:ea typeface="Lato"/>
                <a:cs typeface="Lato"/>
                <a:sym typeface="Lato"/>
              </a:rPr>
              <a:t>Thank you </a:t>
            </a:r>
          </a:p>
          <a:p>
            <a:pPr marL="1270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 b="1" dirty="0">
                <a:solidFill>
                  <a:srgbClr val="5091CD"/>
                </a:solidFill>
                <a:latin typeface="Lato"/>
                <a:ea typeface="Lato"/>
                <a:cs typeface="Lato"/>
                <a:sym typeface="Lato"/>
              </a:rPr>
              <a:t>for your attention</a:t>
            </a:r>
          </a:p>
          <a:p>
            <a:pPr marL="1270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AU" sz="2800" b="1" dirty="0">
              <a:solidFill>
                <a:srgbClr val="5091CD"/>
              </a:solidFill>
              <a:latin typeface="Lato"/>
              <a:ea typeface="Lato"/>
              <a:cs typeface="Lato"/>
              <a:sym typeface="Lato"/>
            </a:endParaRPr>
          </a:p>
          <a:p>
            <a:pPr marL="1270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 b="1" dirty="0">
                <a:solidFill>
                  <a:srgbClr val="5091CD"/>
                </a:solidFill>
                <a:latin typeface="Lato"/>
                <a:ea typeface="Lato"/>
                <a:cs typeface="Lato"/>
                <a:sym typeface="Lato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19782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rsonalizado 1">
      <a:dk1>
        <a:srgbClr val="808285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27257</TotalTime>
  <Words>1645</Words>
  <Application>Microsoft Macintosh PowerPoint</Application>
  <PresentationFormat>Presentazione su schermo (16:9)</PresentationFormat>
  <Paragraphs>293</Paragraphs>
  <Slides>30</Slides>
  <Notes>30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45" baseType="lpstr">
      <vt:lpstr>HelveticaNeueLTStd</vt:lpstr>
      <vt:lpstr>RMTMI</vt:lpstr>
      <vt:lpstr>BlinkMacSystemFont</vt:lpstr>
      <vt:lpstr>AdvOT26408d1e</vt:lpstr>
      <vt:lpstr>Lato</vt:lpstr>
      <vt:lpstr>Aptos</vt:lpstr>
      <vt:lpstr>AdvOT8608a8d1</vt:lpstr>
      <vt:lpstr>Arial</vt:lpstr>
      <vt:lpstr>-webkit-standard</vt:lpstr>
      <vt:lpstr>Calibri</vt:lpstr>
      <vt:lpstr>AdvOTe8e27713.I</vt:lpstr>
      <vt:lpstr>Verdana</vt:lpstr>
      <vt:lpstr>Tahoma</vt:lpstr>
      <vt:lpstr>Algerian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 Poblete</dc:creator>
  <cp:lastModifiedBy>VALERIA DONNO</cp:lastModifiedBy>
  <cp:revision>110</cp:revision>
  <dcterms:created xsi:type="dcterms:W3CDTF">2017-09-04T14:27:06Z</dcterms:created>
  <dcterms:modified xsi:type="dcterms:W3CDTF">2025-03-20T17:05:30Z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2017-09-04T00:00:00Z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2017-09-04T00:00:00Z</vt:filetime>
  </property>
</Properties>
</file>