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35"/>
  </p:notesMasterIdLst>
  <p:handoutMasterIdLst>
    <p:handoutMasterId r:id="rId36"/>
  </p:handoutMasterIdLst>
  <p:sldIdLst>
    <p:sldId id="625" r:id="rId4"/>
    <p:sldId id="322" r:id="rId5"/>
    <p:sldId id="472" r:id="rId6"/>
    <p:sldId id="618" r:id="rId7"/>
    <p:sldId id="611" r:id="rId8"/>
    <p:sldId id="1272" r:id="rId9"/>
    <p:sldId id="621" r:id="rId10"/>
    <p:sldId id="273" r:id="rId11"/>
    <p:sldId id="308" r:id="rId12"/>
    <p:sldId id="270" r:id="rId13"/>
    <p:sldId id="612" r:id="rId14"/>
    <p:sldId id="617" r:id="rId15"/>
    <p:sldId id="626" r:id="rId16"/>
    <p:sldId id="1177" r:id="rId17"/>
    <p:sldId id="1192" r:id="rId18"/>
    <p:sldId id="1202" r:id="rId19"/>
    <p:sldId id="1191" r:id="rId20"/>
    <p:sldId id="1282" r:id="rId21"/>
    <p:sldId id="1273" r:id="rId22"/>
    <p:sldId id="1275" r:id="rId23"/>
    <p:sldId id="1274" r:id="rId24"/>
    <p:sldId id="1276" r:id="rId25"/>
    <p:sldId id="516" r:id="rId26"/>
    <p:sldId id="524" r:id="rId27"/>
    <p:sldId id="1281" r:id="rId28"/>
    <p:sldId id="1280" r:id="rId29"/>
    <p:sldId id="1277" r:id="rId30"/>
    <p:sldId id="1279" r:id="rId31"/>
    <p:sldId id="535" r:id="rId32"/>
    <p:sldId id="1278" r:id="rId33"/>
    <p:sldId id="1283" r:id="rId34"/>
  </p:sldIdLst>
  <p:sldSz cx="12192000" cy="6858000"/>
  <p:notesSz cx="6797675"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3110">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33CC33"/>
    <a:srgbClr val="FFCCFF"/>
    <a:srgbClr val="0000FF"/>
    <a:srgbClr val="FFD579"/>
    <a:srgbClr val="66FFFF"/>
    <a:srgbClr val="99FF99"/>
    <a:srgbClr val="663300"/>
    <a:srgbClr val="8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7875" autoAdjust="0"/>
    <p:restoredTop sz="71622" autoAdjust="0"/>
  </p:normalViewPr>
  <p:slideViewPr>
    <p:cSldViewPr snapToGrid="0">
      <p:cViewPr varScale="1">
        <p:scale>
          <a:sx n="43" d="100"/>
          <a:sy n="43" d="100"/>
        </p:scale>
        <p:origin x="216" y="904"/>
      </p:cViewPr>
      <p:guideLst>
        <p:guide orient="horz" pos="2160"/>
        <p:guide pos="3840"/>
      </p:guideLst>
    </p:cSldViewPr>
  </p:slideViewPr>
  <p:notesTextViewPr>
    <p:cViewPr>
      <p:scale>
        <a:sx n="1" d="1"/>
        <a:sy n="1" d="1"/>
      </p:scale>
      <p:origin x="0" y="0"/>
    </p:cViewPr>
  </p:notesTextViewPr>
  <p:sorterViewPr>
    <p:cViewPr varScale="1">
      <p:scale>
        <a:sx n="1" d="1"/>
        <a:sy n="1" d="1"/>
      </p:scale>
      <p:origin x="0" y="-1398"/>
    </p:cViewPr>
  </p:sorterViewPr>
  <p:notesViewPr>
    <p:cSldViewPr snapToGrid="0">
      <p:cViewPr varScale="1">
        <p:scale>
          <a:sx n="77" d="100"/>
          <a:sy n="77" d="100"/>
        </p:scale>
        <p:origin x="-1662" y="-114"/>
      </p:cViewPr>
      <p:guideLst>
        <p:guide orient="horz" pos="3110"/>
        <p:guide pos="214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 Id="rId8" Type="http://schemas.openxmlformats.org/officeDocument/2006/relationships/slide" Target="slides/slide5.xml"/><Relationship Id="rId3"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40115C-D8C2-4A9E-8FFF-5ED084E41C7B}" type="doc">
      <dgm:prSet loTypeId="urn:microsoft.com/office/officeart/2005/8/layout/gear1" loCatId="relationship" qsTypeId="urn:microsoft.com/office/officeart/2005/8/quickstyle/simple1" qsCatId="simple" csTypeId="urn:microsoft.com/office/officeart/2005/8/colors/colorful2" csCatId="colorful" phldr="1"/>
      <dgm:spPr/>
    </dgm:pt>
    <dgm:pt modelId="{1BF5F01A-3216-43A3-93D5-AF4C7C4E8126}">
      <dgm:prSet phldrT="[Text]" custT="1"/>
      <dgm:spPr>
        <a:solidFill>
          <a:srgbClr val="FF6600"/>
        </a:solidFill>
      </dgm:spPr>
      <dgm:t>
        <a:bodyPr/>
        <a:lstStyle/>
        <a:p>
          <a:pPr algn="l"/>
          <a:r>
            <a:rPr lang="en-GB" sz="1400" b="1" dirty="0"/>
            <a:t>Individual Patient Data Meta-analysis</a:t>
          </a:r>
        </a:p>
      </dgm:t>
    </dgm:pt>
    <dgm:pt modelId="{FA020E9D-1BEB-4CB6-A9E1-22F61736932A}" type="parTrans" cxnId="{D3E43EF6-3E97-45DE-821C-B32A3E61E64F}">
      <dgm:prSet/>
      <dgm:spPr/>
      <dgm:t>
        <a:bodyPr/>
        <a:lstStyle/>
        <a:p>
          <a:endParaRPr lang="en-GB"/>
        </a:p>
      </dgm:t>
    </dgm:pt>
    <dgm:pt modelId="{3FA35DF5-B894-41D0-931E-CA7444E8E46B}" type="sibTrans" cxnId="{D3E43EF6-3E97-45DE-821C-B32A3E61E64F}">
      <dgm:prSet/>
      <dgm:spPr>
        <a:solidFill>
          <a:schemeClr val="bg2">
            <a:lumMod val="75000"/>
          </a:schemeClr>
        </a:solidFill>
      </dgm:spPr>
      <dgm:t>
        <a:bodyPr/>
        <a:lstStyle/>
        <a:p>
          <a:endParaRPr lang="en-GB"/>
        </a:p>
      </dgm:t>
    </dgm:pt>
    <dgm:pt modelId="{863F8813-4A5A-4863-BFB3-9153142F6D19}">
      <dgm:prSet phldrT="[Text]" custT="1"/>
      <dgm:spPr>
        <a:solidFill>
          <a:srgbClr val="00B0F0"/>
        </a:solidFill>
      </dgm:spPr>
      <dgm:t>
        <a:bodyPr/>
        <a:lstStyle/>
        <a:p>
          <a:pPr algn="l"/>
          <a:r>
            <a:rPr lang="en-GB" sz="1200" b="1" dirty="0">
              <a:solidFill>
                <a:schemeClr val="tx1"/>
              </a:solidFill>
            </a:rPr>
            <a:t>Qualitative</a:t>
          </a:r>
          <a:endParaRPr lang="en-GB" sz="1400" b="1" dirty="0">
            <a:solidFill>
              <a:schemeClr val="tx1"/>
            </a:solidFill>
          </a:endParaRPr>
        </a:p>
      </dgm:t>
    </dgm:pt>
    <dgm:pt modelId="{9847B718-3F81-4B7D-A45A-6F8EC50D7808}" type="parTrans" cxnId="{2DF00E7F-BA9B-4F22-ABD6-F8DAD8FF6379}">
      <dgm:prSet/>
      <dgm:spPr/>
      <dgm:t>
        <a:bodyPr/>
        <a:lstStyle/>
        <a:p>
          <a:endParaRPr lang="en-GB"/>
        </a:p>
      </dgm:t>
    </dgm:pt>
    <dgm:pt modelId="{DB051B36-D764-4959-ACE6-8D7B02F9CE97}" type="sibTrans" cxnId="{2DF00E7F-BA9B-4F22-ABD6-F8DAD8FF6379}">
      <dgm:prSet/>
      <dgm:spPr>
        <a:solidFill>
          <a:schemeClr val="bg2">
            <a:lumMod val="75000"/>
          </a:schemeClr>
        </a:solidFill>
      </dgm:spPr>
      <dgm:t>
        <a:bodyPr/>
        <a:lstStyle/>
        <a:p>
          <a:endParaRPr lang="en-GB"/>
        </a:p>
      </dgm:t>
    </dgm:pt>
    <dgm:pt modelId="{2CADD446-9825-40C0-8F03-C4551E163586}">
      <dgm:prSet phldrT="[Text]" custT="1"/>
      <dgm:spPr>
        <a:solidFill>
          <a:srgbClr val="FFC000"/>
        </a:solidFill>
      </dgm:spPr>
      <dgm:t>
        <a:bodyPr/>
        <a:lstStyle/>
        <a:p>
          <a:pPr algn="l"/>
          <a:r>
            <a:rPr lang="en-GB" sz="1400" b="1" dirty="0">
              <a:solidFill>
                <a:schemeClr val="tx1"/>
              </a:solidFill>
            </a:rPr>
            <a:t>Economic analysis</a:t>
          </a:r>
        </a:p>
      </dgm:t>
    </dgm:pt>
    <dgm:pt modelId="{20202D44-3005-41E4-8D13-63C3E7EFA97C}" type="parTrans" cxnId="{44FA101B-5BA6-4352-8C29-56FE72EABFFA}">
      <dgm:prSet/>
      <dgm:spPr/>
      <dgm:t>
        <a:bodyPr/>
        <a:lstStyle/>
        <a:p>
          <a:endParaRPr lang="en-GB"/>
        </a:p>
      </dgm:t>
    </dgm:pt>
    <dgm:pt modelId="{456A67CD-1261-4421-BAB4-495C219F2E21}" type="sibTrans" cxnId="{44FA101B-5BA6-4352-8C29-56FE72EABFFA}">
      <dgm:prSet/>
      <dgm:spPr>
        <a:solidFill>
          <a:schemeClr val="bg2">
            <a:lumMod val="75000"/>
          </a:schemeClr>
        </a:solidFill>
      </dgm:spPr>
      <dgm:t>
        <a:bodyPr/>
        <a:lstStyle/>
        <a:p>
          <a:endParaRPr lang="en-GB"/>
        </a:p>
      </dgm:t>
    </dgm:pt>
    <dgm:pt modelId="{AE94D103-37C7-4DEC-BE76-076338DF2A35}" type="pres">
      <dgm:prSet presAssocID="{1040115C-D8C2-4A9E-8FFF-5ED084E41C7B}" presName="composite" presStyleCnt="0">
        <dgm:presLayoutVars>
          <dgm:chMax val="3"/>
          <dgm:animLvl val="lvl"/>
          <dgm:resizeHandles val="exact"/>
        </dgm:presLayoutVars>
      </dgm:prSet>
      <dgm:spPr/>
    </dgm:pt>
    <dgm:pt modelId="{DDAEC035-DF34-47DD-8209-5E2500EE5489}" type="pres">
      <dgm:prSet presAssocID="{1BF5F01A-3216-43A3-93D5-AF4C7C4E8126}" presName="gear1" presStyleLbl="node1" presStyleIdx="0" presStyleCnt="3">
        <dgm:presLayoutVars>
          <dgm:chMax val="1"/>
          <dgm:bulletEnabled val="1"/>
        </dgm:presLayoutVars>
      </dgm:prSet>
      <dgm:spPr/>
    </dgm:pt>
    <dgm:pt modelId="{406F5968-6F81-4586-BC7D-92A56A4C204A}" type="pres">
      <dgm:prSet presAssocID="{1BF5F01A-3216-43A3-93D5-AF4C7C4E8126}" presName="gear1srcNode" presStyleLbl="node1" presStyleIdx="0" presStyleCnt="3"/>
      <dgm:spPr/>
    </dgm:pt>
    <dgm:pt modelId="{CB8F32AC-942D-4193-A676-B882EA9A3B07}" type="pres">
      <dgm:prSet presAssocID="{1BF5F01A-3216-43A3-93D5-AF4C7C4E8126}" presName="gear1dstNode" presStyleLbl="node1" presStyleIdx="0" presStyleCnt="3"/>
      <dgm:spPr/>
    </dgm:pt>
    <dgm:pt modelId="{5F291169-4545-4FFC-BD40-F260F7F082FD}" type="pres">
      <dgm:prSet presAssocID="{863F8813-4A5A-4863-BFB3-9153142F6D19}" presName="gear2" presStyleLbl="node1" presStyleIdx="1" presStyleCnt="3">
        <dgm:presLayoutVars>
          <dgm:chMax val="1"/>
          <dgm:bulletEnabled val="1"/>
        </dgm:presLayoutVars>
      </dgm:prSet>
      <dgm:spPr/>
    </dgm:pt>
    <dgm:pt modelId="{1CE4A541-C60E-40EC-8730-E9820FBEB6EE}" type="pres">
      <dgm:prSet presAssocID="{863F8813-4A5A-4863-BFB3-9153142F6D19}" presName="gear2srcNode" presStyleLbl="node1" presStyleIdx="1" presStyleCnt="3"/>
      <dgm:spPr/>
    </dgm:pt>
    <dgm:pt modelId="{D22883A4-8571-4ED0-94C2-EA64D5930CD6}" type="pres">
      <dgm:prSet presAssocID="{863F8813-4A5A-4863-BFB3-9153142F6D19}" presName="gear2dstNode" presStyleLbl="node1" presStyleIdx="1" presStyleCnt="3"/>
      <dgm:spPr/>
    </dgm:pt>
    <dgm:pt modelId="{BDCB8F7F-E031-4F94-8091-5D449685C7FE}" type="pres">
      <dgm:prSet presAssocID="{2CADD446-9825-40C0-8F03-C4551E163586}" presName="gear3" presStyleLbl="node1" presStyleIdx="2" presStyleCnt="3"/>
      <dgm:spPr/>
    </dgm:pt>
    <dgm:pt modelId="{5FC4140F-5B27-4636-905E-4FB63E3FB466}" type="pres">
      <dgm:prSet presAssocID="{2CADD446-9825-40C0-8F03-C4551E163586}" presName="gear3tx" presStyleLbl="node1" presStyleIdx="2" presStyleCnt="3">
        <dgm:presLayoutVars>
          <dgm:chMax val="1"/>
          <dgm:bulletEnabled val="1"/>
        </dgm:presLayoutVars>
      </dgm:prSet>
      <dgm:spPr/>
    </dgm:pt>
    <dgm:pt modelId="{6DBDADB2-F761-45DC-B7E9-ADA89F206122}" type="pres">
      <dgm:prSet presAssocID="{2CADD446-9825-40C0-8F03-C4551E163586}" presName="gear3srcNode" presStyleLbl="node1" presStyleIdx="2" presStyleCnt="3"/>
      <dgm:spPr/>
    </dgm:pt>
    <dgm:pt modelId="{0CB2A9AD-E224-415D-92A3-8A97FD8E0B6C}" type="pres">
      <dgm:prSet presAssocID="{2CADD446-9825-40C0-8F03-C4551E163586}" presName="gear3dstNode" presStyleLbl="node1" presStyleIdx="2" presStyleCnt="3"/>
      <dgm:spPr/>
    </dgm:pt>
    <dgm:pt modelId="{D140D408-963A-4242-AC50-71C89BC18E2F}" type="pres">
      <dgm:prSet presAssocID="{3FA35DF5-B894-41D0-931E-CA7444E8E46B}" presName="connector1" presStyleLbl="sibTrans2D1" presStyleIdx="0" presStyleCnt="3"/>
      <dgm:spPr/>
    </dgm:pt>
    <dgm:pt modelId="{33E04C60-F9B1-46CF-816D-BB9B0A485B20}" type="pres">
      <dgm:prSet presAssocID="{DB051B36-D764-4959-ACE6-8D7B02F9CE97}" presName="connector2" presStyleLbl="sibTrans2D1" presStyleIdx="1" presStyleCnt="3"/>
      <dgm:spPr/>
    </dgm:pt>
    <dgm:pt modelId="{2EA589AF-1279-4AE2-B73F-FF49085C1929}" type="pres">
      <dgm:prSet presAssocID="{456A67CD-1261-4421-BAB4-495C219F2E21}" presName="connector3" presStyleLbl="sibTrans2D1" presStyleIdx="2" presStyleCnt="3"/>
      <dgm:spPr/>
    </dgm:pt>
  </dgm:ptLst>
  <dgm:cxnLst>
    <dgm:cxn modelId="{07CCE504-7C5D-4ADB-B97E-CC0B9EAA1871}" type="presOf" srcId="{456A67CD-1261-4421-BAB4-495C219F2E21}" destId="{2EA589AF-1279-4AE2-B73F-FF49085C1929}" srcOrd="0" destOrd="0" presId="urn:microsoft.com/office/officeart/2005/8/layout/gear1"/>
    <dgm:cxn modelId="{B3C1A60A-3617-400F-A167-E97D9B528025}" type="presOf" srcId="{863F8813-4A5A-4863-BFB3-9153142F6D19}" destId="{D22883A4-8571-4ED0-94C2-EA64D5930CD6}" srcOrd="2" destOrd="0" presId="urn:microsoft.com/office/officeart/2005/8/layout/gear1"/>
    <dgm:cxn modelId="{44FA101B-5BA6-4352-8C29-56FE72EABFFA}" srcId="{1040115C-D8C2-4A9E-8FFF-5ED084E41C7B}" destId="{2CADD446-9825-40C0-8F03-C4551E163586}" srcOrd="2" destOrd="0" parTransId="{20202D44-3005-41E4-8D13-63C3E7EFA97C}" sibTransId="{456A67CD-1261-4421-BAB4-495C219F2E21}"/>
    <dgm:cxn modelId="{3033F533-CAB1-4BFC-84F8-780C1B77B885}" type="presOf" srcId="{863F8813-4A5A-4863-BFB3-9153142F6D19}" destId="{1CE4A541-C60E-40EC-8730-E9820FBEB6EE}" srcOrd="1" destOrd="0" presId="urn:microsoft.com/office/officeart/2005/8/layout/gear1"/>
    <dgm:cxn modelId="{D16A6438-5129-40EC-81CD-B4E749163D3C}" type="presOf" srcId="{1BF5F01A-3216-43A3-93D5-AF4C7C4E8126}" destId="{DDAEC035-DF34-47DD-8209-5E2500EE5489}" srcOrd="0" destOrd="0" presId="urn:microsoft.com/office/officeart/2005/8/layout/gear1"/>
    <dgm:cxn modelId="{156EB855-ECF3-4E22-A416-677B67F26C97}" type="presOf" srcId="{1BF5F01A-3216-43A3-93D5-AF4C7C4E8126}" destId="{CB8F32AC-942D-4193-A676-B882EA9A3B07}" srcOrd="2" destOrd="0" presId="urn:microsoft.com/office/officeart/2005/8/layout/gear1"/>
    <dgm:cxn modelId="{36857758-F6B3-4671-BD52-7E5BF16C3F03}" type="presOf" srcId="{2CADD446-9825-40C0-8F03-C4551E163586}" destId="{6DBDADB2-F761-45DC-B7E9-ADA89F206122}" srcOrd="2" destOrd="0" presId="urn:microsoft.com/office/officeart/2005/8/layout/gear1"/>
    <dgm:cxn modelId="{346DCB59-3230-4BD8-90D1-DDB2D7CEC6ED}" type="presOf" srcId="{3FA35DF5-B894-41D0-931E-CA7444E8E46B}" destId="{D140D408-963A-4242-AC50-71C89BC18E2F}" srcOrd="0" destOrd="0" presId="urn:microsoft.com/office/officeart/2005/8/layout/gear1"/>
    <dgm:cxn modelId="{3CD1646F-EB24-42F8-9652-E10A88E9A6C8}" type="presOf" srcId="{2CADD446-9825-40C0-8F03-C4551E163586}" destId="{0CB2A9AD-E224-415D-92A3-8A97FD8E0B6C}" srcOrd="3" destOrd="0" presId="urn:microsoft.com/office/officeart/2005/8/layout/gear1"/>
    <dgm:cxn modelId="{AD339175-A236-4005-A597-A239913BA083}" type="presOf" srcId="{DB051B36-D764-4959-ACE6-8D7B02F9CE97}" destId="{33E04C60-F9B1-46CF-816D-BB9B0A485B20}" srcOrd="0" destOrd="0" presId="urn:microsoft.com/office/officeart/2005/8/layout/gear1"/>
    <dgm:cxn modelId="{2DF00E7F-BA9B-4F22-ABD6-F8DAD8FF6379}" srcId="{1040115C-D8C2-4A9E-8FFF-5ED084E41C7B}" destId="{863F8813-4A5A-4863-BFB3-9153142F6D19}" srcOrd="1" destOrd="0" parTransId="{9847B718-3F81-4B7D-A45A-6F8EC50D7808}" sibTransId="{DB051B36-D764-4959-ACE6-8D7B02F9CE97}"/>
    <dgm:cxn modelId="{683236D1-E1F4-4223-B213-09F1DEFB6D23}" type="presOf" srcId="{1040115C-D8C2-4A9E-8FFF-5ED084E41C7B}" destId="{AE94D103-37C7-4DEC-BE76-076338DF2A35}" srcOrd="0" destOrd="0" presId="urn:microsoft.com/office/officeart/2005/8/layout/gear1"/>
    <dgm:cxn modelId="{DB9535E4-6733-412F-9D78-476AD6DAEA9B}" type="presOf" srcId="{863F8813-4A5A-4863-BFB3-9153142F6D19}" destId="{5F291169-4545-4FFC-BD40-F260F7F082FD}" srcOrd="0" destOrd="0" presId="urn:microsoft.com/office/officeart/2005/8/layout/gear1"/>
    <dgm:cxn modelId="{3405B7F0-950C-47B8-B963-B4DA08A6F8E6}" type="presOf" srcId="{1BF5F01A-3216-43A3-93D5-AF4C7C4E8126}" destId="{406F5968-6F81-4586-BC7D-92A56A4C204A}" srcOrd="1" destOrd="0" presId="urn:microsoft.com/office/officeart/2005/8/layout/gear1"/>
    <dgm:cxn modelId="{A953C8F2-8E6C-45FE-A973-F58BB43C88AC}" type="presOf" srcId="{2CADD446-9825-40C0-8F03-C4551E163586}" destId="{5FC4140F-5B27-4636-905E-4FB63E3FB466}" srcOrd="1" destOrd="0" presId="urn:microsoft.com/office/officeart/2005/8/layout/gear1"/>
    <dgm:cxn modelId="{D3E43EF6-3E97-45DE-821C-B32A3E61E64F}" srcId="{1040115C-D8C2-4A9E-8FFF-5ED084E41C7B}" destId="{1BF5F01A-3216-43A3-93D5-AF4C7C4E8126}" srcOrd="0" destOrd="0" parTransId="{FA020E9D-1BEB-4CB6-A9E1-22F61736932A}" sibTransId="{3FA35DF5-B894-41D0-931E-CA7444E8E46B}"/>
    <dgm:cxn modelId="{9433F7F6-BF74-424F-A17E-E0C153023846}" type="presOf" srcId="{2CADD446-9825-40C0-8F03-C4551E163586}" destId="{BDCB8F7F-E031-4F94-8091-5D449685C7FE}" srcOrd="0" destOrd="0" presId="urn:microsoft.com/office/officeart/2005/8/layout/gear1"/>
    <dgm:cxn modelId="{A866479D-57EF-42A4-9266-A62090881B09}" type="presParOf" srcId="{AE94D103-37C7-4DEC-BE76-076338DF2A35}" destId="{DDAEC035-DF34-47DD-8209-5E2500EE5489}" srcOrd="0" destOrd="0" presId="urn:microsoft.com/office/officeart/2005/8/layout/gear1"/>
    <dgm:cxn modelId="{3B191F17-AF0F-453C-B7E3-EE58E7CABC9C}" type="presParOf" srcId="{AE94D103-37C7-4DEC-BE76-076338DF2A35}" destId="{406F5968-6F81-4586-BC7D-92A56A4C204A}" srcOrd="1" destOrd="0" presId="urn:microsoft.com/office/officeart/2005/8/layout/gear1"/>
    <dgm:cxn modelId="{02212838-2A3E-4C28-9BE1-8163633887A4}" type="presParOf" srcId="{AE94D103-37C7-4DEC-BE76-076338DF2A35}" destId="{CB8F32AC-942D-4193-A676-B882EA9A3B07}" srcOrd="2" destOrd="0" presId="urn:microsoft.com/office/officeart/2005/8/layout/gear1"/>
    <dgm:cxn modelId="{4BA921C1-E165-4137-BE95-529BA2190466}" type="presParOf" srcId="{AE94D103-37C7-4DEC-BE76-076338DF2A35}" destId="{5F291169-4545-4FFC-BD40-F260F7F082FD}" srcOrd="3" destOrd="0" presId="urn:microsoft.com/office/officeart/2005/8/layout/gear1"/>
    <dgm:cxn modelId="{92735E79-FC0E-442E-B919-A919B9D64ABC}" type="presParOf" srcId="{AE94D103-37C7-4DEC-BE76-076338DF2A35}" destId="{1CE4A541-C60E-40EC-8730-E9820FBEB6EE}" srcOrd="4" destOrd="0" presId="urn:microsoft.com/office/officeart/2005/8/layout/gear1"/>
    <dgm:cxn modelId="{F53189D2-D458-48C6-9A12-FA74424B2394}" type="presParOf" srcId="{AE94D103-37C7-4DEC-BE76-076338DF2A35}" destId="{D22883A4-8571-4ED0-94C2-EA64D5930CD6}" srcOrd="5" destOrd="0" presId="urn:microsoft.com/office/officeart/2005/8/layout/gear1"/>
    <dgm:cxn modelId="{3C583FA1-C327-495D-ADCE-EACB9A73DC11}" type="presParOf" srcId="{AE94D103-37C7-4DEC-BE76-076338DF2A35}" destId="{BDCB8F7F-E031-4F94-8091-5D449685C7FE}" srcOrd="6" destOrd="0" presId="urn:microsoft.com/office/officeart/2005/8/layout/gear1"/>
    <dgm:cxn modelId="{F32035BC-18E6-4CF8-A395-A5408E0D9E57}" type="presParOf" srcId="{AE94D103-37C7-4DEC-BE76-076338DF2A35}" destId="{5FC4140F-5B27-4636-905E-4FB63E3FB466}" srcOrd="7" destOrd="0" presId="urn:microsoft.com/office/officeart/2005/8/layout/gear1"/>
    <dgm:cxn modelId="{4BDA3A95-2AC3-4D93-9F35-F653989C9250}" type="presParOf" srcId="{AE94D103-37C7-4DEC-BE76-076338DF2A35}" destId="{6DBDADB2-F761-45DC-B7E9-ADA89F206122}" srcOrd="8" destOrd="0" presId="urn:microsoft.com/office/officeart/2005/8/layout/gear1"/>
    <dgm:cxn modelId="{713B8CC8-AE8B-4F1D-811B-E96F967E9366}" type="presParOf" srcId="{AE94D103-37C7-4DEC-BE76-076338DF2A35}" destId="{0CB2A9AD-E224-415D-92A3-8A97FD8E0B6C}" srcOrd="9" destOrd="0" presId="urn:microsoft.com/office/officeart/2005/8/layout/gear1"/>
    <dgm:cxn modelId="{5DB24043-58A6-4395-81D1-DBD6D3786BC7}" type="presParOf" srcId="{AE94D103-37C7-4DEC-BE76-076338DF2A35}" destId="{D140D408-963A-4242-AC50-71C89BC18E2F}" srcOrd="10" destOrd="0" presId="urn:microsoft.com/office/officeart/2005/8/layout/gear1"/>
    <dgm:cxn modelId="{8836A167-C8B5-44AA-A640-8BBA4BFFDC32}" type="presParOf" srcId="{AE94D103-37C7-4DEC-BE76-076338DF2A35}" destId="{33E04C60-F9B1-46CF-816D-BB9B0A485B20}" srcOrd="11" destOrd="0" presId="urn:microsoft.com/office/officeart/2005/8/layout/gear1"/>
    <dgm:cxn modelId="{A56814D6-19B5-4A6F-919E-82C029CF668E}" type="presParOf" srcId="{AE94D103-37C7-4DEC-BE76-076338DF2A35}" destId="{2EA589AF-1279-4AE2-B73F-FF49085C1929}" srcOrd="12" destOrd="0" presId="urn:microsoft.com/office/officeart/2005/8/layout/gear1"/>
  </dgm:cxnLst>
  <dgm:bg>
    <a:solidFill>
      <a:schemeClr val="bg1">
        <a:alpha val="62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AEC035-DF34-47DD-8209-5E2500EE5489}">
      <dsp:nvSpPr>
        <dsp:cNvPr id="0" name=""/>
        <dsp:cNvSpPr/>
      </dsp:nvSpPr>
      <dsp:spPr>
        <a:xfrm>
          <a:off x="3074902" y="2022178"/>
          <a:ext cx="2471551" cy="2471551"/>
        </a:xfrm>
        <a:prstGeom prst="gear9">
          <a:avLst/>
        </a:prstGeom>
        <a:solidFill>
          <a:srgbClr val="FF66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l" defTabSz="622300">
            <a:lnSpc>
              <a:spcPct val="90000"/>
            </a:lnSpc>
            <a:spcBef>
              <a:spcPct val="0"/>
            </a:spcBef>
            <a:spcAft>
              <a:spcPct val="35000"/>
            </a:spcAft>
            <a:buNone/>
          </a:pPr>
          <a:r>
            <a:rPr lang="en-GB" sz="1400" b="1" kern="1200" dirty="0"/>
            <a:t>Individual Patient Data Meta-analysis</a:t>
          </a:r>
        </a:p>
      </dsp:txBody>
      <dsp:txXfrm>
        <a:off x="3571794" y="2601127"/>
        <a:ext cx="1477767" cy="1270428"/>
      </dsp:txXfrm>
    </dsp:sp>
    <dsp:sp modelId="{5F291169-4545-4FFC-BD40-F260F7F082FD}">
      <dsp:nvSpPr>
        <dsp:cNvPr id="0" name=""/>
        <dsp:cNvSpPr/>
      </dsp:nvSpPr>
      <dsp:spPr>
        <a:xfrm>
          <a:off x="1636908" y="1437993"/>
          <a:ext cx="1797492" cy="1797492"/>
        </a:xfrm>
        <a:prstGeom prst="gear6">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l" defTabSz="533400">
            <a:lnSpc>
              <a:spcPct val="90000"/>
            </a:lnSpc>
            <a:spcBef>
              <a:spcPct val="0"/>
            </a:spcBef>
            <a:spcAft>
              <a:spcPct val="35000"/>
            </a:spcAft>
            <a:buNone/>
          </a:pPr>
          <a:r>
            <a:rPr lang="en-GB" sz="1200" b="1" kern="1200" dirty="0">
              <a:solidFill>
                <a:schemeClr val="tx1"/>
              </a:solidFill>
            </a:rPr>
            <a:t>Qualitative</a:t>
          </a:r>
          <a:endParaRPr lang="en-GB" sz="1400" b="1" kern="1200" dirty="0">
            <a:solidFill>
              <a:schemeClr val="tx1"/>
            </a:solidFill>
          </a:endParaRPr>
        </a:p>
      </dsp:txBody>
      <dsp:txXfrm>
        <a:off x="2089432" y="1893252"/>
        <a:ext cx="892444" cy="886974"/>
      </dsp:txXfrm>
    </dsp:sp>
    <dsp:sp modelId="{BDCB8F7F-E031-4F94-8091-5D449685C7FE}">
      <dsp:nvSpPr>
        <dsp:cNvPr id="0" name=""/>
        <dsp:cNvSpPr/>
      </dsp:nvSpPr>
      <dsp:spPr>
        <a:xfrm rot="20700000">
          <a:off x="2643687" y="197907"/>
          <a:ext cx="1761175" cy="1761175"/>
        </a:xfrm>
        <a:prstGeom prst="gear6">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l" defTabSz="622300">
            <a:lnSpc>
              <a:spcPct val="90000"/>
            </a:lnSpc>
            <a:spcBef>
              <a:spcPct val="0"/>
            </a:spcBef>
            <a:spcAft>
              <a:spcPct val="35000"/>
            </a:spcAft>
            <a:buNone/>
          </a:pPr>
          <a:r>
            <a:rPr lang="en-GB" sz="1400" b="1" kern="1200" dirty="0">
              <a:solidFill>
                <a:schemeClr val="tx1"/>
              </a:solidFill>
            </a:rPr>
            <a:t>Economic analysis</a:t>
          </a:r>
        </a:p>
      </dsp:txBody>
      <dsp:txXfrm rot="-20700000">
        <a:off x="3029965" y="584184"/>
        <a:ext cx="988620" cy="988620"/>
      </dsp:txXfrm>
    </dsp:sp>
    <dsp:sp modelId="{D140D408-963A-4242-AC50-71C89BC18E2F}">
      <dsp:nvSpPr>
        <dsp:cNvPr id="0" name=""/>
        <dsp:cNvSpPr/>
      </dsp:nvSpPr>
      <dsp:spPr>
        <a:xfrm>
          <a:off x="2888153" y="1647348"/>
          <a:ext cx="3163585" cy="3163585"/>
        </a:xfrm>
        <a:prstGeom prst="circularArrow">
          <a:avLst>
            <a:gd name="adj1" fmla="val 4688"/>
            <a:gd name="adj2" fmla="val 299029"/>
            <a:gd name="adj3" fmla="val 2522902"/>
            <a:gd name="adj4" fmla="val 15846841"/>
            <a:gd name="adj5" fmla="val 5469"/>
          </a:avLst>
        </a:prstGeom>
        <a:solidFill>
          <a:schemeClr val="bg2">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33E04C60-F9B1-46CF-816D-BB9B0A485B20}">
      <dsp:nvSpPr>
        <dsp:cNvPr id="0" name=""/>
        <dsp:cNvSpPr/>
      </dsp:nvSpPr>
      <dsp:spPr>
        <a:xfrm>
          <a:off x="1318576" y="1038991"/>
          <a:ext cx="2298542" cy="2298542"/>
        </a:xfrm>
        <a:prstGeom prst="leftCircularArrow">
          <a:avLst>
            <a:gd name="adj1" fmla="val 6452"/>
            <a:gd name="adj2" fmla="val 429999"/>
            <a:gd name="adj3" fmla="val 10489124"/>
            <a:gd name="adj4" fmla="val 14837806"/>
            <a:gd name="adj5" fmla="val 7527"/>
          </a:avLst>
        </a:prstGeom>
        <a:solidFill>
          <a:schemeClr val="bg2">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2EA589AF-1279-4AE2-B73F-FF49085C1929}">
      <dsp:nvSpPr>
        <dsp:cNvPr id="0" name=""/>
        <dsp:cNvSpPr/>
      </dsp:nvSpPr>
      <dsp:spPr>
        <a:xfrm>
          <a:off x="2236309" y="-189141"/>
          <a:ext cx="2478292" cy="2478292"/>
        </a:xfrm>
        <a:prstGeom prst="circularArrow">
          <a:avLst>
            <a:gd name="adj1" fmla="val 5984"/>
            <a:gd name="adj2" fmla="val 394124"/>
            <a:gd name="adj3" fmla="val 13313824"/>
            <a:gd name="adj4" fmla="val 10508221"/>
            <a:gd name="adj5" fmla="val 6981"/>
          </a:avLst>
        </a:prstGeom>
        <a:solidFill>
          <a:schemeClr val="bg2">
            <a:lumMod val="7500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371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3713"/>
          </a:xfrm>
          <a:prstGeom prst="rect">
            <a:avLst/>
          </a:prstGeom>
        </p:spPr>
        <p:txBody>
          <a:bodyPr vert="horz" lIns="91440" tIns="45720" rIns="91440" bIns="45720" rtlCol="0"/>
          <a:lstStyle>
            <a:lvl1pPr algn="r">
              <a:defRPr sz="1200"/>
            </a:lvl1pPr>
          </a:lstStyle>
          <a:p>
            <a:fld id="{0F769B0B-750D-4B36-BDBA-3FCFBEC2566E}" type="datetimeFigureOut">
              <a:rPr lang="en-GB" smtClean="0"/>
              <a:t>28/11/2025</a:t>
            </a:fld>
            <a:endParaRPr lang="en-GB"/>
          </a:p>
        </p:txBody>
      </p:sp>
      <p:sp>
        <p:nvSpPr>
          <p:cNvPr id="4" name="Footer Placeholder 3"/>
          <p:cNvSpPr>
            <a:spLocks noGrp="1"/>
          </p:cNvSpPr>
          <p:nvPr>
            <p:ph type="ftr" sz="quarter" idx="2"/>
          </p:nvPr>
        </p:nvSpPr>
        <p:spPr>
          <a:xfrm>
            <a:off x="0" y="9378824"/>
            <a:ext cx="2945659" cy="493713"/>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378824"/>
            <a:ext cx="2945659" cy="493713"/>
          </a:xfrm>
          <a:prstGeom prst="rect">
            <a:avLst/>
          </a:prstGeom>
        </p:spPr>
        <p:txBody>
          <a:bodyPr vert="horz" lIns="91440" tIns="45720" rIns="91440" bIns="45720" rtlCol="0" anchor="b"/>
          <a:lstStyle>
            <a:lvl1pPr algn="r">
              <a:defRPr sz="1200"/>
            </a:lvl1pPr>
          </a:lstStyle>
          <a:p>
            <a:fld id="{CD0F1A05-1523-4540-9D3F-6FC6457B8ED7}" type="slidenum">
              <a:rPr lang="en-GB" smtClean="0"/>
              <a:t>‹#›</a:t>
            </a:fld>
            <a:endParaRPr lang="en-GB"/>
          </a:p>
        </p:txBody>
      </p:sp>
    </p:spTree>
    <p:extLst>
      <p:ext uri="{BB962C8B-B14F-4D97-AF65-F5344CB8AC3E}">
        <p14:creationId xmlns:p14="http://schemas.microsoft.com/office/powerpoint/2010/main" val="18576988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371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3713"/>
          </a:xfrm>
          <a:prstGeom prst="rect">
            <a:avLst/>
          </a:prstGeom>
        </p:spPr>
        <p:txBody>
          <a:bodyPr vert="horz" lIns="91440" tIns="45720" rIns="91440" bIns="45720" rtlCol="0"/>
          <a:lstStyle>
            <a:lvl1pPr algn="r">
              <a:defRPr sz="1200"/>
            </a:lvl1pPr>
          </a:lstStyle>
          <a:p>
            <a:fld id="{ABC31961-7237-4EAA-92B4-D1EED8A33397}" type="datetimeFigureOut">
              <a:rPr lang="en-GB" smtClean="0"/>
              <a:t>28/11/2025</a:t>
            </a:fld>
            <a:endParaRPr lang="en-GB"/>
          </a:p>
        </p:txBody>
      </p:sp>
      <p:sp>
        <p:nvSpPr>
          <p:cNvPr id="4" name="Slide Image Placeholder 3"/>
          <p:cNvSpPr>
            <a:spLocks noGrp="1" noRot="1" noChangeAspect="1"/>
          </p:cNvSpPr>
          <p:nvPr>
            <p:ph type="sldImg" idx="2"/>
          </p:nvPr>
        </p:nvSpPr>
        <p:spPr>
          <a:xfrm>
            <a:off x="109538" y="741363"/>
            <a:ext cx="6578600" cy="37020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691063"/>
            <a:ext cx="5438775" cy="4443412"/>
          </a:xfrm>
          <a:prstGeom prst="rect">
            <a:avLst/>
          </a:prstGeom>
        </p:spPr>
        <p:txBody>
          <a:bodyPr vert="horz" lIns="91440" tIns="45720" rIns="91440" bIns="45720" rtlCol="0"/>
          <a:lstStyle/>
          <a:p>
            <a:r>
              <a:rPr lang="en-GB" sz="800" b="0" i="0" u="none" strike="noStrike" baseline="0" dirty="0">
                <a:solidFill>
                  <a:srgbClr val="000000"/>
                </a:solidFill>
                <a:latin typeface="AdvP4DF60E"/>
              </a:rPr>
              <a:t>These assumptions date back to the 1940s and can be traced to the work of Charles Huggins. One of only two</a:t>
            </a:r>
          </a:p>
          <a:p>
            <a:r>
              <a:rPr lang="en-GB" sz="800" b="0" i="0" u="none" strike="noStrike" baseline="0" dirty="0">
                <a:solidFill>
                  <a:srgbClr val="000000"/>
                </a:solidFill>
                <a:latin typeface="AdvP4DF60E"/>
              </a:rPr>
              <a:t>urologists that have been awarded a Nobel Prize, Huggins and Hodges’ work described the role of androgens in</a:t>
            </a:r>
          </a:p>
          <a:p>
            <a:r>
              <a:rPr lang="en-GB" sz="800" b="0" i="0" u="none" strike="noStrike" baseline="0" dirty="0">
                <a:solidFill>
                  <a:srgbClr val="000000"/>
                </a:solidFill>
                <a:latin typeface="AdvP4DF60E"/>
              </a:rPr>
              <a:t>prostate cancer progression </a:t>
            </a:r>
            <a:r>
              <a:rPr lang="en-GB" sz="800" b="0" i="0" u="none" strike="noStrike" baseline="0" dirty="0">
                <a:solidFill>
                  <a:srgbClr val="0069AC"/>
                </a:solidFill>
                <a:latin typeface="AdvP4DF60E"/>
              </a:rPr>
              <a:t>[9]</a:t>
            </a:r>
            <a:r>
              <a:rPr lang="en-GB" sz="800" b="0" i="0" u="none" strike="noStrike" baseline="0" dirty="0">
                <a:solidFill>
                  <a:srgbClr val="000000"/>
                </a:solidFill>
                <a:latin typeface="AdvP4DF60E"/>
              </a:rPr>
              <a:t>. Their research in men with metastatic prostate cancer established the androgen</a:t>
            </a:r>
          </a:p>
          <a:p>
            <a:r>
              <a:rPr lang="en-GB" sz="800" b="0" i="0" u="none" strike="noStrike" baseline="0" dirty="0">
                <a:solidFill>
                  <a:srgbClr val="000000"/>
                </a:solidFill>
                <a:latin typeface="AdvP4DF60E"/>
              </a:rPr>
              <a:t>hypothesis—that prostate cancer development and growth is directly related to the degree of androgenic activity in the body. Their conclusion that cancer of the prostate is ‘‘activated’’ by androgens gave rise to the belief that raising</a:t>
            </a:r>
          </a:p>
          <a:p>
            <a:r>
              <a:rPr lang="en-GB" sz="800" b="0" i="0" u="none" strike="noStrike" baseline="0" dirty="0">
                <a:solidFill>
                  <a:srgbClr val="000000"/>
                </a:solidFill>
                <a:latin typeface="AdvP4DF60E"/>
              </a:rPr>
              <a:t>serum androgens via the administration of exogenous testosterone to men with prostate cancer would necessarily</a:t>
            </a:r>
          </a:p>
          <a:p>
            <a:r>
              <a:rPr lang="en-GB" sz="800" b="0" i="0" u="none" strike="noStrike" baseline="0" dirty="0">
                <a:solidFill>
                  <a:srgbClr val="000000"/>
                </a:solidFill>
                <a:latin typeface="AdvP4DF60E"/>
              </a:rPr>
              <a:t>promote malignant cell growth and disease progression </a:t>
            </a:r>
            <a:r>
              <a:rPr lang="en-GB" sz="800" b="0" i="0" u="none" strike="noStrike" baseline="0" dirty="0">
                <a:solidFill>
                  <a:srgbClr val="0069AC"/>
                </a:solidFill>
                <a:latin typeface="AdvP4DF60E"/>
              </a:rPr>
              <a:t>[9]</a:t>
            </a:r>
            <a:r>
              <a:rPr lang="en-GB" sz="800" b="0" i="0" u="none" strike="noStrike" baseline="0" dirty="0">
                <a:solidFill>
                  <a:srgbClr val="000000"/>
                </a:solidFill>
                <a:latin typeface="AdvP4DF60E"/>
              </a:rPr>
              <a:t>. Mounting evidence refuting the androgen hypothesis</a:t>
            </a:r>
          </a:p>
          <a:p>
            <a:r>
              <a:rPr lang="en-GB" sz="800" b="0" i="0" u="none" strike="noStrike" baseline="0" dirty="0">
                <a:solidFill>
                  <a:srgbClr val="000000"/>
                </a:solidFill>
                <a:latin typeface="AdvP4DF60E"/>
              </a:rPr>
              <a:t>has emerged over the past decade and there are now numerous published case series indicating lack of apparent</a:t>
            </a:r>
          </a:p>
          <a:p>
            <a:r>
              <a:rPr lang="en-GB" sz="800" b="0" i="0" u="none" strike="noStrike" baseline="0" dirty="0">
                <a:solidFill>
                  <a:srgbClr val="000000"/>
                </a:solidFill>
                <a:latin typeface="AdvP4DF60E"/>
              </a:rPr>
              <a:t>cancer progression among men with prostate cancer treated with testosterone therapy </a:t>
            </a:r>
            <a:r>
              <a:rPr lang="en-GB" sz="800" b="0" i="0" u="none" strike="noStrike" baseline="0" dirty="0">
                <a:solidFill>
                  <a:srgbClr val="0069AC"/>
                </a:solidFill>
                <a:latin typeface="AdvP4DF60E"/>
              </a:rPr>
              <a:t>[8,10]</a:t>
            </a:r>
            <a:r>
              <a:rPr lang="en-GB" sz="800" b="0" i="0" u="none" strike="noStrike" baseline="0" dirty="0">
                <a:solidFill>
                  <a:srgbClr val="000000"/>
                </a:solidFill>
                <a:latin typeface="AdvP4DF60E"/>
              </a:rPr>
              <a:t>.</a:t>
            </a:r>
            <a:endParaRPr lang="en-GB" dirty="0"/>
          </a:p>
        </p:txBody>
      </p:sp>
      <p:sp>
        <p:nvSpPr>
          <p:cNvPr id="6" name="Footer Placeholder 5"/>
          <p:cNvSpPr>
            <a:spLocks noGrp="1"/>
          </p:cNvSpPr>
          <p:nvPr>
            <p:ph type="ftr" sz="quarter" idx="4"/>
          </p:nvPr>
        </p:nvSpPr>
        <p:spPr>
          <a:xfrm>
            <a:off x="0" y="9378950"/>
            <a:ext cx="2946400" cy="493713"/>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378950"/>
            <a:ext cx="2946400" cy="493713"/>
          </a:xfrm>
          <a:prstGeom prst="rect">
            <a:avLst/>
          </a:prstGeom>
        </p:spPr>
        <p:txBody>
          <a:bodyPr vert="horz" lIns="91440" tIns="45720" rIns="91440" bIns="45720" rtlCol="0" anchor="b"/>
          <a:lstStyle>
            <a:lvl1pPr algn="r">
              <a:defRPr sz="1200"/>
            </a:lvl1pPr>
          </a:lstStyle>
          <a:p>
            <a:fld id="{DD26DF82-6A5E-4706-94A1-93419F1AEC19}" type="slidenum">
              <a:rPr lang="en-GB" smtClean="0"/>
              <a:t>‹#›</a:t>
            </a:fld>
            <a:endParaRPr lang="en-GB"/>
          </a:p>
        </p:txBody>
      </p:sp>
    </p:spTree>
    <p:extLst>
      <p:ext uri="{BB962C8B-B14F-4D97-AF65-F5344CB8AC3E}">
        <p14:creationId xmlns:p14="http://schemas.microsoft.com/office/powerpoint/2010/main" val="3540681968"/>
      </p:ext>
    </p:extLst>
  </p:cSld>
  <p:clrMap bg1="lt1" tx1="dk1" bg2="lt2" tx2="dk2" accent1="accent1" accent2="accent2" accent3="accent3" accent4="accent4" accent5="accent5" accent6="accent6" hlink="hlink" folHlink="folHlink"/>
  <p:notesStyle>
    <a:lvl1pPr marL="0" algn="l" defTabSz="914400" rtl="0" eaLnBrk="1" latinLnBrk="0" hangingPunct="1">
      <a:defRPr lang="en-GB" sz="800" b="0" i="0" u="none" strike="noStrike" kern="1200" baseline="0" smtClean="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Spermatocytes derive from immature germ cells called </a:t>
            </a:r>
            <a:r>
              <a:rPr lang="en-GB" dirty="0" err="1"/>
              <a:t>spermatogonia</a:t>
            </a:r>
            <a:r>
              <a:rPr lang="en-GB" dirty="0"/>
              <a:t>. </a:t>
            </a:r>
          </a:p>
          <a:p>
            <a:endParaRPr lang="en-GB" dirty="0"/>
          </a:p>
          <a:p>
            <a:r>
              <a:rPr lang="en-GB" dirty="0"/>
              <a:t>Primary spermatocytes are diploid (2N) cells. </a:t>
            </a:r>
          </a:p>
          <a:p>
            <a:endParaRPr lang="en-GB" dirty="0"/>
          </a:p>
          <a:p>
            <a:r>
              <a:rPr lang="en-GB" dirty="0"/>
              <a:t>After Meiosis I, two secondary spermatocytes are formed. </a:t>
            </a:r>
          </a:p>
          <a:p>
            <a:endParaRPr lang="en-GB" dirty="0"/>
          </a:p>
          <a:p>
            <a:r>
              <a:rPr lang="en-GB" dirty="0"/>
              <a:t>Secondary spermatocytes are haploid (N) cells</a:t>
            </a:r>
          </a:p>
          <a:p>
            <a:endParaRPr lang="en-GB" dirty="0"/>
          </a:p>
          <a:p>
            <a:endParaRPr lang="en-GB" dirty="0"/>
          </a:p>
        </p:txBody>
      </p:sp>
      <p:sp>
        <p:nvSpPr>
          <p:cNvPr id="4" name="Slide Number Placeholder 3"/>
          <p:cNvSpPr>
            <a:spLocks noGrp="1"/>
          </p:cNvSpPr>
          <p:nvPr>
            <p:ph type="sldNum" sz="quarter" idx="10"/>
          </p:nvPr>
        </p:nvSpPr>
        <p:spPr/>
        <p:txBody>
          <a:bodyPr/>
          <a:lstStyle/>
          <a:p>
            <a:fld id="{181D1A50-24E5-4C29-9472-B4C3E63F3972}" type="slidenum">
              <a:rPr lang="en-GB" smtClean="0"/>
              <a:t>3</a:t>
            </a:fld>
            <a:endParaRPr lang="en-GB"/>
          </a:p>
        </p:txBody>
      </p:sp>
    </p:spTree>
    <p:extLst>
      <p:ext uri="{BB962C8B-B14F-4D97-AF65-F5344CB8AC3E}">
        <p14:creationId xmlns:p14="http://schemas.microsoft.com/office/powerpoint/2010/main" val="21293945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Dr Life</a:t>
            </a:r>
          </a:p>
          <a:p>
            <a:endParaRPr lang="en-GB" dirty="0"/>
          </a:p>
          <a:p>
            <a:r>
              <a:rPr lang="en-GB" dirty="0"/>
              <a:t>Healthy</a:t>
            </a:r>
            <a:r>
              <a:rPr lang="en-GB" baseline="0" dirty="0"/>
              <a:t> eating</a:t>
            </a:r>
          </a:p>
          <a:p>
            <a:r>
              <a:rPr lang="en-GB" baseline="0" dirty="0"/>
              <a:t>Exercise</a:t>
            </a:r>
          </a:p>
          <a:p>
            <a:r>
              <a:rPr lang="en-GB" baseline="0" dirty="0"/>
              <a:t>Testosterone</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26DF82-6A5E-4706-94A1-93419F1AEC1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3614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a:t>
            </a:r>
            <a:r>
              <a:rPr lang="en-GB" baseline="0" dirty="0"/>
              <a:t> = aspartate</a:t>
            </a:r>
          </a:p>
          <a:p>
            <a:endParaRPr lang="en-GB" baseline="0" dirty="0"/>
          </a:p>
          <a:p>
            <a:r>
              <a:rPr lang="en-GB" baseline="0" dirty="0"/>
              <a:t>H = histidine</a:t>
            </a:r>
          </a:p>
          <a:p>
            <a:endParaRPr lang="en-GB" baseline="0" dirty="0"/>
          </a:p>
          <a:p>
            <a:endParaRPr lang="en-GB" baseline="0" dirty="0"/>
          </a:p>
          <a:p>
            <a:r>
              <a:rPr lang="en-GB" baseline="0" dirty="0" err="1"/>
              <a:t>cAMP</a:t>
            </a:r>
            <a:r>
              <a:rPr lang="en-GB" baseline="0" dirty="0"/>
              <a:t> &gt;10-fold above basal</a:t>
            </a:r>
          </a:p>
          <a:p>
            <a:endParaRPr lang="en-GB" dirty="0"/>
          </a:p>
        </p:txBody>
      </p:sp>
      <p:sp>
        <p:nvSpPr>
          <p:cNvPr id="4" name="Slide Number Placeholder 3"/>
          <p:cNvSpPr>
            <a:spLocks noGrp="1"/>
          </p:cNvSpPr>
          <p:nvPr>
            <p:ph type="sldNum" sz="quarter" idx="10"/>
          </p:nvPr>
        </p:nvSpPr>
        <p:spPr/>
        <p:txBody>
          <a:bodyPr/>
          <a:lstStyle/>
          <a:p>
            <a:fld id="{181D1A50-24E5-4C29-9472-B4C3E63F3972}" type="slidenum">
              <a:rPr lang="en-GB" smtClean="0"/>
              <a:t>5</a:t>
            </a:fld>
            <a:endParaRPr lang="en-GB"/>
          </a:p>
        </p:txBody>
      </p:sp>
    </p:spTree>
    <p:extLst>
      <p:ext uri="{BB962C8B-B14F-4D97-AF65-F5344CB8AC3E}">
        <p14:creationId xmlns:p14="http://schemas.microsoft.com/office/powerpoint/2010/main" val="33142433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86703-7B3F-4C03-35A9-124DCD60E1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AD93C6-F86A-FB72-03C0-66404FE305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B842F9-39B3-A1DE-C6E2-6AFBC0F09CD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103A86-7E9C-D5E6-3486-187B6C338AC0}"/>
              </a:ext>
            </a:extLst>
          </p:cNvPr>
          <p:cNvSpPr>
            <a:spLocks noGrp="1"/>
          </p:cNvSpPr>
          <p:nvPr>
            <p:ph type="sldNum" sz="quarter" idx="5"/>
          </p:nvPr>
        </p:nvSpPr>
        <p:spPr/>
        <p:txBody>
          <a:bodyPr/>
          <a:lstStyle/>
          <a:p>
            <a:fld id="{2E0E50E3-9BE5-8E4C-9CBD-36CCC38DFFAC}" type="slidenum">
              <a:rPr lang="en-US" smtClean="0"/>
              <a:t>6</a:t>
            </a:fld>
            <a:endParaRPr lang="en-US"/>
          </a:p>
        </p:txBody>
      </p:sp>
    </p:spTree>
    <p:extLst>
      <p:ext uri="{BB962C8B-B14F-4D97-AF65-F5344CB8AC3E}">
        <p14:creationId xmlns:p14="http://schemas.microsoft.com/office/powerpoint/2010/main" val="17243836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Dr Life</a:t>
            </a:r>
          </a:p>
          <a:p>
            <a:endParaRPr lang="en-GB" dirty="0"/>
          </a:p>
          <a:p>
            <a:r>
              <a:rPr lang="en-GB" dirty="0"/>
              <a:t>Healthy</a:t>
            </a:r>
            <a:r>
              <a:rPr lang="en-GB" baseline="0" dirty="0"/>
              <a:t> eating</a:t>
            </a:r>
          </a:p>
          <a:p>
            <a:r>
              <a:rPr lang="en-GB" baseline="0" dirty="0"/>
              <a:t>Exercise</a:t>
            </a:r>
          </a:p>
          <a:p>
            <a:r>
              <a:rPr lang="en-GB" baseline="0" dirty="0"/>
              <a:t>Testosterone</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26DF82-6A5E-4706-94A1-93419F1AEC1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96351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0E50E3-9BE5-8E4C-9CBD-36CCC38DFFAC}" type="slidenum">
              <a:rPr lang="en-US" smtClean="0"/>
              <a:t>8</a:t>
            </a:fld>
            <a:endParaRPr lang="en-US"/>
          </a:p>
        </p:txBody>
      </p:sp>
    </p:spTree>
    <p:extLst>
      <p:ext uri="{BB962C8B-B14F-4D97-AF65-F5344CB8AC3E}">
        <p14:creationId xmlns:p14="http://schemas.microsoft.com/office/powerpoint/2010/main" val="16785563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a:p>
            <a:endParaRPr lang="en-GB" dirty="0"/>
          </a:p>
          <a:p>
            <a:endParaRPr lang="en-GB" dirty="0"/>
          </a:p>
          <a:p>
            <a:endParaRPr lang="en-GB" dirty="0"/>
          </a:p>
          <a:p>
            <a:r>
              <a:rPr lang="en-GB" dirty="0"/>
              <a:t>OR for 3 sexual symptoms</a:t>
            </a:r>
            <a:r>
              <a:rPr lang="en-GB" baseline="0" dirty="0"/>
              <a:t> (after adjustment for age, BMI and co-morbidity)</a:t>
            </a:r>
          </a:p>
          <a:p>
            <a:endParaRPr lang="en-GB" baseline="0" dirty="0"/>
          </a:p>
          <a:p>
            <a:r>
              <a:rPr lang="en-GB" baseline="0" dirty="0"/>
              <a:t>T&lt;8	 		OR 2</a:t>
            </a:r>
          </a:p>
          <a:p>
            <a:endParaRPr lang="en-GB" baseline="0" dirty="0"/>
          </a:p>
          <a:p>
            <a:r>
              <a:rPr lang="en-GB" baseline="0" dirty="0"/>
              <a:t>T&lt;11  			OR 1.6</a:t>
            </a:r>
          </a:p>
          <a:p>
            <a:endParaRPr lang="en-GB" baseline="0" dirty="0"/>
          </a:p>
          <a:p>
            <a:r>
              <a:rPr lang="en-GB" baseline="0" dirty="0"/>
              <a:t>T&lt;11 + </a:t>
            </a:r>
            <a:r>
              <a:rPr lang="en-GB" baseline="0" dirty="0" err="1"/>
              <a:t>cFT</a:t>
            </a:r>
            <a:r>
              <a:rPr lang="en-GB" baseline="0" dirty="0"/>
              <a:t> &lt;220pmol/L		OR 1.8 </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26DF82-6A5E-4706-94A1-93419F1AEC1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940942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a:p>
            <a:endParaRPr lang="en-GB" dirty="0"/>
          </a:p>
          <a:p>
            <a:endParaRPr lang="en-GB" dirty="0"/>
          </a:p>
          <a:p>
            <a:endParaRPr lang="en-GB" dirty="0"/>
          </a:p>
          <a:p>
            <a:r>
              <a:rPr lang="en-GB" dirty="0"/>
              <a:t>OR for 3 sexual symptoms</a:t>
            </a:r>
            <a:r>
              <a:rPr lang="en-GB" baseline="0" dirty="0"/>
              <a:t> (after adjustment for age, BMI and co-morbidity)</a:t>
            </a:r>
          </a:p>
          <a:p>
            <a:endParaRPr lang="en-GB" baseline="0" dirty="0"/>
          </a:p>
          <a:p>
            <a:r>
              <a:rPr lang="en-GB" baseline="0" dirty="0"/>
              <a:t>T&lt;8	 		OR 2</a:t>
            </a:r>
          </a:p>
          <a:p>
            <a:endParaRPr lang="en-GB" baseline="0" dirty="0"/>
          </a:p>
          <a:p>
            <a:r>
              <a:rPr lang="en-GB" baseline="0" dirty="0"/>
              <a:t>T&lt;11  			OR 1.6</a:t>
            </a:r>
          </a:p>
          <a:p>
            <a:endParaRPr lang="en-GB" baseline="0" dirty="0"/>
          </a:p>
          <a:p>
            <a:r>
              <a:rPr lang="en-GB" baseline="0" dirty="0"/>
              <a:t>T&lt;11 + </a:t>
            </a:r>
            <a:r>
              <a:rPr lang="en-GB" baseline="0" dirty="0" err="1"/>
              <a:t>cFT</a:t>
            </a:r>
            <a:r>
              <a:rPr lang="en-GB" baseline="0" dirty="0"/>
              <a:t> &lt;220pmol/L		OR 1.8 </a:t>
            </a:r>
            <a:endParaRPr lang="en-GB" dirty="0"/>
          </a:p>
        </p:txBody>
      </p:sp>
      <p:sp>
        <p:nvSpPr>
          <p:cNvPr id="4" name="Slide Number Placeholder 3"/>
          <p:cNvSpPr>
            <a:spLocks noGrp="1"/>
          </p:cNvSpPr>
          <p:nvPr>
            <p:ph type="sldNum" sz="quarter" idx="10"/>
          </p:nvPr>
        </p:nvSpPr>
        <p:spPr/>
        <p:txBody>
          <a:bodyPr/>
          <a:lstStyle/>
          <a:p>
            <a:fld id="{DD26DF82-6A5E-4706-94A1-93419F1AEC19}" type="slidenum">
              <a:rPr lang="en-GB" smtClean="0"/>
              <a:t>11</a:t>
            </a:fld>
            <a:endParaRPr lang="en-GB"/>
          </a:p>
        </p:txBody>
      </p:sp>
    </p:spTree>
    <p:extLst>
      <p:ext uri="{BB962C8B-B14F-4D97-AF65-F5344CB8AC3E}">
        <p14:creationId xmlns:p14="http://schemas.microsoft.com/office/powerpoint/2010/main" val="36940942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Dr Life</a:t>
            </a:r>
          </a:p>
          <a:p>
            <a:endParaRPr lang="en-GB" dirty="0"/>
          </a:p>
          <a:p>
            <a:r>
              <a:rPr lang="en-GB" dirty="0"/>
              <a:t>Healthy</a:t>
            </a:r>
            <a:r>
              <a:rPr lang="en-GB" baseline="0" dirty="0"/>
              <a:t> eating</a:t>
            </a:r>
          </a:p>
          <a:p>
            <a:r>
              <a:rPr lang="en-GB" baseline="0" dirty="0"/>
              <a:t>Exercise</a:t>
            </a:r>
          </a:p>
          <a:p>
            <a:r>
              <a:rPr lang="en-GB" baseline="0" dirty="0"/>
              <a:t>Testosterone</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26DF82-6A5E-4706-94A1-93419F1AEC1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445868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D26DF82-6A5E-4706-94A1-93419F1AEC19}" type="slidenum">
              <a:rPr lang="en-GB" smtClean="0"/>
              <a:t>13</a:t>
            </a:fld>
            <a:endParaRPr lang="en-GB"/>
          </a:p>
        </p:txBody>
      </p:sp>
    </p:spTree>
    <p:extLst>
      <p:ext uri="{BB962C8B-B14F-4D97-AF65-F5344CB8AC3E}">
        <p14:creationId xmlns:p14="http://schemas.microsoft.com/office/powerpoint/2010/main" val="26545988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a:ln/>
        </p:spPr>
      </p:sp>
      <p:sp>
        <p:nvSpPr>
          <p:cNvPr id="133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33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spcBef>
                <a:spcPct val="30000"/>
              </a:spcBef>
              <a:defRPr sz="1200">
                <a:solidFill>
                  <a:schemeClr val="tx1"/>
                </a:solidFill>
                <a:latin typeface="Arial" charset="0"/>
                <a:ea typeface="MS PGothic" pitchFamily="34" charset="-128"/>
                <a:cs typeface="Arial" charset="0"/>
              </a:defRPr>
            </a:lvl1pPr>
            <a:lvl2pPr marL="742950" indent="-285750" defTabSz="935038">
              <a:spcBef>
                <a:spcPct val="30000"/>
              </a:spcBef>
              <a:defRPr sz="1200">
                <a:solidFill>
                  <a:schemeClr val="tx1"/>
                </a:solidFill>
                <a:latin typeface="Arial" charset="0"/>
                <a:ea typeface="Arial" charset="0"/>
                <a:cs typeface="Arial" charset="0"/>
              </a:defRPr>
            </a:lvl2pPr>
            <a:lvl3pPr marL="1143000" indent="-228600" defTabSz="935038">
              <a:spcBef>
                <a:spcPct val="30000"/>
              </a:spcBef>
              <a:defRPr sz="1200">
                <a:solidFill>
                  <a:schemeClr val="tx1"/>
                </a:solidFill>
                <a:latin typeface="Arial" charset="0"/>
                <a:ea typeface="Arial" charset="0"/>
                <a:cs typeface="Arial" charset="0"/>
              </a:defRPr>
            </a:lvl3pPr>
            <a:lvl4pPr marL="1600200" indent="-228600" defTabSz="935038">
              <a:spcBef>
                <a:spcPct val="30000"/>
              </a:spcBef>
              <a:defRPr sz="1200">
                <a:solidFill>
                  <a:schemeClr val="tx1"/>
                </a:solidFill>
                <a:latin typeface="Arial" charset="0"/>
                <a:ea typeface="Arial" charset="0"/>
                <a:cs typeface="Arial" charset="0"/>
              </a:defRPr>
            </a:lvl4pPr>
            <a:lvl5pPr marL="2057400" indent="-228600" defTabSz="935038">
              <a:spcBef>
                <a:spcPct val="30000"/>
              </a:spcBef>
              <a:defRPr sz="1200">
                <a:solidFill>
                  <a:schemeClr val="tx1"/>
                </a:solidFill>
                <a:latin typeface="Arial" charset="0"/>
                <a:ea typeface="Arial" charset="0"/>
                <a:cs typeface="Arial" charset="0"/>
              </a:defRPr>
            </a:lvl5pPr>
            <a:lvl6pPr marL="2514600" indent="-228600" defTabSz="935038" eaLnBrk="0" fontAlgn="base" hangingPunct="0">
              <a:spcBef>
                <a:spcPct val="30000"/>
              </a:spcBef>
              <a:spcAft>
                <a:spcPct val="0"/>
              </a:spcAft>
              <a:defRPr sz="1200">
                <a:solidFill>
                  <a:schemeClr val="tx1"/>
                </a:solidFill>
                <a:latin typeface="Arial" charset="0"/>
                <a:ea typeface="Arial" charset="0"/>
                <a:cs typeface="Arial" charset="0"/>
              </a:defRPr>
            </a:lvl6pPr>
            <a:lvl7pPr marL="2971800" indent="-228600" defTabSz="935038" eaLnBrk="0" fontAlgn="base" hangingPunct="0">
              <a:spcBef>
                <a:spcPct val="30000"/>
              </a:spcBef>
              <a:spcAft>
                <a:spcPct val="0"/>
              </a:spcAft>
              <a:defRPr sz="1200">
                <a:solidFill>
                  <a:schemeClr val="tx1"/>
                </a:solidFill>
                <a:latin typeface="Arial" charset="0"/>
                <a:ea typeface="Arial" charset="0"/>
                <a:cs typeface="Arial" charset="0"/>
              </a:defRPr>
            </a:lvl7pPr>
            <a:lvl8pPr marL="3429000" indent="-228600" defTabSz="935038" eaLnBrk="0" fontAlgn="base" hangingPunct="0">
              <a:spcBef>
                <a:spcPct val="30000"/>
              </a:spcBef>
              <a:spcAft>
                <a:spcPct val="0"/>
              </a:spcAft>
              <a:defRPr sz="1200">
                <a:solidFill>
                  <a:schemeClr val="tx1"/>
                </a:solidFill>
                <a:latin typeface="Arial" charset="0"/>
                <a:ea typeface="Arial" charset="0"/>
                <a:cs typeface="Arial" charset="0"/>
              </a:defRPr>
            </a:lvl8pPr>
            <a:lvl9pPr marL="3886200" indent="-228600" defTabSz="935038" eaLnBrk="0" fontAlgn="base" hangingPunct="0">
              <a:spcBef>
                <a:spcPct val="30000"/>
              </a:spcBef>
              <a:spcAft>
                <a:spcPct val="0"/>
              </a:spcAft>
              <a:defRPr sz="1200">
                <a:solidFill>
                  <a:schemeClr val="tx1"/>
                </a:solidFill>
                <a:latin typeface="Arial" charset="0"/>
                <a:ea typeface="Arial" charset="0"/>
                <a:cs typeface="Arial" charset="0"/>
              </a:defRPr>
            </a:lvl9pPr>
          </a:lstStyle>
          <a:p>
            <a:pPr marL="0" marR="0" lvl="0" indent="0" algn="r" defTabSz="935038" rtl="0" eaLnBrk="1" fontAlgn="base" latinLnBrk="0" hangingPunct="1">
              <a:lnSpc>
                <a:spcPct val="100000"/>
              </a:lnSpc>
              <a:spcBef>
                <a:spcPct val="0"/>
              </a:spcBef>
              <a:spcAft>
                <a:spcPct val="0"/>
              </a:spcAft>
              <a:buClrTx/>
              <a:buSzTx/>
              <a:buFontTx/>
              <a:buNone/>
              <a:tabLst/>
              <a:defRPr/>
            </a:pPr>
            <a:fld id="{6AAFFB02-D1BA-432A-9BE5-CA2693CF19CD}" type="slidenum">
              <a:rPr kumimoji="0" lang="en-GB" altLang="en-US" sz="1200" b="0" i="0" u="none" strike="noStrike" kern="1200" cap="none" spc="0" normalizeH="0" baseline="0" noProof="0" smtClean="0">
                <a:ln>
                  <a:noFill/>
                </a:ln>
                <a:solidFill>
                  <a:srgbClr val="000000"/>
                </a:solidFill>
                <a:effectLst/>
                <a:uLnTx/>
                <a:uFillTx/>
                <a:latin typeface="Arial" charset="0"/>
                <a:ea typeface="MS PGothic" pitchFamily="34" charset="-128"/>
                <a:cs typeface="Arial" charset="0"/>
              </a:rPr>
              <a:pPr marL="0" marR="0" lvl="0" indent="0" algn="r" defTabSz="935038" rtl="0" eaLnBrk="1" fontAlgn="base" latinLnBrk="0" hangingPunct="1">
                <a:lnSpc>
                  <a:spcPct val="100000"/>
                </a:lnSpc>
                <a:spcBef>
                  <a:spcPct val="0"/>
                </a:spcBef>
                <a:spcAft>
                  <a:spcPct val="0"/>
                </a:spcAft>
                <a:buClrTx/>
                <a:buSzTx/>
                <a:buFontTx/>
                <a:buNone/>
                <a:tabLst/>
                <a:defRPr/>
              </a:pPr>
              <a:t>14</a:t>
            </a:fld>
            <a:endParaRPr kumimoji="0" lang="en-GB" altLang="en-US" sz="1200" b="0" i="0" u="none" strike="noStrike" kern="1200" cap="none" spc="0" normalizeH="0" baseline="0" noProof="0">
              <a:ln>
                <a:noFill/>
              </a:ln>
              <a:solidFill>
                <a:srgbClr val="000000"/>
              </a:solidFill>
              <a:effectLst/>
              <a:uLnTx/>
              <a:uFillTx/>
              <a:latin typeface="Arial" charset="0"/>
              <a:ea typeface="MS PGothic" pitchFamily="34" charset="-128"/>
              <a:cs typeface="Arial" charset="0"/>
            </a:endParaRPr>
          </a:p>
        </p:txBody>
      </p:sp>
    </p:spTree>
    <p:extLst>
      <p:ext uri="{BB962C8B-B14F-4D97-AF65-F5344CB8AC3E}">
        <p14:creationId xmlns:p14="http://schemas.microsoft.com/office/powerpoint/2010/main" val="16531524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OTNEJMQuadraat"/>
              </a:rPr>
              <a:t>We conducted this phase 4, randomized, double- blind, placebo-controlled, noninferiority, event- driven trial at 316 clinical-trial sites in the United States </a:t>
            </a:r>
            <a:endParaRPr lang="en-GB" sz="4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OTNEJMQuadraa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OTNEJMQuadraa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OTNEJMQuadraa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OTNEJMQuadraat"/>
              </a:rPr>
              <a:t>Dose adjustments to main- </a:t>
            </a:r>
            <a:r>
              <a:rPr lang="en-GB" sz="1800" dirty="0" err="1">
                <a:effectLst/>
                <a:latin typeface="OTNEJMQuadraat"/>
              </a:rPr>
              <a:t>tain</a:t>
            </a:r>
            <a:r>
              <a:rPr lang="en-GB" sz="1800" dirty="0">
                <a:effectLst/>
                <a:latin typeface="OTNEJMQuadraat"/>
              </a:rPr>
              <a:t> testosterone levels between 350 and 750 ng per </a:t>
            </a:r>
            <a:r>
              <a:rPr lang="en-GB" sz="1800" dirty="0" err="1">
                <a:effectLst/>
                <a:latin typeface="OTNEJMQuadraat"/>
              </a:rPr>
              <a:t>deciliter</a:t>
            </a:r>
            <a:r>
              <a:rPr lang="en-GB" sz="1800" dirty="0">
                <a:effectLst/>
                <a:latin typeface="OTNEJMQuadraat"/>
              </a:rPr>
              <a:t> (12.1 to 26.0 nmol per </a:t>
            </a:r>
            <a:r>
              <a:rPr lang="en-GB" sz="1800" dirty="0" err="1">
                <a:effectLst/>
                <a:latin typeface="OTNEJMQuadraat"/>
              </a:rPr>
              <a:t>liter</a:t>
            </a:r>
            <a:r>
              <a:rPr lang="en-GB" sz="1800" dirty="0">
                <a:effectLst/>
                <a:latin typeface="OTNEJMQuadraat"/>
              </a:rPr>
              <a:t>) or to respond to a </a:t>
            </a:r>
            <a:r>
              <a:rPr lang="en-GB" sz="1800" dirty="0" err="1">
                <a:effectLst/>
                <a:latin typeface="OTNEJMQuadraat"/>
              </a:rPr>
              <a:t>hematocrit</a:t>
            </a:r>
            <a:r>
              <a:rPr lang="en-GB" sz="1800" dirty="0">
                <a:effectLst/>
                <a:latin typeface="OTNEJMQuadraat"/>
              </a:rPr>
              <a:t> greater than 54% were managed centrally by an automated algorithm (additional details are provided in the Supple- </a:t>
            </a:r>
            <a:r>
              <a:rPr lang="en-GB" sz="1800" dirty="0" err="1">
                <a:effectLst/>
                <a:latin typeface="OTNEJMQuadraat"/>
              </a:rPr>
              <a:t>mentary</a:t>
            </a:r>
            <a:r>
              <a:rPr lang="en-GB" sz="1800" dirty="0">
                <a:effectLst/>
                <a:latin typeface="OTNEJMQuadraat"/>
              </a:rPr>
              <a:t> Appendix). Patients who were randomly assigned to placebo underwent sham adjust- </a:t>
            </a:r>
            <a:r>
              <a:rPr lang="en-GB" sz="1800" dirty="0" err="1">
                <a:effectLst/>
                <a:latin typeface="OTNEJMQuadraat"/>
              </a:rPr>
              <a:t>ments</a:t>
            </a:r>
            <a:r>
              <a:rPr lang="en-GB" sz="1800" dirty="0">
                <a:effectLst/>
                <a:latin typeface="OTNEJMQuadraat"/>
              </a:rPr>
              <a:t> to maintain blinding. </a:t>
            </a:r>
            <a:endParaRPr lang="en-GB" dirty="0"/>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OTNEJMQuadraat"/>
              </a:rPr>
              <a:t>Exclusion criteria included congenital or ac- quired severe hypogonadism (testosterone level, &lt;100 ng per </a:t>
            </a:r>
            <a:r>
              <a:rPr lang="en-GB" sz="1800" dirty="0" err="1">
                <a:effectLst/>
                <a:latin typeface="OTNEJMQuadraat"/>
              </a:rPr>
              <a:t>deciliter</a:t>
            </a:r>
            <a:r>
              <a:rPr lang="en-GB" sz="1800" dirty="0">
                <a:effectLst/>
                <a:latin typeface="OTNEJMQuadraat"/>
              </a:rPr>
              <a:t> [3.5 nmol per </a:t>
            </a:r>
            <a:r>
              <a:rPr lang="en-GB" sz="1800" dirty="0" err="1">
                <a:effectLst/>
                <a:latin typeface="OTNEJMQuadraat"/>
              </a:rPr>
              <a:t>liter</a:t>
            </a:r>
            <a:r>
              <a:rPr lang="en-GB" sz="1800" dirty="0">
                <a:effectLst/>
                <a:latin typeface="OTNEJMQuadraat"/>
              </a:rPr>
              <a:t>]), a history of prostate cancer or prostate nodules, an elevated screening prostate-specific antigen (PSA) level, thrombophilia, and uncontrolled heart failure. Patients could not be enrolled within 4 months after an acute coronary syndrome, stroke, or coronary or peripheral revascularization or with- in 6 months after treatment with testosterone or </a:t>
            </a:r>
            <a:endParaRPr lang="en-GB" dirty="0"/>
          </a:p>
          <a:p>
            <a:endParaRPr lang="en-US" dirty="0"/>
          </a:p>
        </p:txBody>
      </p:sp>
      <p:sp>
        <p:nvSpPr>
          <p:cNvPr id="4" name="Slide Number Placeholder 3"/>
          <p:cNvSpPr>
            <a:spLocks noGrp="1"/>
          </p:cNvSpPr>
          <p:nvPr>
            <p:ph type="sldNum" sz="quarter" idx="5"/>
          </p:nvPr>
        </p:nvSpPr>
        <p:spPr/>
        <p:txBody>
          <a:bodyPr/>
          <a:lstStyle/>
          <a:p>
            <a:fld id="{DD26DF82-6A5E-4706-94A1-93419F1AEC19}" type="slidenum">
              <a:rPr lang="en-GB" smtClean="0"/>
              <a:t>15</a:t>
            </a:fld>
            <a:endParaRPr lang="en-GB"/>
          </a:p>
        </p:txBody>
      </p:sp>
    </p:spTree>
    <p:extLst>
      <p:ext uri="{BB962C8B-B14F-4D97-AF65-F5344CB8AC3E}">
        <p14:creationId xmlns:p14="http://schemas.microsoft.com/office/powerpoint/2010/main" val="8296175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26DF82-6A5E-4706-94A1-93419F1AEC19}" type="slidenum">
              <a:rPr lang="en-GB" smtClean="0"/>
              <a:t>16</a:t>
            </a:fld>
            <a:endParaRPr lang="en-GB"/>
          </a:p>
        </p:txBody>
      </p:sp>
    </p:spTree>
    <p:extLst>
      <p:ext uri="{BB962C8B-B14F-4D97-AF65-F5344CB8AC3E}">
        <p14:creationId xmlns:p14="http://schemas.microsoft.com/office/powerpoint/2010/main" val="20379389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Model-estimated changes from baseline in overall sexual activity (PDQ-4 score) in participants enrolled in the Sexual Function Study. A linear mixed model was fit with fixed effects for treatment, visit, and treatment–visit interaction, baseline PDQ-4 score and pre-existing cardiovascular disease and a random per-subject repeated measures effect with an unstructured covariance matrix. The mean and the corresponding 95% CI are shown by treatment group and time p</a:t>
            </a:r>
            <a:endParaRPr lang="en-US" dirty="0"/>
          </a:p>
        </p:txBody>
      </p:sp>
      <p:sp>
        <p:nvSpPr>
          <p:cNvPr id="4" name="Slide Number Placeholder 3"/>
          <p:cNvSpPr>
            <a:spLocks noGrp="1"/>
          </p:cNvSpPr>
          <p:nvPr>
            <p:ph type="sldNum" sz="quarter" idx="5"/>
          </p:nvPr>
        </p:nvSpPr>
        <p:spPr/>
        <p:txBody>
          <a:bodyPr/>
          <a:lstStyle/>
          <a:p>
            <a:fld id="{DD26DF82-6A5E-4706-94A1-93419F1AEC19}" type="slidenum">
              <a:rPr lang="en-GB" smtClean="0"/>
              <a:t>17</a:t>
            </a:fld>
            <a:endParaRPr lang="en-GB"/>
          </a:p>
        </p:txBody>
      </p:sp>
    </p:spTree>
    <p:extLst>
      <p:ext uri="{BB962C8B-B14F-4D97-AF65-F5344CB8AC3E}">
        <p14:creationId xmlns:p14="http://schemas.microsoft.com/office/powerpoint/2010/main" val="32768598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19A88-0C71-992D-6419-2A34D00878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1A6F10-6C64-6616-63C7-34A7A0B87B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37ECA4-F9FF-4B82-DA61-EC5BCCA5A073}"/>
              </a:ext>
            </a:extLst>
          </p:cNvPr>
          <p:cNvSpPr>
            <a:spLocks noGrp="1"/>
          </p:cNvSpPr>
          <p:nvPr>
            <p:ph type="body" idx="1"/>
          </p:nvPr>
        </p:nvSpPr>
        <p:spPr/>
        <p:txBody>
          <a:bodyPr/>
          <a:lstStyle/>
          <a:p>
            <a:r>
              <a:rPr lang="en-GB" dirty="0"/>
              <a:t>Dr Life</a:t>
            </a:r>
          </a:p>
          <a:p>
            <a:endParaRPr lang="en-GB" dirty="0"/>
          </a:p>
          <a:p>
            <a:r>
              <a:rPr lang="en-GB" dirty="0"/>
              <a:t>Healthy</a:t>
            </a:r>
            <a:r>
              <a:rPr lang="en-GB" baseline="0" dirty="0"/>
              <a:t> eating</a:t>
            </a:r>
          </a:p>
          <a:p>
            <a:r>
              <a:rPr lang="en-GB" baseline="0" dirty="0"/>
              <a:t>Exercise</a:t>
            </a:r>
          </a:p>
          <a:p>
            <a:r>
              <a:rPr lang="en-GB" baseline="0" dirty="0"/>
              <a:t>Testosterone</a:t>
            </a:r>
            <a:endParaRPr lang="en-GB" dirty="0"/>
          </a:p>
        </p:txBody>
      </p:sp>
      <p:sp>
        <p:nvSpPr>
          <p:cNvPr id="4" name="Slide Number Placeholder 3">
            <a:extLst>
              <a:ext uri="{FF2B5EF4-FFF2-40B4-BE49-F238E27FC236}">
                <a16:creationId xmlns:a16="http://schemas.microsoft.com/office/drawing/2014/main" id="{67803FBD-E492-9CDA-6E5F-BBF76B3FC0E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26DF82-6A5E-4706-94A1-93419F1AEC1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166832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7ED82-3920-7337-8C4B-A79BE27C86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41754B-FA19-3135-2F78-0E63E901AE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038B08-A822-E5D2-A8CE-FDEBB85D941F}"/>
              </a:ext>
            </a:extLst>
          </p:cNvPr>
          <p:cNvSpPr>
            <a:spLocks noGrp="1"/>
          </p:cNvSpPr>
          <p:nvPr>
            <p:ph type="body" idx="1"/>
          </p:nvPr>
        </p:nvSpPr>
        <p:spPr/>
        <p:txBody>
          <a:bodyPr/>
          <a:lstStyle/>
          <a:p>
            <a:r>
              <a:rPr lang="en-GB" dirty="0"/>
              <a:t>Dr Life</a:t>
            </a:r>
          </a:p>
          <a:p>
            <a:endParaRPr lang="en-GB" dirty="0"/>
          </a:p>
          <a:p>
            <a:r>
              <a:rPr lang="en-GB" dirty="0"/>
              <a:t>Healthy</a:t>
            </a:r>
            <a:r>
              <a:rPr lang="en-GB" baseline="0" dirty="0"/>
              <a:t> eating</a:t>
            </a:r>
          </a:p>
          <a:p>
            <a:r>
              <a:rPr lang="en-GB" baseline="0" dirty="0"/>
              <a:t>Exercise</a:t>
            </a:r>
          </a:p>
          <a:p>
            <a:r>
              <a:rPr lang="en-GB" baseline="0" dirty="0"/>
              <a:t>Testosterone</a:t>
            </a:r>
            <a:endParaRPr lang="en-GB" dirty="0"/>
          </a:p>
        </p:txBody>
      </p:sp>
      <p:sp>
        <p:nvSpPr>
          <p:cNvPr id="4" name="Slide Number Placeholder 3">
            <a:extLst>
              <a:ext uri="{FF2B5EF4-FFF2-40B4-BE49-F238E27FC236}">
                <a16:creationId xmlns:a16="http://schemas.microsoft.com/office/drawing/2014/main" id="{293116E2-A60A-52C0-2F9D-01752551024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26DF82-6A5E-4706-94A1-93419F1AEC1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438506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659CB-F723-8561-77B8-08FFAD00EA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0FCD68-B134-E167-9714-B29ABF0D5B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F2BB10-72E8-A942-8200-BE639B5D23B1}"/>
              </a:ext>
            </a:extLst>
          </p:cNvPr>
          <p:cNvSpPr>
            <a:spLocks noGrp="1"/>
          </p:cNvSpPr>
          <p:nvPr>
            <p:ph type="body" idx="1"/>
          </p:nvPr>
        </p:nvSpPr>
        <p:spPr/>
        <p:txBody>
          <a:bodyPr/>
          <a:lstStyle/>
          <a:p>
            <a:r>
              <a:rPr lang="en-GB" dirty="0"/>
              <a:t>BACKGROUND: Although the effect of maternal age on fertility is well known, it is unclear whether paternal age also affects fertility. This cross-sectional study sought to characterize the association between age and semen quality, a well-known proxy of fertility status. METHODS: A convenience sample of 97 non-smoking men (aged 22±80 years) without known fertility problems was recruited from a national government laboratory. The men provided semen samples and information relating to lifestyle, diet, medical and occupational details. Semen volume (ml), sperm concentration (3106/ml), total sperm count (3106), motility (%), progressive motility (%) and total progressively motile sperm count (3106) were measured. RESULTS: After adjusting for covariates, semen volume decreased by 0.03 ml per year of age (95% CI: ±0.05, ±0.01); motility decreased by 0.7% per year (95% CI: ±0.92, ±0.43); progressive motility decreased by 3.1% per year (95% CI: ±4.5, ±1.6); and total progressively motile sperm count decreased by 4.7% per year (95% CI: ±7.2, ±2.2). There was a suggested decrease in sperm concentration and count. The proportion of men with abnormal volume, concentration and motility was </a:t>
            </a:r>
            <a:r>
              <a:rPr lang="en-GB" dirty="0" err="1"/>
              <a:t>signi®cantly</a:t>
            </a:r>
            <a:r>
              <a:rPr lang="en-GB" dirty="0"/>
              <a:t> increased across the age decades. CONCLUSIONS: In a convenience sample of healthy men from a non-clinical setting, semen volume and sperm motility decreased continuously between 22±80 years of age, with no evidence of a threshold. Key words: age/semen volume/</a:t>
            </a:r>
          </a:p>
        </p:txBody>
      </p:sp>
      <p:sp>
        <p:nvSpPr>
          <p:cNvPr id="4" name="Slide Number Placeholder 3">
            <a:extLst>
              <a:ext uri="{FF2B5EF4-FFF2-40B4-BE49-F238E27FC236}">
                <a16:creationId xmlns:a16="http://schemas.microsoft.com/office/drawing/2014/main" id="{8D5187F5-B839-C42B-1157-8514CC5C0E25}"/>
              </a:ext>
            </a:extLst>
          </p:cNvPr>
          <p:cNvSpPr>
            <a:spLocks noGrp="1"/>
          </p:cNvSpPr>
          <p:nvPr>
            <p:ph type="sldNum" sz="quarter" idx="10"/>
          </p:nvPr>
        </p:nvSpPr>
        <p:spPr/>
        <p:txBody>
          <a:bodyPr/>
          <a:lstStyle/>
          <a:p>
            <a:fld id="{181D1A50-24E5-4C29-9472-B4C3E63F3972}" type="slidenum">
              <a:rPr lang="en-GB" smtClean="0"/>
              <a:t>20</a:t>
            </a:fld>
            <a:endParaRPr lang="en-GB"/>
          </a:p>
        </p:txBody>
      </p:sp>
    </p:spTree>
    <p:extLst>
      <p:ext uri="{BB962C8B-B14F-4D97-AF65-F5344CB8AC3E}">
        <p14:creationId xmlns:p14="http://schemas.microsoft.com/office/powerpoint/2010/main" val="27055961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B3D65-B556-B709-3803-342B175B6B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089485-D1B2-167D-36B3-8851D6AFA6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7FF2DF-B9DE-5DD4-777C-D363CA0D95EC}"/>
              </a:ext>
            </a:extLst>
          </p:cNvPr>
          <p:cNvSpPr>
            <a:spLocks noGrp="1"/>
          </p:cNvSpPr>
          <p:nvPr>
            <p:ph type="body" idx="1"/>
          </p:nvPr>
        </p:nvSpPr>
        <p:spPr/>
        <p:txBody>
          <a:bodyPr/>
          <a:lstStyle/>
          <a:p>
            <a:r>
              <a:rPr lang="en-GB" dirty="0"/>
              <a:t>Dr Life</a:t>
            </a:r>
          </a:p>
          <a:p>
            <a:endParaRPr lang="en-GB" dirty="0"/>
          </a:p>
          <a:p>
            <a:r>
              <a:rPr lang="en-GB" dirty="0"/>
              <a:t>Healthy</a:t>
            </a:r>
            <a:r>
              <a:rPr lang="en-GB" baseline="0" dirty="0"/>
              <a:t> eating</a:t>
            </a:r>
          </a:p>
          <a:p>
            <a:r>
              <a:rPr lang="en-GB" baseline="0" dirty="0"/>
              <a:t>Exercise</a:t>
            </a:r>
          </a:p>
          <a:p>
            <a:r>
              <a:rPr lang="en-GB" baseline="0" dirty="0"/>
              <a:t>Testosterone</a:t>
            </a:r>
            <a:endParaRPr lang="en-GB" dirty="0"/>
          </a:p>
        </p:txBody>
      </p:sp>
      <p:sp>
        <p:nvSpPr>
          <p:cNvPr id="4" name="Slide Number Placeholder 3">
            <a:extLst>
              <a:ext uri="{FF2B5EF4-FFF2-40B4-BE49-F238E27FC236}">
                <a16:creationId xmlns:a16="http://schemas.microsoft.com/office/drawing/2014/main" id="{9C0EBBC7-2FFB-CF91-1F21-6C0741592F2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26DF82-6A5E-4706-94A1-93419F1AEC1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626819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02158-561D-00A1-B446-BC28A297EE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BF555C-FFE7-5FD1-3BEB-665CCB90B8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7E3FFE-AC09-8DFA-AD6C-40A01B7C36AE}"/>
              </a:ext>
            </a:extLst>
          </p:cNvPr>
          <p:cNvSpPr>
            <a:spLocks noGrp="1"/>
          </p:cNvSpPr>
          <p:nvPr>
            <p:ph type="body" idx="1"/>
          </p:nvPr>
        </p:nvSpPr>
        <p:spPr/>
        <p:txBody>
          <a:bodyPr/>
          <a:lstStyle/>
          <a:p>
            <a:r>
              <a:rPr lang="en-GB" dirty="0"/>
              <a:t>D</a:t>
            </a:r>
            <a:r>
              <a:rPr lang="en-GB" baseline="0" dirty="0"/>
              <a:t> = aspartate</a:t>
            </a:r>
          </a:p>
          <a:p>
            <a:endParaRPr lang="en-GB" baseline="0" dirty="0"/>
          </a:p>
          <a:p>
            <a:r>
              <a:rPr lang="en-GB" baseline="0" dirty="0"/>
              <a:t>H = histidine</a:t>
            </a:r>
          </a:p>
          <a:p>
            <a:endParaRPr lang="en-GB" baseline="0" dirty="0"/>
          </a:p>
          <a:p>
            <a:endParaRPr lang="en-GB" baseline="0" dirty="0"/>
          </a:p>
          <a:p>
            <a:r>
              <a:rPr lang="en-GB" baseline="0" dirty="0" err="1"/>
              <a:t>cAMP</a:t>
            </a:r>
            <a:r>
              <a:rPr lang="en-GB" baseline="0" dirty="0"/>
              <a:t> &gt;10-fold above basal</a:t>
            </a:r>
          </a:p>
          <a:p>
            <a:endParaRPr lang="en-GB" dirty="0"/>
          </a:p>
        </p:txBody>
      </p:sp>
      <p:sp>
        <p:nvSpPr>
          <p:cNvPr id="4" name="Slide Number Placeholder 3">
            <a:extLst>
              <a:ext uri="{FF2B5EF4-FFF2-40B4-BE49-F238E27FC236}">
                <a16:creationId xmlns:a16="http://schemas.microsoft.com/office/drawing/2014/main" id="{851A1339-37A2-BEF9-63DD-9AAA0507595E}"/>
              </a:ext>
            </a:extLst>
          </p:cNvPr>
          <p:cNvSpPr>
            <a:spLocks noGrp="1"/>
          </p:cNvSpPr>
          <p:nvPr>
            <p:ph type="sldNum" sz="quarter" idx="10"/>
          </p:nvPr>
        </p:nvSpPr>
        <p:spPr/>
        <p:txBody>
          <a:bodyPr/>
          <a:lstStyle/>
          <a:p>
            <a:fld id="{181D1A50-24E5-4C29-9472-B4C3E63F3972}" type="slidenum">
              <a:rPr lang="en-GB" smtClean="0"/>
              <a:t>22</a:t>
            </a:fld>
            <a:endParaRPr lang="en-GB"/>
          </a:p>
        </p:txBody>
      </p:sp>
    </p:spTree>
    <p:extLst>
      <p:ext uri="{BB962C8B-B14F-4D97-AF65-F5344CB8AC3E}">
        <p14:creationId xmlns:p14="http://schemas.microsoft.com/office/powerpoint/2010/main" val="10267159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800" dirty="0"/>
              <a:t>N=209. </a:t>
            </a:r>
          </a:p>
          <a:p>
            <a:r>
              <a:rPr lang="en-GB" sz="800" dirty="0"/>
              <a:t>Placebo vs. Testosterone gel 5-15g</a:t>
            </a:r>
          </a:p>
          <a:p>
            <a:r>
              <a:rPr lang="en-GB" sz="800" dirty="0"/>
              <a:t>Serum 9am T &lt; 12nmol/L</a:t>
            </a:r>
          </a:p>
          <a:p>
            <a:endParaRPr lang="en-GB" dirty="0"/>
          </a:p>
        </p:txBody>
      </p:sp>
      <p:sp>
        <p:nvSpPr>
          <p:cNvPr id="4" name="Slide Number Placeholder 3"/>
          <p:cNvSpPr>
            <a:spLocks noGrp="1"/>
          </p:cNvSpPr>
          <p:nvPr>
            <p:ph type="sldNum" sz="quarter" idx="10"/>
          </p:nvPr>
        </p:nvSpPr>
        <p:spPr/>
        <p:txBody>
          <a:bodyPr/>
          <a:lstStyle/>
          <a:p>
            <a:fld id="{DD26DF82-6A5E-4706-94A1-93419F1AEC19}" type="slidenum">
              <a:rPr lang="en-GB" smtClean="0"/>
              <a:t>23</a:t>
            </a:fld>
            <a:endParaRPr lang="en-GB"/>
          </a:p>
        </p:txBody>
      </p:sp>
    </p:spTree>
    <p:extLst>
      <p:ext uri="{BB962C8B-B14F-4D97-AF65-F5344CB8AC3E}">
        <p14:creationId xmlns:p14="http://schemas.microsoft.com/office/powerpoint/2010/main" val="33019018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CE5717-4848-8420-79CD-B85768CC5D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E96195-AA74-5B27-D47E-AA7FADFAD5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261BAB-71BD-2C28-5BE6-C8ABF643A95B}"/>
              </a:ext>
            </a:extLst>
          </p:cNvPr>
          <p:cNvSpPr>
            <a:spLocks noGrp="1"/>
          </p:cNvSpPr>
          <p:nvPr>
            <p:ph type="body" idx="1"/>
          </p:nvPr>
        </p:nvSpPr>
        <p:spPr/>
        <p:txBody>
          <a:bodyPr/>
          <a:lstStyle/>
          <a:p>
            <a:r>
              <a:rPr lang="en-GB" dirty="0"/>
              <a:t>D</a:t>
            </a:r>
            <a:r>
              <a:rPr lang="en-GB" baseline="0" dirty="0"/>
              <a:t> = aspartate</a:t>
            </a:r>
          </a:p>
          <a:p>
            <a:endParaRPr lang="en-GB" baseline="0" dirty="0"/>
          </a:p>
          <a:p>
            <a:r>
              <a:rPr lang="en-GB" baseline="0" dirty="0"/>
              <a:t>H = histidine</a:t>
            </a:r>
          </a:p>
          <a:p>
            <a:endParaRPr lang="en-GB" baseline="0" dirty="0"/>
          </a:p>
          <a:p>
            <a:endParaRPr lang="en-GB" baseline="0" dirty="0"/>
          </a:p>
          <a:p>
            <a:r>
              <a:rPr lang="en-GB" baseline="0" dirty="0" err="1"/>
              <a:t>cAMP</a:t>
            </a:r>
            <a:r>
              <a:rPr lang="en-GB" baseline="0" dirty="0"/>
              <a:t> &gt;10-fold above basal</a:t>
            </a:r>
          </a:p>
          <a:p>
            <a:endParaRPr lang="en-GB" dirty="0"/>
          </a:p>
        </p:txBody>
      </p:sp>
      <p:sp>
        <p:nvSpPr>
          <p:cNvPr id="4" name="Slide Number Placeholder 3">
            <a:extLst>
              <a:ext uri="{FF2B5EF4-FFF2-40B4-BE49-F238E27FC236}">
                <a16:creationId xmlns:a16="http://schemas.microsoft.com/office/drawing/2014/main" id="{03130183-E9DF-2A84-61CA-9EA64F0BB3C0}"/>
              </a:ext>
            </a:extLst>
          </p:cNvPr>
          <p:cNvSpPr>
            <a:spLocks noGrp="1"/>
          </p:cNvSpPr>
          <p:nvPr>
            <p:ph type="sldNum" sz="quarter" idx="10"/>
          </p:nvPr>
        </p:nvSpPr>
        <p:spPr/>
        <p:txBody>
          <a:bodyPr/>
          <a:lstStyle/>
          <a:p>
            <a:fld id="{181D1A50-24E5-4C29-9472-B4C3E63F3972}" type="slidenum">
              <a:rPr lang="en-GB" smtClean="0"/>
              <a:t>25</a:t>
            </a:fld>
            <a:endParaRPr lang="en-GB"/>
          </a:p>
        </p:txBody>
      </p:sp>
    </p:spTree>
    <p:extLst>
      <p:ext uri="{BB962C8B-B14F-4D97-AF65-F5344CB8AC3E}">
        <p14:creationId xmlns:p14="http://schemas.microsoft.com/office/powerpoint/2010/main" val="30671865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C97555-2264-9BAB-C5FA-A093622EDB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5B754F-C59E-0761-7978-58946FBF94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ECEF66-F28F-CBE4-452D-5A9F3C8C5993}"/>
              </a:ext>
            </a:extLst>
          </p:cNvPr>
          <p:cNvSpPr>
            <a:spLocks noGrp="1"/>
          </p:cNvSpPr>
          <p:nvPr>
            <p:ph type="body" idx="1"/>
          </p:nvPr>
        </p:nvSpPr>
        <p:spPr/>
        <p:txBody>
          <a:bodyPr/>
          <a:lstStyle/>
          <a:p>
            <a:r>
              <a:rPr lang="en-GB" dirty="0"/>
              <a:t>Dr Life</a:t>
            </a:r>
          </a:p>
          <a:p>
            <a:endParaRPr lang="en-GB" dirty="0"/>
          </a:p>
          <a:p>
            <a:r>
              <a:rPr lang="en-GB" dirty="0"/>
              <a:t>Healthy</a:t>
            </a:r>
            <a:r>
              <a:rPr lang="en-GB" baseline="0" dirty="0"/>
              <a:t> eating</a:t>
            </a:r>
          </a:p>
          <a:p>
            <a:r>
              <a:rPr lang="en-GB" baseline="0" dirty="0"/>
              <a:t>Exercise</a:t>
            </a:r>
          </a:p>
          <a:p>
            <a:r>
              <a:rPr lang="en-GB" baseline="0" dirty="0"/>
              <a:t>Testosterone</a:t>
            </a:r>
            <a:endParaRPr lang="en-GB" dirty="0"/>
          </a:p>
        </p:txBody>
      </p:sp>
      <p:sp>
        <p:nvSpPr>
          <p:cNvPr id="4" name="Slide Number Placeholder 3">
            <a:extLst>
              <a:ext uri="{FF2B5EF4-FFF2-40B4-BE49-F238E27FC236}">
                <a16:creationId xmlns:a16="http://schemas.microsoft.com/office/drawing/2014/main" id="{8CC78FAE-C740-2DC7-7696-BE1579F61E50}"/>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26DF82-6A5E-4706-94A1-93419F1AEC1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995366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FD05B-C591-6524-121B-4FC68C0EEF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2099CD-5AFF-6085-5917-BC6C08B5EA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F5128A-233B-BD8F-4005-A893FBCC6C0C}"/>
              </a:ext>
            </a:extLst>
          </p:cNvPr>
          <p:cNvSpPr>
            <a:spLocks noGrp="1"/>
          </p:cNvSpPr>
          <p:nvPr>
            <p:ph type="body" idx="1"/>
          </p:nvPr>
        </p:nvSpPr>
        <p:spPr/>
        <p:txBody>
          <a:bodyPr/>
          <a:lstStyle/>
          <a:p>
            <a:r>
              <a:rPr lang="en-GB" dirty="0"/>
              <a:t>Spermatocytes derive from immature germ cells called </a:t>
            </a:r>
            <a:r>
              <a:rPr lang="en-GB" dirty="0" err="1"/>
              <a:t>spermatogonia</a:t>
            </a:r>
            <a:r>
              <a:rPr lang="en-GB" dirty="0"/>
              <a:t>. </a:t>
            </a:r>
          </a:p>
          <a:p>
            <a:endParaRPr lang="en-GB" dirty="0"/>
          </a:p>
          <a:p>
            <a:r>
              <a:rPr lang="en-GB" dirty="0"/>
              <a:t>Primary spermatocytes are diploid (2N) cells. </a:t>
            </a:r>
          </a:p>
          <a:p>
            <a:endParaRPr lang="en-GB" dirty="0"/>
          </a:p>
          <a:p>
            <a:r>
              <a:rPr lang="en-GB" dirty="0"/>
              <a:t>After Meiosis I, two secondary spermatocytes are formed. </a:t>
            </a:r>
          </a:p>
          <a:p>
            <a:endParaRPr lang="en-GB" dirty="0"/>
          </a:p>
          <a:p>
            <a:r>
              <a:rPr lang="en-GB" dirty="0"/>
              <a:t>Secondary spermatocytes are haploid (N) cells</a:t>
            </a:r>
          </a:p>
          <a:p>
            <a:endParaRPr lang="en-GB" dirty="0"/>
          </a:p>
          <a:p>
            <a:endParaRPr lang="en-GB" dirty="0"/>
          </a:p>
        </p:txBody>
      </p:sp>
      <p:sp>
        <p:nvSpPr>
          <p:cNvPr id="4" name="Slide Number Placeholder 3">
            <a:extLst>
              <a:ext uri="{FF2B5EF4-FFF2-40B4-BE49-F238E27FC236}">
                <a16:creationId xmlns:a16="http://schemas.microsoft.com/office/drawing/2014/main" id="{5865399E-529D-DE00-1A0B-8BF27377D922}"/>
              </a:ext>
            </a:extLst>
          </p:cNvPr>
          <p:cNvSpPr>
            <a:spLocks noGrp="1"/>
          </p:cNvSpPr>
          <p:nvPr>
            <p:ph type="sldNum" sz="quarter" idx="10"/>
          </p:nvPr>
        </p:nvSpPr>
        <p:spPr/>
        <p:txBody>
          <a:bodyPr/>
          <a:lstStyle/>
          <a:p>
            <a:fld id="{181D1A50-24E5-4C29-9472-B4C3E63F3972}" type="slidenum">
              <a:rPr lang="en-GB" smtClean="0"/>
              <a:t>28</a:t>
            </a:fld>
            <a:endParaRPr lang="en-GB"/>
          </a:p>
        </p:txBody>
      </p:sp>
    </p:spTree>
    <p:extLst>
      <p:ext uri="{BB962C8B-B14F-4D97-AF65-F5344CB8AC3E}">
        <p14:creationId xmlns:p14="http://schemas.microsoft.com/office/powerpoint/2010/main" val="9309050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Spermatocytes derive from immature germ cells called </a:t>
            </a:r>
            <a:r>
              <a:rPr lang="en-GB" dirty="0" err="1"/>
              <a:t>spermatogonia</a:t>
            </a:r>
            <a:r>
              <a:rPr lang="en-GB" dirty="0"/>
              <a:t>. </a:t>
            </a:r>
          </a:p>
          <a:p>
            <a:endParaRPr lang="en-GB" dirty="0"/>
          </a:p>
          <a:p>
            <a:r>
              <a:rPr lang="en-GB" dirty="0"/>
              <a:t>Primary spermatocytes are diploid (2N) cells. </a:t>
            </a:r>
          </a:p>
          <a:p>
            <a:endParaRPr lang="en-GB" dirty="0"/>
          </a:p>
          <a:p>
            <a:r>
              <a:rPr lang="en-GB" dirty="0"/>
              <a:t>After Meiosis I, two secondary spermatocytes are formed. </a:t>
            </a:r>
          </a:p>
          <a:p>
            <a:endParaRPr lang="en-GB" dirty="0"/>
          </a:p>
          <a:p>
            <a:r>
              <a:rPr lang="en-GB" dirty="0"/>
              <a:t>Secondary spermatocytes are haploid (N) cells</a:t>
            </a:r>
          </a:p>
          <a:p>
            <a:endParaRPr lang="en-GB" dirty="0"/>
          </a:p>
          <a:p>
            <a:endParaRPr lang="en-GB" dirty="0"/>
          </a:p>
        </p:txBody>
      </p:sp>
      <p:sp>
        <p:nvSpPr>
          <p:cNvPr id="4" name="Slide Number Placeholder 3"/>
          <p:cNvSpPr>
            <a:spLocks noGrp="1"/>
          </p:cNvSpPr>
          <p:nvPr>
            <p:ph type="sldNum" sz="quarter" idx="10"/>
          </p:nvPr>
        </p:nvSpPr>
        <p:spPr/>
        <p:txBody>
          <a:bodyPr/>
          <a:lstStyle/>
          <a:p>
            <a:fld id="{181D1A50-24E5-4C29-9472-B4C3E63F3972}" type="slidenum">
              <a:rPr lang="en-GB" smtClean="0"/>
              <a:t>29</a:t>
            </a:fld>
            <a:endParaRPr lang="en-GB"/>
          </a:p>
        </p:txBody>
      </p:sp>
    </p:spTree>
    <p:extLst>
      <p:ext uri="{BB962C8B-B14F-4D97-AF65-F5344CB8AC3E}">
        <p14:creationId xmlns:p14="http://schemas.microsoft.com/office/powerpoint/2010/main" val="27751577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9223673-42E7-4B4E-96AD-761453702FFA}" type="datetimeFigureOut">
              <a:rPr lang="en-US" smtClean="0"/>
              <a:t>11/28/25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93D2E-0FDF-41F4-A2FC-88ABBB3620C1}" type="slidenum">
              <a:rPr lang="en-US" smtClean="0"/>
              <a:t>‹#›</a:t>
            </a:fld>
            <a:endParaRPr lang="en-US"/>
          </a:p>
        </p:txBody>
      </p:sp>
    </p:spTree>
    <p:extLst>
      <p:ext uri="{BB962C8B-B14F-4D97-AF65-F5344CB8AC3E}">
        <p14:creationId xmlns:p14="http://schemas.microsoft.com/office/powerpoint/2010/main" val="2290240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223673-42E7-4B4E-96AD-761453702FFA}" type="datetimeFigureOut">
              <a:rPr lang="en-US" smtClean="0"/>
              <a:t>11/28/25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93D2E-0FDF-41F4-A2FC-88ABBB3620C1}" type="slidenum">
              <a:rPr lang="en-US" smtClean="0"/>
              <a:t>‹#›</a:t>
            </a:fld>
            <a:endParaRPr lang="en-US"/>
          </a:p>
        </p:txBody>
      </p:sp>
    </p:spTree>
    <p:extLst>
      <p:ext uri="{BB962C8B-B14F-4D97-AF65-F5344CB8AC3E}">
        <p14:creationId xmlns:p14="http://schemas.microsoft.com/office/powerpoint/2010/main" val="2701625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9223673-42E7-4B4E-96AD-761453702FFA}" type="datetimeFigureOut">
              <a:rPr lang="en-US" smtClean="0"/>
              <a:t>11/28/25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93D2E-0FDF-41F4-A2FC-88ABBB3620C1}" type="slidenum">
              <a:rPr lang="en-US" smtClean="0"/>
              <a:t>‹#›</a:t>
            </a:fld>
            <a:endParaRPr lang="en-US"/>
          </a:p>
        </p:txBody>
      </p:sp>
    </p:spTree>
    <p:extLst>
      <p:ext uri="{BB962C8B-B14F-4D97-AF65-F5344CB8AC3E}">
        <p14:creationId xmlns:p14="http://schemas.microsoft.com/office/powerpoint/2010/main" val="1377472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9223673-42E7-4B4E-96AD-761453702FFA}" type="datetimeFigureOut">
              <a:rPr lang="en-US" smtClean="0"/>
              <a:t>11/28/25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293D2E-0FDF-41F4-A2FC-88ABBB3620C1}" type="slidenum">
              <a:rPr lang="en-US" smtClean="0"/>
              <a:t>‹#›</a:t>
            </a:fld>
            <a:endParaRPr lang="en-US"/>
          </a:p>
        </p:txBody>
      </p:sp>
    </p:spTree>
    <p:extLst>
      <p:ext uri="{BB962C8B-B14F-4D97-AF65-F5344CB8AC3E}">
        <p14:creationId xmlns:p14="http://schemas.microsoft.com/office/powerpoint/2010/main" val="4174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9223673-42E7-4B4E-96AD-761453702FFA}" type="datetimeFigureOut">
              <a:rPr lang="en-US" smtClean="0"/>
              <a:t>11/28/25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293D2E-0FDF-41F4-A2FC-88ABBB3620C1}" type="slidenum">
              <a:rPr lang="en-US" smtClean="0"/>
              <a:t>‹#›</a:t>
            </a:fld>
            <a:endParaRPr lang="en-US"/>
          </a:p>
        </p:txBody>
      </p:sp>
    </p:spTree>
    <p:extLst>
      <p:ext uri="{BB962C8B-B14F-4D97-AF65-F5344CB8AC3E}">
        <p14:creationId xmlns:p14="http://schemas.microsoft.com/office/powerpoint/2010/main" val="40483213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223673-42E7-4B4E-96AD-761453702FFA}" type="datetimeFigureOut">
              <a:rPr lang="en-US" smtClean="0"/>
              <a:t>11/28/25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293D2E-0FDF-41F4-A2FC-88ABBB3620C1}" type="slidenum">
              <a:rPr lang="en-US" smtClean="0"/>
              <a:t>‹#›</a:t>
            </a:fld>
            <a:endParaRPr lang="en-US"/>
          </a:p>
        </p:txBody>
      </p:sp>
    </p:spTree>
    <p:extLst>
      <p:ext uri="{BB962C8B-B14F-4D97-AF65-F5344CB8AC3E}">
        <p14:creationId xmlns:p14="http://schemas.microsoft.com/office/powerpoint/2010/main" val="3948460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223673-42E7-4B4E-96AD-761453702FFA}" type="datetimeFigureOut">
              <a:rPr lang="en-US" smtClean="0"/>
              <a:t>11/28/25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293D2E-0FDF-41F4-A2FC-88ABBB3620C1}" type="slidenum">
              <a:rPr lang="en-US" smtClean="0"/>
              <a:t>‹#›</a:t>
            </a:fld>
            <a:endParaRPr lang="en-US"/>
          </a:p>
        </p:txBody>
      </p:sp>
    </p:spTree>
    <p:extLst>
      <p:ext uri="{BB962C8B-B14F-4D97-AF65-F5344CB8AC3E}">
        <p14:creationId xmlns:p14="http://schemas.microsoft.com/office/powerpoint/2010/main" val="25520706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223673-42E7-4B4E-96AD-761453702FFA}" type="datetimeFigureOut">
              <a:rPr lang="en-US" smtClean="0"/>
              <a:t>11/28/25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293D2E-0FDF-41F4-A2FC-88ABBB3620C1}" type="slidenum">
              <a:rPr lang="en-US" smtClean="0"/>
              <a:t>‹#›</a:t>
            </a:fld>
            <a:endParaRPr lang="en-US"/>
          </a:p>
        </p:txBody>
      </p:sp>
    </p:spTree>
    <p:extLst>
      <p:ext uri="{BB962C8B-B14F-4D97-AF65-F5344CB8AC3E}">
        <p14:creationId xmlns:p14="http://schemas.microsoft.com/office/powerpoint/2010/main" val="2843626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223673-42E7-4B4E-96AD-761453702FFA}" type="datetimeFigureOut">
              <a:rPr lang="en-US" smtClean="0"/>
              <a:t>11/28/25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293D2E-0FDF-41F4-A2FC-88ABBB3620C1}" type="slidenum">
              <a:rPr lang="en-US" smtClean="0"/>
              <a:t>‹#›</a:t>
            </a:fld>
            <a:endParaRPr lang="en-US"/>
          </a:p>
        </p:txBody>
      </p:sp>
    </p:spTree>
    <p:extLst>
      <p:ext uri="{BB962C8B-B14F-4D97-AF65-F5344CB8AC3E}">
        <p14:creationId xmlns:p14="http://schemas.microsoft.com/office/powerpoint/2010/main" val="4237086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223673-42E7-4B4E-96AD-761453702FFA}" type="datetimeFigureOut">
              <a:rPr lang="en-US" smtClean="0"/>
              <a:t>11/28/25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93D2E-0FDF-41F4-A2FC-88ABBB3620C1}" type="slidenum">
              <a:rPr lang="en-US" smtClean="0"/>
              <a:t>‹#›</a:t>
            </a:fld>
            <a:endParaRPr lang="en-US"/>
          </a:p>
        </p:txBody>
      </p:sp>
    </p:spTree>
    <p:extLst>
      <p:ext uri="{BB962C8B-B14F-4D97-AF65-F5344CB8AC3E}">
        <p14:creationId xmlns:p14="http://schemas.microsoft.com/office/powerpoint/2010/main" val="1126967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223673-42E7-4B4E-96AD-761453702FFA}" type="datetimeFigureOut">
              <a:rPr lang="en-US" smtClean="0"/>
              <a:t>11/28/25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93D2E-0FDF-41F4-A2FC-88ABBB3620C1}" type="slidenum">
              <a:rPr lang="en-US" smtClean="0"/>
              <a:t>‹#›</a:t>
            </a:fld>
            <a:endParaRPr lang="en-US"/>
          </a:p>
        </p:txBody>
      </p:sp>
    </p:spTree>
    <p:extLst>
      <p:ext uri="{BB962C8B-B14F-4D97-AF65-F5344CB8AC3E}">
        <p14:creationId xmlns:p14="http://schemas.microsoft.com/office/powerpoint/2010/main" val="11736094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504E9EF8-6F62-BF4E-9A1F-18624B71962D}" type="datetimeFigureOut">
              <a:rPr lang="en-US" smtClean="0"/>
              <a:t>11/28/25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2203B-2ECE-AF41-879F-C8C64AD14C17}" type="slidenum">
              <a:rPr lang="en-US" smtClean="0"/>
              <a:t>‹#›</a:t>
            </a:fld>
            <a:endParaRPr lang="en-US"/>
          </a:p>
        </p:txBody>
      </p:sp>
    </p:spTree>
    <p:extLst>
      <p:ext uri="{BB962C8B-B14F-4D97-AF65-F5344CB8AC3E}">
        <p14:creationId xmlns:p14="http://schemas.microsoft.com/office/powerpoint/2010/main" val="32117198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504E9EF8-6F62-BF4E-9A1F-18624B71962D}" type="datetimeFigureOut">
              <a:rPr lang="en-US" smtClean="0"/>
              <a:t>11/28/25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2203B-2ECE-AF41-879F-C8C64AD14C17}" type="slidenum">
              <a:rPr lang="en-US" smtClean="0"/>
              <a:t>‹#›</a:t>
            </a:fld>
            <a:endParaRPr lang="en-US"/>
          </a:p>
        </p:txBody>
      </p:sp>
    </p:spTree>
    <p:extLst>
      <p:ext uri="{BB962C8B-B14F-4D97-AF65-F5344CB8AC3E}">
        <p14:creationId xmlns:p14="http://schemas.microsoft.com/office/powerpoint/2010/main" val="1063180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04E9EF8-6F62-BF4E-9A1F-18624B71962D}" type="datetimeFigureOut">
              <a:rPr lang="en-US" smtClean="0"/>
              <a:t>11/28/25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2203B-2ECE-AF41-879F-C8C64AD14C17}" type="slidenum">
              <a:rPr lang="en-US" smtClean="0"/>
              <a:t>‹#›</a:t>
            </a:fld>
            <a:endParaRPr lang="en-US"/>
          </a:p>
        </p:txBody>
      </p:sp>
    </p:spTree>
    <p:extLst>
      <p:ext uri="{BB962C8B-B14F-4D97-AF65-F5344CB8AC3E}">
        <p14:creationId xmlns:p14="http://schemas.microsoft.com/office/powerpoint/2010/main" val="16998885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504E9EF8-6F62-BF4E-9A1F-18624B71962D}" type="datetimeFigureOut">
              <a:rPr lang="en-US" smtClean="0"/>
              <a:t>11/28/25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82203B-2ECE-AF41-879F-C8C64AD14C17}" type="slidenum">
              <a:rPr lang="en-US" smtClean="0"/>
              <a:t>‹#›</a:t>
            </a:fld>
            <a:endParaRPr lang="en-US"/>
          </a:p>
        </p:txBody>
      </p:sp>
    </p:spTree>
    <p:extLst>
      <p:ext uri="{BB962C8B-B14F-4D97-AF65-F5344CB8AC3E}">
        <p14:creationId xmlns:p14="http://schemas.microsoft.com/office/powerpoint/2010/main" val="36002241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504E9EF8-6F62-BF4E-9A1F-18624B71962D}" type="datetimeFigureOut">
              <a:rPr lang="en-US" smtClean="0"/>
              <a:t>11/28/25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482203B-2ECE-AF41-879F-C8C64AD14C17}" type="slidenum">
              <a:rPr lang="en-US" smtClean="0"/>
              <a:t>‹#›</a:t>
            </a:fld>
            <a:endParaRPr lang="en-US"/>
          </a:p>
        </p:txBody>
      </p:sp>
    </p:spTree>
    <p:extLst>
      <p:ext uri="{BB962C8B-B14F-4D97-AF65-F5344CB8AC3E}">
        <p14:creationId xmlns:p14="http://schemas.microsoft.com/office/powerpoint/2010/main" val="22538748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504E9EF8-6F62-BF4E-9A1F-18624B71962D}" type="datetimeFigureOut">
              <a:rPr lang="en-US" smtClean="0"/>
              <a:t>11/28/25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482203B-2ECE-AF41-879F-C8C64AD14C17}" type="slidenum">
              <a:rPr lang="en-US" smtClean="0"/>
              <a:t>‹#›</a:t>
            </a:fld>
            <a:endParaRPr lang="en-US"/>
          </a:p>
        </p:txBody>
      </p:sp>
    </p:spTree>
    <p:extLst>
      <p:ext uri="{BB962C8B-B14F-4D97-AF65-F5344CB8AC3E}">
        <p14:creationId xmlns:p14="http://schemas.microsoft.com/office/powerpoint/2010/main" val="7485277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4E9EF8-6F62-BF4E-9A1F-18624B71962D}" type="datetimeFigureOut">
              <a:rPr lang="en-US" smtClean="0"/>
              <a:t>11/28/25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482203B-2ECE-AF41-879F-C8C64AD14C17}" type="slidenum">
              <a:rPr lang="en-US" smtClean="0"/>
              <a:t>‹#›</a:t>
            </a:fld>
            <a:endParaRPr lang="en-US"/>
          </a:p>
        </p:txBody>
      </p:sp>
    </p:spTree>
    <p:extLst>
      <p:ext uri="{BB962C8B-B14F-4D97-AF65-F5344CB8AC3E}">
        <p14:creationId xmlns:p14="http://schemas.microsoft.com/office/powerpoint/2010/main" val="28226158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504E9EF8-6F62-BF4E-9A1F-18624B71962D}" type="datetimeFigureOut">
              <a:rPr lang="en-US" smtClean="0"/>
              <a:t>11/28/25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82203B-2ECE-AF41-879F-C8C64AD14C17}" type="slidenum">
              <a:rPr lang="en-US" smtClean="0"/>
              <a:t>‹#›</a:t>
            </a:fld>
            <a:endParaRPr lang="en-US"/>
          </a:p>
        </p:txBody>
      </p:sp>
    </p:spTree>
    <p:extLst>
      <p:ext uri="{BB962C8B-B14F-4D97-AF65-F5344CB8AC3E}">
        <p14:creationId xmlns:p14="http://schemas.microsoft.com/office/powerpoint/2010/main" val="12161339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504E9EF8-6F62-BF4E-9A1F-18624B71962D}" type="datetimeFigureOut">
              <a:rPr lang="en-US" smtClean="0"/>
              <a:t>11/28/25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82203B-2ECE-AF41-879F-C8C64AD14C17}" type="slidenum">
              <a:rPr lang="en-US" smtClean="0"/>
              <a:t>‹#›</a:t>
            </a:fld>
            <a:endParaRPr lang="en-US"/>
          </a:p>
        </p:txBody>
      </p:sp>
    </p:spTree>
    <p:extLst>
      <p:ext uri="{BB962C8B-B14F-4D97-AF65-F5344CB8AC3E}">
        <p14:creationId xmlns:p14="http://schemas.microsoft.com/office/powerpoint/2010/main" val="42282962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504E9EF8-6F62-BF4E-9A1F-18624B71962D}" type="datetimeFigureOut">
              <a:rPr lang="en-US" smtClean="0"/>
              <a:t>11/28/25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2203B-2ECE-AF41-879F-C8C64AD14C17}" type="slidenum">
              <a:rPr lang="en-US" smtClean="0"/>
              <a:t>‹#›</a:t>
            </a:fld>
            <a:endParaRPr lang="en-US"/>
          </a:p>
        </p:txBody>
      </p:sp>
    </p:spTree>
    <p:extLst>
      <p:ext uri="{BB962C8B-B14F-4D97-AF65-F5344CB8AC3E}">
        <p14:creationId xmlns:p14="http://schemas.microsoft.com/office/powerpoint/2010/main" val="39654847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504E9EF8-6F62-BF4E-9A1F-18624B71962D}" type="datetimeFigureOut">
              <a:rPr lang="en-US" smtClean="0"/>
              <a:t>11/28/25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2203B-2ECE-AF41-879F-C8C64AD14C17}" type="slidenum">
              <a:rPr lang="en-US" smtClean="0"/>
              <a:t>‹#›</a:t>
            </a:fld>
            <a:endParaRPr lang="en-US"/>
          </a:p>
        </p:txBody>
      </p:sp>
    </p:spTree>
    <p:extLst>
      <p:ext uri="{BB962C8B-B14F-4D97-AF65-F5344CB8AC3E}">
        <p14:creationId xmlns:p14="http://schemas.microsoft.com/office/powerpoint/2010/main" val="40889751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1D74A-1BF0-114D-9154-1B7BAB85D8EC}"/>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54ADB030-9683-8540-85EF-1CA1D19B10D3}"/>
              </a:ext>
            </a:extLst>
          </p:cNvPr>
          <p:cNvSpPr>
            <a:spLocks noGrp="1"/>
          </p:cNvSpPr>
          <p:nvPr>
            <p:ph type="ftr" sz="quarter" idx="10"/>
          </p:nvPr>
        </p:nvSpPr>
        <p:spPr/>
        <p:txBody>
          <a:bodyPr/>
          <a:lstStyle/>
          <a:p>
            <a:r>
              <a:rPr lang="en-US"/>
              <a:t>#ENDO2022</a:t>
            </a:r>
            <a:endParaRPr lang="en-US" dirty="0"/>
          </a:p>
        </p:txBody>
      </p:sp>
      <p:sp>
        <p:nvSpPr>
          <p:cNvPr id="4" name="Text Placeholder 2">
            <a:extLst>
              <a:ext uri="{FF2B5EF4-FFF2-40B4-BE49-F238E27FC236}">
                <a16:creationId xmlns:a16="http://schemas.microsoft.com/office/drawing/2014/main" id="{E9B815A3-D17A-934A-BC64-25B714BB5248}"/>
              </a:ext>
            </a:extLst>
          </p:cNvPr>
          <p:cNvSpPr>
            <a:spLocks noGrp="1"/>
          </p:cNvSpPr>
          <p:nvPr>
            <p:ph idx="1"/>
          </p:nvPr>
        </p:nvSpPr>
        <p:spPr>
          <a:xfrm>
            <a:off x="838200" y="1825625"/>
            <a:ext cx="5058508" cy="366077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2">
            <a:extLst>
              <a:ext uri="{FF2B5EF4-FFF2-40B4-BE49-F238E27FC236}">
                <a16:creationId xmlns:a16="http://schemas.microsoft.com/office/drawing/2014/main" id="{0FED810E-CDD3-3E4B-A97C-232386AAED37}"/>
              </a:ext>
            </a:extLst>
          </p:cNvPr>
          <p:cNvSpPr>
            <a:spLocks noGrp="1"/>
          </p:cNvSpPr>
          <p:nvPr>
            <p:ph idx="11"/>
          </p:nvPr>
        </p:nvSpPr>
        <p:spPr>
          <a:xfrm>
            <a:off x="6312877" y="1825625"/>
            <a:ext cx="5058508" cy="366077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730765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79223673-42E7-4B4E-96AD-761453702FFA}" type="datetimeFigureOut">
              <a:rPr lang="en-US" smtClean="0"/>
              <a:t>11/28/25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93D2E-0FDF-41F4-A2FC-88ABBB3620C1}" type="slidenum">
              <a:rPr lang="en-US" smtClean="0"/>
              <a:t>‹#›</a:t>
            </a:fld>
            <a:endParaRPr lang="en-US"/>
          </a:p>
        </p:txBody>
      </p:sp>
    </p:spTree>
    <p:extLst>
      <p:ext uri="{BB962C8B-B14F-4D97-AF65-F5344CB8AC3E}">
        <p14:creationId xmlns:p14="http://schemas.microsoft.com/office/powerpoint/2010/main" val="36946575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223673-42E7-4B4E-96AD-761453702FFA}" type="datetimeFigureOut">
              <a:rPr lang="en-US" smtClean="0"/>
              <a:t>11/28/25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93D2E-0FDF-41F4-A2FC-88ABBB3620C1}" type="slidenum">
              <a:rPr lang="en-US" smtClean="0"/>
              <a:t>‹#›</a:t>
            </a:fld>
            <a:endParaRPr lang="en-US"/>
          </a:p>
        </p:txBody>
      </p:sp>
    </p:spTree>
    <p:extLst>
      <p:ext uri="{BB962C8B-B14F-4D97-AF65-F5344CB8AC3E}">
        <p14:creationId xmlns:p14="http://schemas.microsoft.com/office/powerpoint/2010/main" val="28332083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9223673-42E7-4B4E-96AD-761453702FFA}" type="datetimeFigureOut">
              <a:rPr lang="en-US" smtClean="0"/>
              <a:t>11/28/25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93D2E-0FDF-41F4-A2FC-88ABBB3620C1}" type="slidenum">
              <a:rPr lang="en-US" smtClean="0"/>
              <a:t>‹#›</a:t>
            </a:fld>
            <a:endParaRPr lang="en-US"/>
          </a:p>
        </p:txBody>
      </p:sp>
    </p:spTree>
    <p:extLst>
      <p:ext uri="{BB962C8B-B14F-4D97-AF65-F5344CB8AC3E}">
        <p14:creationId xmlns:p14="http://schemas.microsoft.com/office/powerpoint/2010/main" val="28193194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9223673-42E7-4B4E-96AD-761453702FFA}" type="datetimeFigureOut">
              <a:rPr lang="en-US" smtClean="0"/>
              <a:t>11/28/25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293D2E-0FDF-41F4-A2FC-88ABBB3620C1}" type="slidenum">
              <a:rPr lang="en-US" smtClean="0"/>
              <a:t>‹#›</a:t>
            </a:fld>
            <a:endParaRPr lang="en-US"/>
          </a:p>
        </p:txBody>
      </p:sp>
    </p:spTree>
    <p:extLst>
      <p:ext uri="{BB962C8B-B14F-4D97-AF65-F5344CB8AC3E}">
        <p14:creationId xmlns:p14="http://schemas.microsoft.com/office/powerpoint/2010/main" val="14575534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9223673-42E7-4B4E-96AD-761453702FFA}" type="datetimeFigureOut">
              <a:rPr lang="en-US" smtClean="0"/>
              <a:t>11/28/25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293D2E-0FDF-41F4-A2FC-88ABBB3620C1}" type="slidenum">
              <a:rPr lang="en-US" smtClean="0"/>
              <a:t>‹#›</a:t>
            </a:fld>
            <a:endParaRPr lang="en-US"/>
          </a:p>
        </p:txBody>
      </p:sp>
    </p:spTree>
    <p:extLst>
      <p:ext uri="{BB962C8B-B14F-4D97-AF65-F5344CB8AC3E}">
        <p14:creationId xmlns:p14="http://schemas.microsoft.com/office/powerpoint/2010/main" val="16894200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223673-42E7-4B4E-96AD-761453702FFA}" type="datetimeFigureOut">
              <a:rPr lang="en-US" smtClean="0"/>
              <a:t>11/28/25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293D2E-0FDF-41F4-A2FC-88ABBB3620C1}" type="slidenum">
              <a:rPr lang="en-US" smtClean="0"/>
              <a:t>‹#›</a:t>
            </a:fld>
            <a:endParaRPr lang="en-US"/>
          </a:p>
        </p:txBody>
      </p:sp>
    </p:spTree>
    <p:extLst>
      <p:ext uri="{BB962C8B-B14F-4D97-AF65-F5344CB8AC3E}">
        <p14:creationId xmlns:p14="http://schemas.microsoft.com/office/powerpoint/2010/main" val="24127791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223673-42E7-4B4E-96AD-761453702FFA}" type="datetimeFigureOut">
              <a:rPr lang="en-US" smtClean="0"/>
              <a:t>11/28/25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293D2E-0FDF-41F4-A2FC-88ABBB3620C1}" type="slidenum">
              <a:rPr lang="en-US" smtClean="0"/>
              <a:t>‹#›</a:t>
            </a:fld>
            <a:endParaRPr lang="en-US"/>
          </a:p>
        </p:txBody>
      </p:sp>
    </p:spTree>
    <p:extLst>
      <p:ext uri="{BB962C8B-B14F-4D97-AF65-F5344CB8AC3E}">
        <p14:creationId xmlns:p14="http://schemas.microsoft.com/office/powerpoint/2010/main" val="2285495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79223673-42E7-4B4E-96AD-761453702FFA}" type="datetimeFigureOut">
              <a:rPr lang="en-US" smtClean="0"/>
              <a:t>11/28/25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293D2E-0FDF-41F4-A2FC-88ABBB3620C1}" type="slidenum">
              <a:rPr lang="en-US" smtClean="0"/>
              <a:t>‹#›</a:t>
            </a:fld>
            <a:endParaRPr lang="en-US"/>
          </a:p>
        </p:txBody>
      </p:sp>
    </p:spTree>
    <p:extLst>
      <p:ext uri="{BB962C8B-B14F-4D97-AF65-F5344CB8AC3E}">
        <p14:creationId xmlns:p14="http://schemas.microsoft.com/office/powerpoint/2010/main" val="17469652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79223673-42E7-4B4E-96AD-761453702FFA}" type="datetimeFigureOut">
              <a:rPr lang="en-US" smtClean="0"/>
              <a:t>11/28/25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293D2E-0FDF-41F4-A2FC-88ABBB3620C1}" type="slidenum">
              <a:rPr lang="en-US" smtClean="0"/>
              <a:t>‹#›</a:t>
            </a:fld>
            <a:endParaRPr lang="en-US"/>
          </a:p>
        </p:txBody>
      </p:sp>
    </p:spTree>
    <p:extLst>
      <p:ext uri="{BB962C8B-B14F-4D97-AF65-F5344CB8AC3E}">
        <p14:creationId xmlns:p14="http://schemas.microsoft.com/office/powerpoint/2010/main" val="16820499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223673-42E7-4B4E-96AD-761453702FFA}" type="datetimeFigureOut">
              <a:rPr lang="en-US" smtClean="0"/>
              <a:t>11/28/25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93D2E-0FDF-41F4-A2FC-88ABBB3620C1}" type="slidenum">
              <a:rPr lang="en-US" smtClean="0"/>
              <a:t>‹#›</a:t>
            </a:fld>
            <a:endParaRPr lang="en-US"/>
          </a:p>
        </p:txBody>
      </p:sp>
    </p:spTree>
    <p:extLst>
      <p:ext uri="{BB962C8B-B14F-4D97-AF65-F5344CB8AC3E}">
        <p14:creationId xmlns:p14="http://schemas.microsoft.com/office/powerpoint/2010/main" val="21628902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223673-42E7-4B4E-96AD-761453702FFA}" type="datetimeFigureOut">
              <a:rPr lang="en-US" smtClean="0"/>
              <a:t>11/28/25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93D2E-0FDF-41F4-A2FC-88ABBB3620C1}" type="slidenum">
              <a:rPr lang="en-US" smtClean="0"/>
              <a:t>‹#›</a:t>
            </a:fld>
            <a:endParaRPr lang="en-US"/>
          </a:p>
        </p:txBody>
      </p:sp>
    </p:spTree>
    <p:extLst>
      <p:ext uri="{BB962C8B-B14F-4D97-AF65-F5344CB8AC3E}">
        <p14:creationId xmlns:p14="http://schemas.microsoft.com/office/powerpoint/2010/main" val="2763029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223673-42E7-4B4E-96AD-761453702FFA}" type="datetimeFigureOut">
              <a:rPr lang="en-US" smtClean="0"/>
              <a:t>11/28/25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293D2E-0FDF-41F4-A2FC-88ABBB3620C1}" type="slidenum">
              <a:rPr lang="en-US" smtClean="0"/>
              <a:t>‹#›</a:t>
            </a:fld>
            <a:endParaRPr lang="en-US"/>
          </a:p>
        </p:txBody>
      </p:sp>
    </p:spTree>
    <p:extLst>
      <p:ext uri="{BB962C8B-B14F-4D97-AF65-F5344CB8AC3E}">
        <p14:creationId xmlns:p14="http://schemas.microsoft.com/office/powerpoint/2010/main" val="7473006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4E9EF8-6F62-BF4E-9A1F-18624B71962D}" type="datetimeFigureOut">
              <a:rPr lang="en-US" smtClean="0"/>
              <a:t>11/28/25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82203B-2ECE-AF41-879F-C8C64AD14C17}" type="slidenum">
              <a:rPr lang="en-US" smtClean="0"/>
              <a:t>‹#›</a:t>
            </a:fld>
            <a:endParaRPr lang="en-US"/>
          </a:p>
        </p:txBody>
      </p:sp>
    </p:spTree>
    <p:extLst>
      <p:ext uri="{BB962C8B-B14F-4D97-AF65-F5344CB8AC3E}">
        <p14:creationId xmlns:p14="http://schemas.microsoft.com/office/powerpoint/2010/main" val="25799972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84"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79223673-42E7-4B4E-96AD-761453702FFA}" type="datetimeFigureOut">
              <a:rPr lang="en-US" smtClean="0"/>
              <a:t>11/28/25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6293D2E-0FDF-41F4-A2FC-88ABBB3620C1}" type="slidenum">
              <a:rPr lang="en-US" smtClean="0"/>
              <a:t>‹#›</a:t>
            </a:fld>
            <a:endParaRPr lang="en-US"/>
          </a:p>
        </p:txBody>
      </p:sp>
    </p:spTree>
    <p:extLst>
      <p:ext uri="{BB962C8B-B14F-4D97-AF65-F5344CB8AC3E}">
        <p14:creationId xmlns:p14="http://schemas.microsoft.com/office/powerpoint/2010/main" val="135149463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7.xml"/><Relationship Id="rId1" Type="http://schemas.openxmlformats.org/officeDocument/2006/relationships/slideLayout" Target="../slideLayouts/slideLayout25.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20.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ctrTitle"/>
          </p:nvPr>
        </p:nvSpPr>
        <p:spPr>
          <a:xfrm>
            <a:off x="470807" y="1419575"/>
            <a:ext cx="11395853" cy="1651380"/>
          </a:xfrm>
        </p:spPr>
        <p:txBody>
          <a:bodyPr>
            <a:noAutofit/>
          </a:bodyPr>
          <a:lstStyle/>
          <a:p>
            <a:pPr algn="l">
              <a:lnSpc>
                <a:spcPct val="150000"/>
              </a:lnSpc>
              <a:defRPr/>
            </a:pPr>
            <a:r>
              <a:rPr lang="en-GB" altLang="en-US" sz="3600" b="1" dirty="0">
                <a:solidFill>
                  <a:srgbClr val="FF0000"/>
                </a:solidFill>
                <a:latin typeface="Arial" charset="0"/>
                <a:cs typeface="Arial" charset="0"/>
              </a:rPr>
              <a:t>Testosterone &amp; ageing in men</a:t>
            </a:r>
            <a:endParaRPr lang="en-GB" altLang="en-US" sz="3600" dirty="0">
              <a:solidFill>
                <a:srgbClr val="FF0000"/>
              </a:solidFill>
              <a:latin typeface="Arial" charset="0"/>
              <a:cs typeface="Arial" charset="0"/>
            </a:endParaRPr>
          </a:p>
        </p:txBody>
      </p:sp>
      <p:sp>
        <p:nvSpPr>
          <p:cNvPr id="4" name="Rectangle 3"/>
          <p:cNvSpPr>
            <a:spLocks noGrp="1" noChangeArrowheads="1"/>
          </p:cNvSpPr>
          <p:nvPr>
            <p:ph type="subTitle" idx="1"/>
          </p:nvPr>
        </p:nvSpPr>
        <p:spPr>
          <a:xfrm>
            <a:off x="470807" y="3429000"/>
            <a:ext cx="10118765" cy="2693988"/>
          </a:xfrm>
        </p:spPr>
        <p:txBody>
          <a:bodyPr>
            <a:normAutofit/>
          </a:bodyPr>
          <a:lstStyle/>
          <a:p>
            <a:pPr algn="l" eaLnBrk="1" hangingPunct="1">
              <a:lnSpc>
                <a:spcPct val="90000"/>
              </a:lnSpc>
            </a:pPr>
            <a:r>
              <a:rPr lang="en-GB" altLang="en-US" sz="3200" b="1" dirty="0">
                <a:solidFill>
                  <a:schemeClr val="tx1">
                    <a:lumMod val="65000"/>
                    <a:lumOff val="35000"/>
                  </a:schemeClr>
                </a:solidFill>
                <a:latin typeface="Arial" panose="020B0604020202020204" pitchFamily="34" charset="0"/>
                <a:cs typeface="Arial" panose="020B0604020202020204" pitchFamily="34" charset="0"/>
              </a:rPr>
              <a:t>Prof. Channa Jayasena </a:t>
            </a:r>
          </a:p>
          <a:p>
            <a:pPr algn="l" eaLnBrk="1" hangingPunct="1">
              <a:lnSpc>
                <a:spcPct val="100000"/>
              </a:lnSpc>
            </a:pPr>
            <a:r>
              <a:rPr lang="en-GB" altLang="en-US" sz="2000" dirty="0">
                <a:solidFill>
                  <a:schemeClr val="tx1">
                    <a:lumMod val="65000"/>
                    <a:lumOff val="35000"/>
                  </a:schemeClr>
                </a:solidFill>
                <a:latin typeface="Arial" panose="020B0604020202020204" pitchFamily="34" charset="0"/>
                <a:cs typeface="Arial" panose="020B0604020202020204" pitchFamily="34" charset="0"/>
              </a:rPr>
              <a:t>Imperial College London</a:t>
            </a:r>
          </a:p>
          <a:p>
            <a:pPr algn="l" eaLnBrk="1" hangingPunct="1">
              <a:lnSpc>
                <a:spcPct val="100000"/>
              </a:lnSpc>
            </a:pPr>
            <a:r>
              <a:rPr lang="en-GB" altLang="en-US" sz="2000" dirty="0">
                <a:solidFill>
                  <a:schemeClr val="tx1">
                    <a:lumMod val="65000"/>
                    <a:lumOff val="35000"/>
                  </a:schemeClr>
                </a:solidFill>
                <a:latin typeface="Arial" panose="020B0604020202020204" pitchFamily="34" charset="0"/>
                <a:cs typeface="Arial" panose="020B0604020202020204" pitchFamily="34" charset="0"/>
              </a:rPr>
              <a:t>Hammersmith, Charing Cross &amp; St. Mary’s Hospitals, London, UK</a:t>
            </a:r>
          </a:p>
          <a:p>
            <a:pPr algn="l" eaLnBrk="1" hangingPunct="1">
              <a:lnSpc>
                <a:spcPct val="100000"/>
              </a:lnSpc>
            </a:pPr>
            <a:endParaRPr lang="en-GB" altLang="zh-CN" sz="2000" dirty="0">
              <a:solidFill>
                <a:schemeClr val="tx1">
                  <a:lumMod val="65000"/>
                  <a:lumOff val="35000"/>
                </a:schemeClr>
              </a:solidFill>
              <a:latin typeface="Arial" charset="0"/>
              <a:cs typeface="Arial" charset="0"/>
            </a:endParaRPr>
          </a:p>
          <a:p>
            <a:pPr eaLnBrk="1" hangingPunct="1">
              <a:lnSpc>
                <a:spcPct val="100000"/>
              </a:lnSpc>
            </a:pPr>
            <a:endParaRPr lang="en-GB" altLang="en-US" sz="3600" dirty="0">
              <a:solidFill>
                <a:srgbClr val="7030A0"/>
              </a:solidFill>
              <a:latin typeface="Arial" charset="0"/>
              <a:cs typeface="Arial" charset="0"/>
            </a:endParaRPr>
          </a:p>
          <a:p>
            <a:pPr eaLnBrk="1" hangingPunct="1">
              <a:lnSpc>
                <a:spcPct val="90000"/>
              </a:lnSpc>
            </a:pPr>
            <a:endParaRPr lang="en-GB" altLang="en-US" sz="3600" dirty="0">
              <a:solidFill>
                <a:srgbClr val="7030A0"/>
              </a:solidFill>
              <a:latin typeface="Arial" charset="0"/>
              <a:ea typeface="SimSun" pitchFamily="2" charset="-122"/>
            </a:endParaRPr>
          </a:p>
        </p:txBody>
      </p:sp>
      <p:pic>
        <p:nvPicPr>
          <p:cNvPr id="10"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96339" y="4893867"/>
            <a:ext cx="1860334" cy="12406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 name="Picture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36065" y="4882386"/>
            <a:ext cx="2095454" cy="12324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98620" y="4893867"/>
            <a:ext cx="1895498" cy="1263665"/>
          </a:xfrm>
          <a:prstGeom prst="rect">
            <a:avLst/>
          </a:prstGeom>
        </p:spPr>
      </p:pic>
      <p:pic>
        <p:nvPicPr>
          <p:cNvPr id="2" name="Picture 1">
            <a:extLst>
              <a:ext uri="{FF2B5EF4-FFF2-40B4-BE49-F238E27FC236}">
                <a16:creationId xmlns:a16="http://schemas.microsoft.com/office/drawing/2014/main" id="{D7522FE7-9996-6B9C-5119-CD5C172EA5B7}"/>
              </a:ext>
            </a:extLst>
          </p:cNvPr>
          <p:cNvPicPr>
            <a:picLocks noChangeAspect="1"/>
          </p:cNvPicPr>
          <p:nvPr/>
        </p:nvPicPr>
        <p:blipFill>
          <a:blip r:embed="rId5"/>
          <a:stretch>
            <a:fillRect/>
          </a:stretch>
        </p:blipFill>
        <p:spPr>
          <a:xfrm>
            <a:off x="502796" y="4882386"/>
            <a:ext cx="3351596" cy="1240602"/>
          </a:xfrm>
          <a:prstGeom prst="rect">
            <a:avLst/>
          </a:prstGeom>
        </p:spPr>
      </p:pic>
    </p:spTree>
    <p:extLst>
      <p:ext uri="{BB962C8B-B14F-4D97-AF65-F5344CB8AC3E}">
        <p14:creationId xmlns:p14="http://schemas.microsoft.com/office/powerpoint/2010/main" val="42708328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024" y="444632"/>
            <a:ext cx="6838662" cy="1325563"/>
          </a:xfrm>
        </p:spPr>
        <p:txBody>
          <a:bodyPr/>
          <a:lstStyle/>
          <a:p>
            <a:r>
              <a:rPr lang="en-GB" b="1" dirty="0">
                <a:solidFill>
                  <a:schemeClr val="tx1">
                    <a:lumMod val="65000"/>
                    <a:lumOff val="35000"/>
                  </a:schemeClr>
                </a:solidFill>
                <a:latin typeface="Arial" panose="020B0604020202020204" pitchFamily="34" charset="0"/>
                <a:cs typeface="Arial" panose="020B0604020202020204" pitchFamily="34" charset="0"/>
              </a:rPr>
              <a:t>T prescription rates are rising</a:t>
            </a:r>
            <a:endParaRPr lang="en-US" b="1" dirty="0">
              <a:solidFill>
                <a:schemeClr val="tx1">
                  <a:lumMod val="65000"/>
                  <a:lumOff val="35000"/>
                </a:schemeClr>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A328DD6D-E018-B7AE-47F3-1DDC45CF03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81200" y="162995"/>
            <a:ext cx="4821599" cy="3214399"/>
          </a:xfrm>
          <a:prstGeom prst="rect">
            <a:avLst/>
          </a:prstGeom>
        </p:spPr>
      </p:pic>
      <p:sp>
        <p:nvSpPr>
          <p:cNvPr id="3" name="Content Placeholder 2"/>
          <p:cNvSpPr>
            <a:spLocks noGrp="1"/>
          </p:cNvSpPr>
          <p:nvPr>
            <p:ph idx="1"/>
          </p:nvPr>
        </p:nvSpPr>
        <p:spPr>
          <a:xfrm>
            <a:off x="226024" y="2667052"/>
            <a:ext cx="11338859" cy="3674656"/>
          </a:xfrm>
        </p:spPr>
        <p:txBody>
          <a:bodyPr>
            <a:normAutofit/>
          </a:bodyPr>
          <a:lstStyle/>
          <a:p>
            <a:r>
              <a:rPr lang="en-GB" b="1" dirty="0">
                <a:solidFill>
                  <a:srgbClr val="00B050"/>
                </a:solidFill>
                <a:latin typeface="Arial" panose="020B0604020202020204" pitchFamily="34" charset="0"/>
                <a:cs typeface="Arial" panose="020B0604020202020204" pitchFamily="34" charset="0"/>
              </a:rPr>
              <a:t>Classical hypogonadism is uncommon</a:t>
            </a:r>
          </a:p>
          <a:p>
            <a:pPr marL="0" indent="0">
              <a:buNone/>
            </a:pPr>
            <a:endParaRPr lang="en-GB" b="1" dirty="0">
              <a:solidFill>
                <a:srgbClr val="FF9300"/>
              </a:solidFill>
              <a:latin typeface="Arial" panose="020B0604020202020204" pitchFamily="34" charset="0"/>
              <a:cs typeface="Arial" panose="020B0604020202020204" pitchFamily="34" charset="0"/>
            </a:endParaRPr>
          </a:p>
          <a:p>
            <a:r>
              <a:rPr lang="en-GB" b="1" dirty="0">
                <a:solidFill>
                  <a:srgbClr val="FF9300"/>
                </a:solidFill>
                <a:latin typeface="Arial" panose="020B0604020202020204" pitchFamily="34" charset="0"/>
                <a:cs typeface="Arial" panose="020B0604020202020204" pitchFamily="34" charset="0"/>
              </a:rPr>
              <a:t>Men &gt; 40y: Serum T declines by 1% per year</a:t>
            </a:r>
          </a:p>
          <a:p>
            <a:pPr marL="0" indent="0">
              <a:buNone/>
            </a:pPr>
            <a:endParaRPr lang="en-GB" b="1" dirty="0">
              <a:solidFill>
                <a:srgbClr val="FF9300"/>
              </a:solidFill>
              <a:latin typeface="Arial" panose="020B0604020202020204" pitchFamily="34" charset="0"/>
              <a:cs typeface="Arial" panose="020B0604020202020204" pitchFamily="34" charset="0"/>
            </a:endParaRPr>
          </a:p>
          <a:p>
            <a:r>
              <a:rPr lang="en-GB" b="1" dirty="0">
                <a:solidFill>
                  <a:srgbClr val="FF9300"/>
                </a:solidFill>
                <a:latin typeface="Arial" panose="020B0604020202020204" pitchFamily="34" charset="0"/>
                <a:cs typeface="Arial" panose="020B0604020202020204" pitchFamily="34" charset="0"/>
              </a:rPr>
              <a:t>33-50% of middle-aged men have decreased serum T</a:t>
            </a:r>
          </a:p>
          <a:p>
            <a:endParaRPr lang="en-GB" b="1" dirty="0">
              <a:solidFill>
                <a:srgbClr val="FF9300"/>
              </a:solidFill>
              <a:latin typeface="Arial" panose="020B0604020202020204" pitchFamily="34" charset="0"/>
              <a:cs typeface="Arial" panose="020B0604020202020204" pitchFamily="34" charset="0"/>
            </a:endParaRPr>
          </a:p>
          <a:p>
            <a:r>
              <a:rPr lang="en-GB" b="1" dirty="0">
                <a:solidFill>
                  <a:srgbClr val="FF9300"/>
                </a:solidFill>
                <a:latin typeface="Arial" panose="020B0604020202020204" pitchFamily="34" charset="0"/>
                <a:cs typeface="Arial" panose="020B0604020202020204" pitchFamily="34" charset="0"/>
              </a:rPr>
              <a:t>Rates of obesity and diabetes are rising</a:t>
            </a:r>
          </a:p>
          <a:p>
            <a:endParaRPr lang="en-GB" b="1" dirty="0">
              <a:solidFill>
                <a:srgbClr val="FF9300"/>
              </a:solidFill>
              <a:latin typeface="Arial" panose="020B0604020202020204" pitchFamily="34" charset="0"/>
              <a:cs typeface="Arial" panose="020B0604020202020204" pitchFamily="34" charset="0"/>
            </a:endParaRPr>
          </a:p>
          <a:p>
            <a:endParaRPr lang="en-GB" b="1" dirty="0">
              <a:solidFill>
                <a:srgbClr val="0070C0"/>
              </a:solidFill>
              <a:latin typeface="Arial" panose="020B0604020202020204" pitchFamily="34" charset="0"/>
              <a:cs typeface="Arial" panose="020B0604020202020204" pitchFamily="34" charset="0"/>
            </a:endParaRPr>
          </a:p>
        </p:txBody>
      </p:sp>
      <p:sp>
        <p:nvSpPr>
          <p:cNvPr id="4" name="Rectangle 3"/>
          <p:cNvSpPr/>
          <p:nvPr/>
        </p:nvSpPr>
        <p:spPr>
          <a:xfrm>
            <a:off x="8091967" y="6080098"/>
            <a:ext cx="3874009" cy="523220"/>
          </a:xfrm>
          <a:prstGeom prst="rect">
            <a:avLst/>
          </a:prstGeom>
        </p:spPr>
        <p:txBody>
          <a:bodyPr wrap="none">
            <a:spAutoFit/>
          </a:bodyPr>
          <a:lstStyle/>
          <a:p>
            <a:r>
              <a:rPr lang="en-GB" sz="1400" dirty="0">
                <a:solidFill>
                  <a:srgbClr val="7030A0"/>
                </a:solidFill>
                <a:latin typeface="Arial" panose="020B0604020202020204" pitchFamily="34" charset="0"/>
                <a:cs typeface="Arial" panose="020B0604020202020204" pitchFamily="34" charset="0"/>
              </a:rPr>
              <a:t>Wu et al. EMAS study NEJM 2010</a:t>
            </a:r>
          </a:p>
          <a:p>
            <a:r>
              <a:rPr lang="en-GB" sz="1400" dirty="0">
                <a:solidFill>
                  <a:srgbClr val="7030A0"/>
                </a:solidFill>
                <a:latin typeface="Arial" panose="020B0604020202020204" pitchFamily="34" charset="0"/>
                <a:cs typeface="Arial" panose="020B0604020202020204" pitchFamily="34" charset="0"/>
              </a:rPr>
              <a:t>Massachusetts Male Aging Study. J Urol. 1994</a:t>
            </a:r>
          </a:p>
        </p:txBody>
      </p:sp>
    </p:spTree>
    <p:extLst>
      <p:ext uri="{BB962C8B-B14F-4D97-AF65-F5344CB8AC3E}">
        <p14:creationId xmlns:p14="http://schemas.microsoft.com/office/powerpoint/2010/main" val="2108458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0679" y="-48164"/>
            <a:ext cx="8229600" cy="1143000"/>
          </a:xfrm>
        </p:spPr>
        <p:txBody>
          <a:bodyPr>
            <a:normAutofit/>
          </a:bodyPr>
          <a:lstStyle/>
          <a:p>
            <a:pPr algn="l"/>
            <a:r>
              <a:rPr lang="en-US" sz="4000" b="1" dirty="0">
                <a:solidFill>
                  <a:srgbClr val="0070C0"/>
                </a:solidFill>
                <a:latin typeface="Arial" panose="020B0604020202020204" pitchFamily="34" charset="0"/>
                <a:cs typeface="Arial" panose="020B0604020202020204" pitchFamily="34" charset="0"/>
              </a:rPr>
              <a:t>Healthy men</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30680" y="1403498"/>
            <a:ext cx="5065233" cy="4461140"/>
          </a:xfrm>
        </p:spPr>
      </p:pic>
      <p:sp>
        <p:nvSpPr>
          <p:cNvPr id="8" name="TextBox 7"/>
          <p:cNvSpPr txBox="1"/>
          <p:nvPr/>
        </p:nvSpPr>
        <p:spPr>
          <a:xfrm>
            <a:off x="8259909" y="290074"/>
            <a:ext cx="1844421" cy="923330"/>
          </a:xfrm>
          <a:prstGeom prst="rect">
            <a:avLst/>
          </a:prstGeom>
          <a:noFill/>
        </p:spPr>
        <p:txBody>
          <a:bodyPr wrap="square" rtlCol="0">
            <a:spAutoFit/>
          </a:bodyPr>
          <a:lstStyle/>
          <a:p>
            <a:r>
              <a:rPr lang="en-GB" b="1" dirty="0" err="1">
                <a:solidFill>
                  <a:schemeClr val="accent3">
                    <a:lumMod val="75000"/>
                  </a:schemeClr>
                </a:solidFill>
                <a:latin typeface="Arial" panose="020B0604020202020204" pitchFamily="34" charset="0"/>
                <a:cs typeface="Arial" panose="020B0604020202020204" pitchFamily="34" charset="0"/>
              </a:rPr>
              <a:t>Kisspeptin</a:t>
            </a:r>
            <a:r>
              <a:rPr lang="en-GB" b="1" dirty="0">
                <a:solidFill>
                  <a:schemeClr val="accent3">
                    <a:lumMod val="75000"/>
                  </a:schemeClr>
                </a:solidFill>
                <a:latin typeface="Arial" panose="020B0604020202020204" pitchFamily="34" charset="0"/>
                <a:cs typeface="Arial" panose="020B0604020202020204" pitchFamily="34" charset="0"/>
              </a:rPr>
              <a:t> / </a:t>
            </a:r>
            <a:r>
              <a:rPr lang="en-GB" b="1" dirty="0" err="1">
                <a:solidFill>
                  <a:schemeClr val="accent3">
                    <a:lumMod val="75000"/>
                  </a:schemeClr>
                </a:solidFill>
                <a:latin typeface="Arial" panose="020B0604020202020204" pitchFamily="34" charset="0"/>
                <a:cs typeface="Arial" panose="020B0604020202020204" pitchFamily="34" charset="0"/>
              </a:rPr>
              <a:t>dynorphin</a:t>
            </a:r>
            <a:r>
              <a:rPr lang="en-GB" b="1" dirty="0">
                <a:solidFill>
                  <a:schemeClr val="accent3">
                    <a:lumMod val="75000"/>
                  </a:schemeClr>
                </a:solidFill>
                <a:latin typeface="Arial" panose="020B0604020202020204" pitchFamily="34" charset="0"/>
                <a:cs typeface="Arial" panose="020B0604020202020204" pitchFamily="34" charset="0"/>
              </a:rPr>
              <a:t> / </a:t>
            </a:r>
          </a:p>
          <a:p>
            <a:r>
              <a:rPr lang="en-GB" b="1" dirty="0">
                <a:solidFill>
                  <a:schemeClr val="accent3">
                    <a:lumMod val="75000"/>
                  </a:schemeClr>
                </a:solidFill>
                <a:latin typeface="Arial" panose="020B0604020202020204" pitchFamily="34" charset="0"/>
                <a:cs typeface="Arial" panose="020B0604020202020204" pitchFamily="34" charset="0"/>
              </a:rPr>
              <a:t>NKB</a:t>
            </a:r>
          </a:p>
        </p:txBody>
      </p:sp>
      <p:sp>
        <p:nvSpPr>
          <p:cNvPr id="9" name="TextBox 8"/>
          <p:cNvSpPr txBox="1"/>
          <p:nvPr/>
        </p:nvSpPr>
        <p:spPr>
          <a:xfrm>
            <a:off x="8647796" y="1772238"/>
            <a:ext cx="838691" cy="369332"/>
          </a:xfrm>
          <a:prstGeom prst="rect">
            <a:avLst/>
          </a:prstGeom>
          <a:noFill/>
        </p:spPr>
        <p:txBody>
          <a:bodyPr wrap="none" rtlCol="0">
            <a:spAutoFit/>
          </a:bodyPr>
          <a:lstStyle/>
          <a:p>
            <a:r>
              <a:rPr lang="en-GB" b="1" dirty="0" err="1">
                <a:solidFill>
                  <a:srgbClr val="77933C"/>
                </a:solidFill>
                <a:latin typeface="Arial" panose="020B0604020202020204" pitchFamily="34" charset="0"/>
                <a:cs typeface="Arial" panose="020B0604020202020204" pitchFamily="34" charset="0"/>
              </a:rPr>
              <a:t>GnRH</a:t>
            </a:r>
            <a:endParaRPr lang="en-GB" b="1" dirty="0">
              <a:solidFill>
                <a:srgbClr val="77933C"/>
              </a:solidFill>
              <a:latin typeface="Arial" panose="020B0604020202020204" pitchFamily="34" charset="0"/>
              <a:cs typeface="Arial" panose="020B0604020202020204" pitchFamily="34" charset="0"/>
            </a:endParaRPr>
          </a:p>
        </p:txBody>
      </p:sp>
      <p:sp>
        <p:nvSpPr>
          <p:cNvPr id="10" name="TextBox 9"/>
          <p:cNvSpPr txBox="1"/>
          <p:nvPr/>
        </p:nvSpPr>
        <p:spPr>
          <a:xfrm>
            <a:off x="8186058" y="3021674"/>
            <a:ext cx="2108269" cy="369332"/>
          </a:xfrm>
          <a:prstGeom prst="rect">
            <a:avLst/>
          </a:prstGeom>
          <a:noFill/>
        </p:spPr>
        <p:txBody>
          <a:bodyPr wrap="none" rtlCol="0">
            <a:spAutoFit/>
          </a:bodyPr>
          <a:lstStyle/>
          <a:p>
            <a:r>
              <a:rPr lang="en-GB" b="1" dirty="0">
                <a:solidFill>
                  <a:srgbClr val="7030A0"/>
                </a:solidFill>
                <a:latin typeface="Arial" panose="020B0604020202020204" pitchFamily="34" charset="0"/>
                <a:cs typeface="Arial" panose="020B0604020202020204" pitchFamily="34" charset="0"/>
              </a:rPr>
              <a:t>FSH                  LH</a:t>
            </a:r>
          </a:p>
        </p:txBody>
      </p:sp>
      <p:sp>
        <p:nvSpPr>
          <p:cNvPr id="11" name="TextBox 10"/>
          <p:cNvSpPr txBox="1"/>
          <p:nvPr/>
        </p:nvSpPr>
        <p:spPr>
          <a:xfrm>
            <a:off x="8379123" y="4857695"/>
            <a:ext cx="2214726" cy="1969770"/>
          </a:xfrm>
          <a:prstGeom prst="rect">
            <a:avLst/>
          </a:prstGeom>
          <a:noFill/>
        </p:spPr>
        <p:txBody>
          <a:bodyPr wrap="square" rtlCol="0">
            <a:spAutoFit/>
          </a:bodyPr>
          <a:lstStyle/>
          <a:p>
            <a:r>
              <a:rPr lang="en-GB" b="1" dirty="0">
                <a:solidFill>
                  <a:srgbClr val="FF0000"/>
                </a:solidFill>
                <a:latin typeface="Arial" panose="020B0604020202020204" pitchFamily="34" charset="0"/>
                <a:cs typeface="Arial" panose="020B0604020202020204" pitchFamily="34" charset="0"/>
              </a:rPr>
              <a:t>Testosterone synthesis in </a:t>
            </a:r>
            <a:r>
              <a:rPr lang="en-GB" b="1" dirty="0" err="1">
                <a:solidFill>
                  <a:srgbClr val="FF0000"/>
                </a:solidFill>
                <a:latin typeface="Arial" panose="020B0604020202020204" pitchFamily="34" charset="0"/>
                <a:cs typeface="Arial" panose="020B0604020202020204" pitchFamily="34" charset="0"/>
              </a:rPr>
              <a:t>Leydig</a:t>
            </a:r>
            <a:r>
              <a:rPr lang="en-GB" b="1" dirty="0">
                <a:solidFill>
                  <a:srgbClr val="FF0000"/>
                </a:solidFill>
                <a:latin typeface="Arial" panose="020B0604020202020204" pitchFamily="34" charset="0"/>
                <a:cs typeface="Arial" panose="020B0604020202020204" pitchFamily="34" charset="0"/>
              </a:rPr>
              <a:t> cells</a:t>
            </a:r>
          </a:p>
          <a:p>
            <a:r>
              <a:rPr lang="en-GB" b="1" dirty="0">
                <a:solidFill>
                  <a:srgbClr val="FF0000"/>
                </a:solidFill>
                <a:latin typeface="Arial" panose="020B0604020202020204" pitchFamily="34" charset="0"/>
                <a:cs typeface="Arial" panose="020B0604020202020204" pitchFamily="34" charset="0"/>
              </a:rPr>
              <a:t> </a:t>
            </a:r>
          </a:p>
          <a:p>
            <a:r>
              <a:rPr lang="en-GB" sz="1400" b="1" i="1" dirty="0">
                <a:solidFill>
                  <a:srgbClr val="800080"/>
                </a:solidFill>
                <a:latin typeface="Arial" panose="020B0604020202020204" pitchFamily="34" charset="0"/>
                <a:cs typeface="Arial" panose="020B0604020202020204" pitchFamily="34" charset="0"/>
              </a:rPr>
              <a:t>Testes: </a:t>
            </a:r>
            <a:r>
              <a:rPr lang="en-GB" sz="1400" b="1" i="1" dirty="0">
                <a:solidFill>
                  <a:schemeClr val="accent6">
                    <a:lumMod val="75000"/>
                  </a:schemeClr>
                </a:solidFill>
                <a:latin typeface="Arial" panose="020B0604020202020204" pitchFamily="34" charset="0"/>
                <a:cs typeface="Arial" panose="020B0604020202020204" pitchFamily="34" charset="0"/>
              </a:rPr>
              <a:t>500</a:t>
            </a:r>
            <a:r>
              <a:rPr lang="en-GB" sz="1400" b="1" i="1" dirty="0">
                <a:solidFill>
                  <a:srgbClr val="FF0000"/>
                </a:solidFill>
                <a:latin typeface="Arial" panose="020B0604020202020204" pitchFamily="34" charset="0"/>
                <a:cs typeface="Arial" panose="020B0604020202020204" pitchFamily="34" charset="0"/>
              </a:rPr>
              <a:t> </a:t>
            </a:r>
            <a:r>
              <a:rPr lang="en-GB" sz="1400" b="1" i="1" dirty="0" err="1">
                <a:solidFill>
                  <a:srgbClr val="800080"/>
                </a:solidFill>
                <a:latin typeface="Arial" panose="020B0604020202020204" pitchFamily="34" charset="0"/>
                <a:cs typeface="Arial" panose="020B0604020202020204" pitchFamily="34" charset="0"/>
              </a:rPr>
              <a:t>nmol</a:t>
            </a:r>
            <a:r>
              <a:rPr lang="en-GB" sz="1400" b="1" i="1" dirty="0">
                <a:solidFill>
                  <a:srgbClr val="800080"/>
                </a:solidFill>
                <a:latin typeface="Arial" panose="020B0604020202020204" pitchFamily="34" charset="0"/>
                <a:cs typeface="Arial" panose="020B0604020202020204" pitchFamily="34" charset="0"/>
              </a:rPr>
              <a:t>/L</a:t>
            </a:r>
          </a:p>
          <a:p>
            <a:r>
              <a:rPr lang="en-GB" sz="1400" b="1" i="1" dirty="0">
                <a:solidFill>
                  <a:srgbClr val="800080"/>
                </a:solidFill>
                <a:latin typeface="Arial" panose="020B0604020202020204" pitchFamily="34" charset="0"/>
                <a:cs typeface="Arial" panose="020B0604020202020204" pitchFamily="34" charset="0"/>
              </a:rPr>
              <a:t>Serum: 10-30 </a:t>
            </a:r>
            <a:r>
              <a:rPr lang="en-GB" sz="1400" b="1" i="1" dirty="0" err="1">
                <a:solidFill>
                  <a:srgbClr val="800080"/>
                </a:solidFill>
                <a:latin typeface="Arial" panose="020B0604020202020204" pitchFamily="34" charset="0"/>
                <a:cs typeface="Arial" panose="020B0604020202020204" pitchFamily="34" charset="0"/>
              </a:rPr>
              <a:t>nmol</a:t>
            </a:r>
            <a:r>
              <a:rPr lang="en-GB" sz="1400" b="1" i="1" dirty="0">
                <a:solidFill>
                  <a:srgbClr val="800080"/>
                </a:solidFill>
                <a:latin typeface="Arial" panose="020B0604020202020204" pitchFamily="34" charset="0"/>
                <a:cs typeface="Arial" panose="020B0604020202020204" pitchFamily="34" charset="0"/>
              </a:rPr>
              <a:t>/L</a:t>
            </a:r>
          </a:p>
          <a:p>
            <a:endParaRPr lang="en-GB" b="1" dirty="0">
              <a:solidFill>
                <a:srgbClr val="800080"/>
              </a:solidFill>
              <a:latin typeface="Arial" panose="020B0604020202020204" pitchFamily="34" charset="0"/>
              <a:cs typeface="Arial" panose="020B0604020202020204" pitchFamily="34" charset="0"/>
            </a:endParaRPr>
          </a:p>
        </p:txBody>
      </p:sp>
      <p:cxnSp>
        <p:nvCxnSpPr>
          <p:cNvPr id="13" name="Straight Arrow Connector 12"/>
          <p:cNvCxnSpPr/>
          <p:nvPr/>
        </p:nvCxnSpPr>
        <p:spPr>
          <a:xfrm flipH="1">
            <a:off x="8508804" y="2262525"/>
            <a:ext cx="326501" cy="689347"/>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9960279" y="3518500"/>
            <a:ext cx="0" cy="141362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8930157" y="1263508"/>
            <a:ext cx="0" cy="497844"/>
          </a:xfrm>
          <a:prstGeom prst="straightConnector1">
            <a:avLst/>
          </a:prstGeom>
          <a:ln w="3810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2679302" y="4541477"/>
            <a:ext cx="4335236" cy="1102374"/>
          </a:xfrm>
          <a:prstGeom prst="ellipse">
            <a:avLst/>
          </a:prstGeom>
          <a:solidFill>
            <a:srgbClr val="FF0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4" name="Straight Arrow Connector 23"/>
          <p:cNvCxnSpPr/>
          <p:nvPr/>
        </p:nvCxnSpPr>
        <p:spPr>
          <a:xfrm flipH="1" flipV="1">
            <a:off x="6795912" y="5521388"/>
            <a:ext cx="1582934" cy="1"/>
          </a:xfrm>
          <a:prstGeom prst="straightConnector1">
            <a:avLst/>
          </a:prstGeom>
          <a:ln w="1270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Right Brace 26"/>
          <p:cNvSpPr/>
          <p:nvPr/>
        </p:nvSpPr>
        <p:spPr>
          <a:xfrm>
            <a:off x="7273448" y="1383533"/>
            <a:ext cx="520725" cy="3868951"/>
          </a:xfrm>
          <a:prstGeom prst="rightBrace">
            <a:avLst/>
          </a:prstGeom>
          <a:ln w="254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chemeClr val="accent6">
                  <a:lumMod val="50000"/>
                </a:schemeClr>
              </a:solidFill>
            </a:endParaRPr>
          </a:p>
        </p:txBody>
      </p:sp>
      <p:sp>
        <p:nvSpPr>
          <p:cNvPr id="28" name="TextBox 27"/>
          <p:cNvSpPr txBox="1"/>
          <p:nvPr/>
        </p:nvSpPr>
        <p:spPr>
          <a:xfrm>
            <a:off x="7674277" y="3793513"/>
            <a:ext cx="1171263" cy="646331"/>
          </a:xfrm>
          <a:prstGeom prst="rect">
            <a:avLst/>
          </a:prstGeom>
          <a:noFill/>
        </p:spPr>
        <p:txBody>
          <a:bodyPr wrap="square" rtlCol="0">
            <a:spAutoFit/>
          </a:bodyPr>
          <a:lstStyle/>
          <a:p>
            <a:r>
              <a:rPr lang="en-GB" b="1" dirty="0" err="1">
                <a:solidFill>
                  <a:schemeClr val="accent6">
                    <a:lumMod val="50000"/>
                  </a:schemeClr>
                </a:solidFill>
                <a:latin typeface="Arial" panose="020B0604020202020204" pitchFamily="34" charset="0"/>
                <a:cs typeface="Arial" panose="020B0604020202020204" pitchFamily="34" charset="0"/>
              </a:rPr>
              <a:t>Sertoli</a:t>
            </a:r>
            <a:r>
              <a:rPr lang="en-GB" b="1" dirty="0">
                <a:solidFill>
                  <a:schemeClr val="accent6">
                    <a:lumMod val="50000"/>
                  </a:schemeClr>
                </a:solidFill>
                <a:latin typeface="Arial" panose="020B0604020202020204" pitchFamily="34" charset="0"/>
                <a:cs typeface="Arial" panose="020B0604020202020204" pitchFamily="34" charset="0"/>
              </a:rPr>
              <a:t> cells</a:t>
            </a:r>
          </a:p>
        </p:txBody>
      </p:sp>
      <p:cxnSp>
        <p:nvCxnSpPr>
          <p:cNvPr id="29" name="Straight Arrow Connector 28"/>
          <p:cNvCxnSpPr/>
          <p:nvPr/>
        </p:nvCxnSpPr>
        <p:spPr>
          <a:xfrm>
            <a:off x="9103416" y="2277746"/>
            <a:ext cx="380662" cy="623402"/>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a:off x="8057733" y="3362211"/>
            <a:ext cx="221177" cy="312576"/>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4974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2967" y="2422806"/>
            <a:ext cx="9759932" cy="2958663"/>
          </a:xfrm>
        </p:spPr>
        <p:txBody>
          <a:bodyPr>
            <a:normAutofit/>
          </a:bodyPr>
          <a:lstStyle/>
          <a:p>
            <a:pPr algn="l"/>
            <a:r>
              <a:rPr lang="en-GB" sz="3600" b="1" dirty="0">
                <a:solidFill>
                  <a:srgbClr val="0070C0"/>
                </a:solidFill>
                <a:latin typeface="Arial" panose="020B0604020202020204" pitchFamily="34" charset="0"/>
                <a:cs typeface="Arial" panose="020B0604020202020204" pitchFamily="34" charset="0"/>
              </a:rPr>
              <a:t>What types of hypogonadism affect older men? </a:t>
            </a:r>
            <a:br>
              <a:rPr lang="en-GB" sz="3600" b="1" dirty="0">
                <a:solidFill>
                  <a:srgbClr val="00B050"/>
                </a:solidFill>
                <a:latin typeface="Arial" panose="020B0604020202020204" pitchFamily="34" charset="0"/>
                <a:cs typeface="Arial" panose="020B0604020202020204" pitchFamily="34" charset="0"/>
              </a:rPr>
            </a:br>
            <a:r>
              <a:rPr lang="en-GB" sz="3600" b="1" dirty="0">
                <a:solidFill>
                  <a:srgbClr val="00B050"/>
                </a:solidFill>
                <a:latin typeface="Arial" panose="020B0604020202020204" pitchFamily="34" charset="0"/>
                <a:cs typeface="Arial" panose="020B0604020202020204" pitchFamily="34" charset="0"/>
              </a:rPr>
              <a:t> </a:t>
            </a:r>
            <a:br>
              <a:rPr lang="en-GB" sz="3600" b="1" dirty="0">
                <a:solidFill>
                  <a:srgbClr val="0070C0"/>
                </a:solidFill>
                <a:latin typeface="Arial" panose="020B0604020202020204" pitchFamily="34" charset="0"/>
                <a:cs typeface="Arial" panose="020B0604020202020204" pitchFamily="34" charset="0"/>
              </a:rPr>
            </a:br>
            <a:br>
              <a:rPr lang="en-GB" sz="3600" b="1" dirty="0">
                <a:solidFill>
                  <a:srgbClr val="0070C0"/>
                </a:solidFill>
                <a:latin typeface="Arial" panose="020B0604020202020204" pitchFamily="34" charset="0"/>
                <a:cs typeface="Arial" panose="020B0604020202020204" pitchFamily="34" charset="0"/>
              </a:rPr>
            </a:br>
            <a:endParaRPr lang="en-US" sz="36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580358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1450" y="1067155"/>
            <a:ext cx="5657850" cy="2438045"/>
          </a:xfrm>
          <a:solidFill>
            <a:srgbClr val="FFFF00"/>
          </a:solidFill>
        </p:spPr>
        <p:txBody>
          <a:bodyPr>
            <a:noAutofit/>
          </a:bodyPr>
          <a:lstStyle/>
          <a:p>
            <a:pPr marL="457200" lvl="1" indent="0">
              <a:lnSpc>
                <a:spcPct val="150000"/>
              </a:lnSpc>
              <a:buNone/>
            </a:pPr>
            <a:r>
              <a:rPr lang="en-US" sz="2400" b="1" i="1" u="sng" dirty="0">
                <a:solidFill>
                  <a:schemeClr val="bg2">
                    <a:lumMod val="25000"/>
                  </a:schemeClr>
                </a:solidFill>
                <a:latin typeface="Arial" panose="020B0604020202020204" pitchFamily="34" charset="0"/>
                <a:cs typeface="Arial" panose="020B0604020202020204" pitchFamily="34" charset="0"/>
              </a:rPr>
              <a:t>Healthy (young man)</a:t>
            </a:r>
          </a:p>
          <a:p>
            <a:pPr marL="457200" lvl="1" indent="0">
              <a:lnSpc>
                <a:spcPct val="150000"/>
              </a:lnSpc>
              <a:buNone/>
            </a:pPr>
            <a:r>
              <a:rPr lang="en-US" sz="2400" b="1" i="1" dirty="0">
                <a:solidFill>
                  <a:schemeClr val="bg2">
                    <a:lumMod val="25000"/>
                  </a:schemeClr>
                </a:solidFill>
                <a:latin typeface="Arial" panose="020B0604020202020204" pitchFamily="34" charset="0"/>
                <a:cs typeface="Arial" panose="020B0604020202020204" pitchFamily="34" charset="0"/>
              </a:rPr>
              <a:t>Normal LH / FSH</a:t>
            </a:r>
          </a:p>
          <a:p>
            <a:pPr marL="457200" lvl="1" indent="0">
              <a:lnSpc>
                <a:spcPct val="150000"/>
              </a:lnSpc>
              <a:buNone/>
            </a:pPr>
            <a:r>
              <a:rPr lang="en-US" sz="2400" b="1" i="1" dirty="0">
                <a:solidFill>
                  <a:schemeClr val="bg2">
                    <a:lumMod val="25000"/>
                  </a:schemeClr>
                </a:solidFill>
                <a:latin typeface="Arial" panose="020B0604020202020204" pitchFamily="34" charset="0"/>
                <a:cs typeface="Arial" panose="020B0604020202020204" pitchFamily="34" charset="0"/>
              </a:rPr>
              <a:t>Normal Testosterone</a:t>
            </a:r>
          </a:p>
          <a:p>
            <a:pPr marL="457200" lvl="1" indent="0">
              <a:lnSpc>
                <a:spcPct val="150000"/>
              </a:lnSpc>
              <a:buNone/>
            </a:pPr>
            <a:endParaRPr lang="en-US" sz="1400" b="1" i="1" dirty="0">
              <a:solidFill>
                <a:schemeClr val="bg2">
                  <a:lumMod val="25000"/>
                </a:schemeClr>
              </a:solidFill>
              <a:latin typeface="Arial" panose="020B0604020202020204" pitchFamily="34" charset="0"/>
              <a:cs typeface="Arial" panose="020B0604020202020204" pitchFamily="34" charset="0"/>
            </a:endParaRPr>
          </a:p>
          <a:p>
            <a:pPr marL="457200" lvl="1" indent="0">
              <a:lnSpc>
                <a:spcPct val="150000"/>
              </a:lnSpc>
              <a:buNone/>
            </a:pPr>
            <a:endParaRPr lang="en-US" sz="1400" b="1" dirty="0">
              <a:solidFill>
                <a:schemeClr val="bg2">
                  <a:lumMod val="25000"/>
                </a:schemeClr>
              </a:solidFill>
              <a:latin typeface="Arial" panose="020B0604020202020204" pitchFamily="34" charset="0"/>
              <a:cs typeface="Arial" panose="020B0604020202020204" pitchFamily="34" charset="0"/>
            </a:endParaRPr>
          </a:p>
          <a:p>
            <a:pPr lvl="1">
              <a:lnSpc>
                <a:spcPct val="150000"/>
              </a:lnSpc>
            </a:pPr>
            <a:endParaRPr lang="en-US" sz="1100" b="1" dirty="0">
              <a:solidFill>
                <a:schemeClr val="bg2">
                  <a:lumMod val="25000"/>
                </a:schemeClr>
              </a:solidFill>
              <a:latin typeface="Arial" panose="020B0604020202020204" pitchFamily="34" charset="0"/>
              <a:cs typeface="Arial" panose="020B0604020202020204" pitchFamily="34" charset="0"/>
            </a:endParaRPr>
          </a:p>
          <a:p>
            <a:pPr lvl="1">
              <a:lnSpc>
                <a:spcPct val="150000"/>
              </a:lnSpc>
            </a:pPr>
            <a:endParaRPr lang="en-US" sz="1100" b="1" dirty="0">
              <a:solidFill>
                <a:schemeClr val="bg2">
                  <a:lumMod val="25000"/>
                </a:schemeClr>
              </a:solidFill>
              <a:latin typeface="Arial" panose="020B0604020202020204" pitchFamily="34" charset="0"/>
              <a:cs typeface="Arial" panose="020B0604020202020204" pitchFamily="34" charset="0"/>
            </a:endParaRPr>
          </a:p>
          <a:p>
            <a:pPr marL="0" indent="0">
              <a:lnSpc>
                <a:spcPct val="150000"/>
              </a:lnSpc>
              <a:buNone/>
            </a:pPr>
            <a:endParaRPr lang="en-US" sz="1400" b="1" dirty="0">
              <a:solidFill>
                <a:schemeClr val="bg2">
                  <a:lumMod val="25000"/>
                </a:schemeClr>
              </a:solidFill>
              <a:latin typeface="Arial" panose="020B0604020202020204" pitchFamily="34" charset="0"/>
              <a:cs typeface="Arial" panose="020B0604020202020204" pitchFamily="34" charset="0"/>
            </a:endParaRPr>
          </a:p>
          <a:p>
            <a:pPr marL="0" indent="0">
              <a:lnSpc>
                <a:spcPct val="150000"/>
              </a:lnSpc>
              <a:buNone/>
            </a:pPr>
            <a:endParaRPr lang="en-US" sz="1400" b="1" dirty="0">
              <a:solidFill>
                <a:schemeClr val="bg2">
                  <a:lumMod val="25000"/>
                </a:schemeClr>
              </a:solidFill>
              <a:latin typeface="Arial" panose="020B0604020202020204" pitchFamily="34" charset="0"/>
              <a:cs typeface="Arial" panose="020B0604020202020204" pitchFamily="34" charset="0"/>
            </a:endParaRPr>
          </a:p>
          <a:p>
            <a:pPr marL="0" indent="0">
              <a:lnSpc>
                <a:spcPct val="150000"/>
              </a:lnSpc>
              <a:buNone/>
            </a:pPr>
            <a:endParaRPr lang="en-US" sz="1400" b="1" dirty="0">
              <a:solidFill>
                <a:schemeClr val="bg2">
                  <a:lumMod val="25000"/>
                </a:schemeClr>
              </a:solidFill>
              <a:latin typeface="Arial" panose="020B0604020202020204" pitchFamily="34" charset="0"/>
              <a:cs typeface="Arial" panose="020B0604020202020204" pitchFamily="34" charset="0"/>
            </a:endParaRPr>
          </a:p>
          <a:p>
            <a:pPr marL="0" indent="0">
              <a:buNone/>
            </a:pPr>
            <a:endParaRPr lang="en-US" sz="1400" b="1" dirty="0">
              <a:solidFill>
                <a:schemeClr val="bg2">
                  <a:lumMod val="25000"/>
                </a:schemeClr>
              </a:solidFill>
              <a:latin typeface="Arial" panose="020B0604020202020204" pitchFamily="34" charset="0"/>
              <a:cs typeface="Arial" panose="020B0604020202020204" pitchFamily="34" charset="0"/>
            </a:endParaRPr>
          </a:p>
          <a:p>
            <a:pPr marL="0" indent="0">
              <a:buNone/>
            </a:pPr>
            <a:endParaRPr lang="en-US" sz="1400" b="1" dirty="0">
              <a:solidFill>
                <a:schemeClr val="bg2">
                  <a:lumMod val="25000"/>
                </a:schemeClr>
              </a:solidFill>
              <a:latin typeface="Arial" panose="020B0604020202020204" pitchFamily="34" charset="0"/>
              <a:cs typeface="Arial" panose="020B0604020202020204" pitchFamily="34" charset="0"/>
            </a:endParaRPr>
          </a:p>
          <a:p>
            <a:pPr marL="0" indent="0">
              <a:buNone/>
            </a:pPr>
            <a:endParaRPr lang="en-US" sz="1400" b="1"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p:txBody>
      </p:sp>
      <p:sp>
        <p:nvSpPr>
          <p:cNvPr id="5" name="Content Placeholder 2">
            <a:extLst>
              <a:ext uri="{FF2B5EF4-FFF2-40B4-BE49-F238E27FC236}">
                <a16:creationId xmlns:a16="http://schemas.microsoft.com/office/drawing/2014/main" id="{26961B87-2600-4D8A-B0EC-57B01D7E4295}"/>
              </a:ext>
            </a:extLst>
          </p:cNvPr>
          <p:cNvSpPr txBox="1">
            <a:spLocks/>
          </p:cNvSpPr>
          <p:nvPr/>
        </p:nvSpPr>
        <p:spPr>
          <a:xfrm>
            <a:off x="6204836" y="1067155"/>
            <a:ext cx="5587114" cy="2438045"/>
          </a:xfrm>
          <a:prstGeom prst="rect">
            <a:avLst/>
          </a:prstGeom>
          <a:solidFill>
            <a:srgbClr val="66FFFF"/>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150000"/>
              </a:lnSpc>
              <a:buNone/>
            </a:pPr>
            <a:r>
              <a:rPr lang="en-US" b="1" i="1" u="sng" dirty="0">
                <a:solidFill>
                  <a:schemeClr val="bg2">
                    <a:lumMod val="25000"/>
                  </a:schemeClr>
                </a:solidFill>
                <a:latin typeface="Arial" panose="020B0604020202020204" pitchFamily="34" charset="0"/>
                <a:cs typeface="Arial" panose="020B0604020202020204" pitchFamily="34" charset="0"/>
              </a:rPr>
              <a:t>Secondary hypogonadism</a:t>
            </a:r>
          </a:p>
          <a:p>
            <a:pPr marL="457200" lvl="1" indent="0">
              <a:lnSpc>
                <a:spcPct val="150000"/>
              </a:lnSpc>
              <a:buNone/>
            </a:pPr>
            <a:r>
              <a:rPr lang="en-US" sz="1400" b="1" i="1" dirty="0">
                <a:solidFill>
                  <a:schemeClr val="bg2">
                    <a:lumMod val="25000"/>
                  </a:schemeClr>
                </a:solidFill>
                <a:latin typeface="Arial" panose="020B0604020202020204" pitchFamily="34" charset="0"/>
                <a:cs typeface="Arial" panose="020B0604020202020204" pitchFamily="34" charset="0"/>
              </a:rPr>
              <a:t>Low LH / FSH</a:t>
            </a:r>
          </a:p>
          <a:p>
            <a:pPr marL="457200" lvl="1" indent="0">
              <a:lnSpc>
                <a:spcPct val="150000"/>
              </a:lnSpc>
              <a:buNone/>
            </a:pPr>
            <a:r>
              <a:rPr lang="en-US" sz="1400" b="1" i="1" dirty="0">
                <a:solidFill>
                  <a:schemeClr val="bg2">
                    <a:lumMod val="25000"/>
                  </a:schemeClr>
                </a:solidFill>
                <a:latin typeface="Arial" panose="020B0604020202020204" pitchFamily="34" charset="0"/>
                <a:cs typeface="Arial" panose="020B0604020202020204" pitchFamily="34" charset="0"/>
              </a:rPr>
              <a:t>Low Testosterone</a:t>
            </a:r>
          </a:p>
          <a:p>
            <a:pPr marL="0" indent="0">
              <a:lnSpc>
                <a:spcPct val="150000"/>
              </a:lnSpc>
              <a:buFont typeface="Arial" panose="020B0604020202020204" pitchFamily="34" charset="0"/>
              <a:buNone/>
            </a:pPr>
            <a:endParaRPr lang="en-US" sz="1400" b="1" dirty="0">
              <a:solidFill>
                <a:schemeClr val="bg2">
                  <a:lumMod val="25000"/>
                </a:schemeClr>
              </a:solidFill>
              <a:latin typeface="Arial" panose="020B0604020202020204" pitchFamily="34" charset="0"/>
              <a:cs typeface="Arial" panose="020B0604020202020204" pitchFamily="34" charset="0"/>
            </a:endParaRPr>
          </a:p>
          <a:p>
            <a:pPr marL="0" indent="0">
              <a:lnSpc>
                <a:spcPct val="150000"/>
              </a:lnSpc>
              <a:buFont typeface="Arial" panose="020B0604020202020204" pitchFamily="34" charset="0"/>
              <a:buNone/>
            </a:pPr>
            <a:endParaRPr lang="en-US" sz="1400" b="1" dirty="0">
              <a:solidFill>
                <a:schemeClr val="bg2">
                  <a:lumMod val="25000"/>
                </a:schemeClr>
              </a:solidFill>
              <a:latin typeface="Arial" panose="020B0604020202020204" pitchFamily="34" charset="0"/>
              <a:cs typeface="Arial" panose="020B0604020202020204" pitchFamily="34" charset="0"/>
            </a:endParaRPr>
          </a:p>
          <a:p>
            <a:pPr marL="0" indent="0">
              <a:lnSpc>
                <a:spcPct val="150000"/>
              </a:lnSpc>
              <a:buFont typeface="Arial" panose="020B0604020202020204" pitchFamily="34" charset="0"/>
              <a:buNone/>
            </a:pPr>
            <a:endParaRPr lang="en-US" sz="1400" b="1" dirty="0">
              <a:solidFill>
                <a:schemeClr val="bg2">
                  <a:lumMod val="25000"/>
                </a:schemeClr>
              </a:solidFill>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US" sz="1400" b="1" dirty="0">
              <a:solidFill>
                <a:schemeClr val="bg2">
                  <a:lumMod val="25000"/>
                </a:schemeClr>
              </a:solidFill>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US" sz="1400" b="1" dirty="0">
              <a:solidFill>
                <a:schemeClr val="bg2">
                  <a:lumMod val="25000"/>
                </a:schemeClr>
              </a:solidFill>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US" sz="1400" b="1"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p:txBody>
      </p:sp>
      <p:sp>
        <p:nvSpPr>
          <p:cNvPr id="6" name="Content Placeholder 2">
            <a:extLst>
              <a:ext uri="{FF2B5EF4-FFF2-40B4-BE49-F238E27FC236}">
                <a16:creationId xmlns:a16="http://schemas.microsoft.com/office/drawing/2014/main" id="{BAB79140-AC70-4574-9230-A13576F8E750}"/>
              </a:ext>
            </a:extLst>
          </p:cNvPr>
          <p:cNvSpPr txBox="1">
            <a:spLocks/>
          </p:cNvSpPr>
          <p:nvPr/>
        </p:nvSpPr>
        <p:spPr>
          <a:xfrm>
            <a:off x="298450" y="3924654"/>
            <a:ext cx="5530850" cy="2247547"/>
          </a:xfrm>
          <a:prstGeom prst="rect">
            <a:avLst/>
          </a:prstGeom>
          <a:solidFill>
            <a:srgbClr val="FFCCFF"/>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150000"/>
              </a:lnSpc>
              <a:buNone/>
            </a:pPr>
            <a:r>
              <a:rPr lang="en-US" b="1" i="1" u="sng" dirty="0">
                <a:solidFill>
                  <a:schemeClr val="bg2">
                    <a:lumMod val="25000"/>
                  </a:schemeClr>
                </a:solidFill>
                <a:latin typeface="Arial" panose="020B0604020202020204" pitchFamily="34" charset="0"/>
                <a:cs typeface="Arial" panose="020B0604020202020204" pitchFamily="34" charset="0"/>
              </a:rPr>
              <a:t>Primary hypogonadism</a:t>
            </a:r>
          </a:p>
          <a:p>
            <a:pPr marL="457200" lvl="1" indent="0">
              <a:lnSpc>
                <a:spcPct val="150000"/>
              </a:lnSpc>
              <a:buNone/>
            </a:pPr>
            <a:r>
              <a:rPr lang="en-US" sz="4000" b="1" i="1" dirty="0">
                <a:solidFill>
                  <a:schemeClr val="bg2">
                    <a:lumMod val="25000"/>
                  </a:schemeClr>
                </a:solidFill>
                <a:latin typeface="Arial" panose="020B0604020202020204" pitchFamily="34" charset="0"/>
                <a:cs typeface="Arial" panose="020B0604020202020204" pitchFamily="34" charset="0"/>
              </a:rPr>
              <a:t>High LH / FSH</a:t>
            </a:r>
          </a:p>
          <a:p>
            <a:pPr marL="457200" lvl="1" indent="0">
              <a:lnSpc>
                <a:spcPct val="150000"/>
              </a:lnSpc>
              <a:buNone/>
            </a:pPr>
            <a:r>
              <a:rPr lang="en-US" sz="1400" b="1" i="1" dirty="0">
                <a:solidFill>
                  <a:schemeClr val="bg2">
                    <a:lumMod val="25000"/>
                  </a:schemeClr>
                </a:solidFill>
                <a:latin typeface="Arial" panose="020B0604020202020204" pitchFamily="34" charset="0"/>
                <a:cs typeface="Arial" panose="020B0604020202020204" pitchFamily="34" charset="0"/>
              </a:rPr>
              <a:t>Low Testosterone</a:t>
            </a:r>
          </a:p>
        </p:txBody>
      </p:sp>
      <p:sp>
        <p:nvSpPr>
          <p:cNvPr id="8" name="Content Placeholder 2">
            <a:extLst>
              <a:ext uri="{FF2B5EF4-FFF2-40B4-BE49-F238E27FC236}">
                <a16:creationId xmlns:a16="http://schemas.microsoft.com/office/drawing/2014/main" id="{37CB40A0-EE73-454D-86EB-EF6365027141}"/>
              </a:ext>
            </a:extLst>
          </p:cNvPr>
          <p:cNvSpPr txBox="1">
            <a:spLocks/>
          </p:cNvSpPr>
          <p:nvPr/>
        </p:nvSpPr>
        <p:spPr>
          <a:xfrm>
            <a:off x="6134100" y="3924655"/>
            <a:ext cx="5657850" cy="2247546"/>
          </a:xfrm>
          <a:prstGeom prst="rect">
            <a:avLst/>
          </a:prstGeom>
          <a:solidFill>
            <a:srgbClr val="99FF99"/>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150000"/>
              </a:lnSpc>
              <a:buNone/>
            </a:pPr>
            <a:r>
              <a:rPr lang="en-US" b="1" i="1" u="sng" dirty="0">
                <a:solidFill>
                  <a:schemeClr val="bg2">
                    <a:lumMod val="25000"/>
                  </a:schemeClr>
                </a:solidFill>
                <a:latin typeface="Arial" panose="020B0604020202020204" pitchFamily="34" charset="0"/>
                <a:cs typeface="Arial" panose="020B0604020202020204" pitchFamily="34" charset="0"/>
              </a:rPr>
              <a:t>Functional hypogonadism</a:t>
            </a:r>
          </a:p>
          <a:p>
            <a:pPr marL="457200" lvl="1" indent="0">
              <a:lnSpc>
                <a:spcPct val="150000"/>
              </a:lnSpc>
              <a:buNone/>
            </a:pPr>
            <a:r>
              <a:rPr lang="en-US" b="1" i="1" dirty="0">
                <a:solidFill>
                  <a:schemeClr val="bg2">
                    <a:lumMod val="25000"/>
                  </a:schemeClr>
                </a:solidFill>
                <a:latin typeface="Arial" panose="020B0604020202020204" pitchFamily="34" charset="0"/>
                <a:cs typeface="Arial" panose="020B0604020202020204" pitchFamily="34" charset="0"/>
              </a:rPr>
              <a:t>Normal LH / FSH</a:t>
            </a:r>
          </a:p>
          <a:p>
            <a:pPr marL="457200" lvl="1" indent="0">
              <a:lnSpc>
                <a:spcPct val="150000"/>
              </a:lnSpc>
              <a:buNone/>
            </a:pPr>
            <a:r>
              <a:rPr lang="en-US" sz="1600" b="1" i="1" dirty="0">
                <a:solidFill>
                  <a:schemeClr val="bg2">
                    <a:lumMod val="25000"/>
                  </a:schemeClr>
                </a:solidFill>
                <a:latin typeface="Arial" panose="020B0604020202020204" pitchFamily="34" charset="0"/>
                <a:cs typeface="Arial" panose="020B0604020202020204" pitchFamily="34" charset="0"/>
              </a:rPr>
              <a:t>Low Testosterone</a:t>
            </a:r>
          </a:p>
          <a:p>
            <a:pPr marL="457200" lvl="1" indent="0">
              <a:lnSpc>
                <a:spcPct val="150000"/>
              </a:lnSpc>
              <a:buNone/>
            </a:pPr>
            <a:endParaRPr lang="en-US" sz="1100" b="1" dirty="0">
              <a:solidFill>
                <a:schemeClr val="bg2">
                  <a:lumMod val="25000"/>
                </a:schemeClr>
              </a:solidFill>
              <a:latin typeface="Arial" panose="020B0604020202020204" pitchFamily="34" charset="0"/>
              <a:cs typeface="Arial" panose="020B0604020202020204" pitchFamily="34" charset="0"/>
            </a:endParaRPr>
          </a:p>
          <a:p>
            <a:pPr marL="0" indent="0">
              <a:lnSpc>
                <a:spcPct val="150000"/>
              </a:lnSpc>
              <a:buFont typeface="Arial" panose="020B0604020202020204" pitchFamily="34" charset="0"/>
              <a:buNone/>
            </a:pPr>
            <a:endParaRPr lang="en-US" sz="1400" b="1" dirty="0">
              <a:solidFill>
                <a:schemeClr val="bg2">
                  <a:lumMod val="25000"/>
                </a:schemeClr>
              </a:solidFill>
              <a:latin typeface="Arial" panose="020B0604020202020204" pitchFamily="34" charset="0"/>
              <a:cs typeface="Arial" panose="020B0604020202020204" pitchFamily="34" charset="0"/>
            </a:endParaRPr>
          </a:p>
          <a:p>
            <a:pPr marL="0" indent="0">
              <a:lnSpc>
                <a:spcPct val="150000"/>
              </a:lnSpc>
              <a:buFont typeface="Arial" panose="020B0604020202020204" pitchFamily="34" charset="0"/>
              <a:buNone/>
            </a:pPr>
            <a:endParaRPr lang="en-US" sz="1400" b="1" dirty="0">
              <a:solidFill>
                <a:schemeClr val="bg2">
                  <a:lumMod val="25000"/>
                </a:schemeClr>
              </a:solidFill>
              <a:latin typeface="Arial" panose="020B0604020202020204" pitchFamily="34" charset="0"/>
              <a:cs typeface="Arial" panose="020B0604020202020204" pitchFamily="34" charset="0"/>
            </a:endParaRPr>
          </a:p>
          <a:p>
            <a:pPr marL="0" indent="0">
              <a:lnSpc>
                <a:spcPct val="150000"/>
              </a:lnSpc>
              <a:buFont typeface="Arial" panose="020B0604020202020204" pitchFamily="34" charset="0"/>
              <a:buNone/>
            </a:pPr>
            <a:endParaRPr lang="en-US" sz="1400" b="1" dirty="0">
              <a:solidFill>
                <a:schemeClr val="bg2">
                  <a:lumMod val="25000"/>
                </a:schemeClr>
              </a:solidFill>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US" sz="1400" b="1" dirty="0">
              <a:solidFill>
                <a:schemeClr val="bg2">
                  <a:lumMod val="25000"/>
                </a:schemeClr>
              </a:solidFill>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US" sz="1400" b="1" dirty="0">
              <a:solidFill>
                <a:schemeClr val="bg2">
                  <a:lumMod val="25000"/>
                </a:schemeClr>
              </a:solidFill>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US" sz="1400" b="1"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D1E6BFC8-CD70-4AA8-94E5-905704D34D38}"/>
              </a:ext>
            </a:extLst>
          </p:cNvPr>
          <p:cNvSpPr txBox="1"/>
          <p:nvPr/>
        </p:nvSpPr>
        <p:spPr>
          <a:xfrm rot="20285390">
            <a:off x="9533079" y="5188798"/>
            <a:ext cx="2254143" cy="461665"/>
          </a:xfrm>
          <a:prstGeom prst="rect">
            <a:avLst/>
          </a:prstGeom>
          <a:noFill/>
        </p:spPr>
        <p:txBody>
          <a:bodyPr wrap="none" rtlCol="0">
            <a:spAutoFit/>
          </a:bodyPr>
          <a:lstStyle/>
          <a:p>
            <a:r>
              <a:rPr lang="en-GB" sz="2400" b="1" dirty="0">
                <a:solidFill>
                  <a:srgbClr val="FF0000"/>
                </a:solidFill>
                <a:latin typeface="Arial" panose="020B0604020202020204" pitchFamily="34" charset="0"/>
                <a:cs typeface="Arial" panose="020B0604020202020204" pitchFamily="34" charset="0"/>
              </a:rPr>
              <a:t>REVERSIBLE!</a:t>
            </a:r>
          </a:p>
        </p:txBody>
      </p:sp>
      <p:sp>
        <p:nvSpPr>
          <p:cNvPr id="11" name="TextBox 10">
            <a:extLst>
              <a:ext uri="{FF2B5EF4-FFF2-40B4-BE49-F238E27FC236}">
                <a16:creationId xmlns:a16="http://schemas.microsoft.com/office/drawing/2014/main" id="{20226D58-EF72-4993-9794-48ED20985BB7}"/>
              </a:ext>
            </a:extLst>
          </p:cNvPr>
          <p:cNvSpPr txBox="1"/>
          <p:nvPr/>
        </p:nvSpPr>
        <p:spPr>
          <a:xfrm>
            <a:off x="434974" y="182478"/>
            <a:ext cx="7400925" cy="769441"/>
          </a:xfrm>
          <a:prstGeom prst="rect">
            <a:avLst/>
          </a:prstGeom>
          <a:noFill/>
        </p:spPr>
        <p:txBody>
          <a:bodyPr wrap="square">
            <a:spAutoFit/>
          </a:bodyPr>
          <a:lstStyle/>
          <a:p>
            <a:r>
              <a:rPr lang="en-US" sz="4400" b="1" dirty="0">
                <a:solidFill>
                  <a:srgbClr val="7030A0"/>
                </a:solidFill>
                <a:latin typeface="Arial" panose="020B0604020202020204" pitchFamily="34" charset="0"/>
                <a:cs typeface="Arial" panose="020B0604020202020204" pitchFamily="34" charset="0"/>
              </a:rPr>
              <a:t>Types of hypogonadism</a:t>
            </a:r>
            <a:endParaRPr lang="en-GB" sz="4400" dirty="0"/>
          </a:p>
        </p:txBody>
      </p:sp>
      <p:sp>
        <p:nvSpPr>
          <p:cNvPr id="10" name="Title 9">
            <a:extLst>
              <a:ext uri="{FF2B5EF4-FFF2-40B4-BE49-F238E27FC236}">
                <a16:creationId xmlns:a16="http://schemas.microsoft.com/office/drawing/2014/main" id="{E8F687AE-C213-A457-F93B-1791BA0014A4}"/>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1698142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AA651-85B6-20EF-2062-AD0CAF2F85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1D48C0-0104-C147-CAD4-5D3EED742510}"/>
              </a:ext>
            </a:extLst>
          </p:cNvPr>
          <p:cNvSpPr>
            <a:spLocks noGrp="1"/>
          </p:cNvSpPr>
          <p:nvPr>
            <p:ph type="title"/>
          </p:nvPr>
        </p:nvSpPr>
        <p:spPr>
          <a:xfrm>
            <a:off x="451104" y="211942"/>
            <a:ext cx="9088312" cy="1325563"/>
          </a:xfrm>
        </p:spPr>
        <p:txBody>
          <a:bodyPr>
            <a:normAutofit fontScale="90000"/>
          </a:bodyPr>
          <a:lstStyle/>
          <a:p>
            <a:r>
              <a:rPr lang="en-US" b="1" dirty="0">
                <a:solidFill>
                  <a:schemeClr val="accent4">
                    <a:lumMod val="75000"/>
                  </a:schemeClr>
                </a:solidFill>
                <a:latin typeface="Arial" panose="020B0604020202020204" pitchFamily="34" charset="0"/>
                <a:cs typeface="Arial" panose="020B0604020202020204" pitchFamily="34" charset="0"/>
              </a:rPr>
              <a:t>Low T in man with </a:t>
            </a:r>
            <a:r>
              <a:rPr lang="en-US" b="1" dirty="0">
                <a:solidFill>
                  <a:srgbClr val="FF9300"/>
                </a:solidFill>
                <a:latin typeface="Arial" panose="020B0604020202020204" pitchFamily="34" charset="0"/>
                <a:cs typeface="Arial" panose="020B0604020202020204" pitchFamily="34" charset="0"/>
              </a:rPr>
              <a:t>functional hypogonadism</a:t>
            </a:r>
          </a:p>
        </p:txBody>
      </p:sp>
      <p:sp>
        <p:nvSpPr>
          <p:cNvPr id="4" name="Text Placeholder 4">
            <a:extLst>
              <a:ext uri="{FF2B5EF4-FFF2-40B4-BE49-F238E27FC236}">
                <a16:creationId xmlns:a16="http://schemas.microsoft.com/office/drawing/2014/main" id="{B8C8F4E7-41A1-1273-752A-F9E257775DC2}"/>
              </a:ext>
            </a:extLst>
          </p:cNvPr>
          <p:cNvSpPr txBox="1">
            <a:spLocks/>
          </p:cNvSpPr>
          <p:nvPr/>
        </p:nvSpPr>
        <p:spPr>
          <a:xfrm>
            <a:off x="8001744" y="1658032"/>
            <a:ext cx="3468415" cy="2267711"/>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GB" dirty="0">
                <a:solidFill>
                  <a:srgbClr val="FF6600"/>
                </a:solidFill>
                <a:latin typeface="Arial" panose="020B0604020202020204" pitchFamily="34" charset="0"/>
                <a:cs typeface="Arial" panose="020B0604020202020204" pitchFamily="34" charset="0"/>
              </a:rPr>
              <a:t>Subtle</a:t>
            </a:r>
            <a:r>
              <a:rPr lang="en-GB" sz="3200" dirty="0">
                <a:solidFill>
                  <a:srgbClr val="FF6600"/>
                </a:solidFill>
                <a:latin typeface="Arial" panose="020B0604020202020204" pitchFamily="34" charset="0"/>
                <a:cs typeface="Arial" panose="020B0604020202020204" pitchFamily="34" charset="0"/>
              </a:rPr>
              <a:t> improvements</a:t>
            </a:r>
          </a:p>
        </p:txBody>
      </p:sp>
      <p:pic>
        <p:nvPicPr>
          <p:cNvPr id="7" name="Picture 6">
            <a:extLst>
              <a:ext uri="{FF2B5EF4-FFF2-40B4-BE49-F238E27FC236}">
                <a16:creationId xmlns:a16="http://schemas.microsoft.com/office/drawing/2014/main" id="{96C2193A-E8EA-EFCA-ABE9-FD301E159488}"/>
              </a:ext>
            </a:extLst>
          </p:cNvPr>
          <p:cNvPicPr>
            <a:picLocks noChangeAspect="1"/>
          </p:cNvPicPr>
          <p:nvPr/>
        </p:nvPicPr>
        <p:blipFill>
          <a:blip r:embed="rId3"/>
          <a:stretch>
            <a:fillRect/>
          </a:stretch>
        </p:blipFill>
        <p:spPr>
          <a:xfrm>
            <a:off x="7584141" y="1812067"/>
            <a:ext cx="4224961" cy="2623923"/>
          </a:xfrm>
          <a:prstGeom prst="rect">
            <a:avLst/>
          </a:prstGeom>
        </p:spPr>
      </p:pic>
      <p:sp>
        <p:nvSpPr>
          <p:cNvPr id="3" name="Content Placeholder 2">
            <a:extLst>
              <a:ext uri="{FF2B5EF4-FFF2-40B4-BE49-F238E27FC236}">
                <a16:creationId xmlns:a16="http://schemas.microsoft.com/office/drawing/2014/main" id="{1768C030-3937-5BED-38DA-296E71CDDF6B}"/>
              </a:ext>
            </a:extLst>
          </p:cNvPr>
          <p:cNvSpPr txBox="1">
            <a:spLocks/>
          </p:cNvSpPr>
          <p:nvPr/>
        </p:nvSpPr>
        <p:spPr>
          <a:xfrm>
            <a:off x="451104" y="1980503"/>
            <a:ext cx="7724708" cy="41315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b="0" i="0" kern="1200">
                <a:solidFill>
                  <a:srgbClr val="76808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b="0" i="0" kern="1200">
                <a:solidFill>
                  <a:srgbClr val="68A2D8"/>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lumMod val="75000"/>
                    <a:lumOff val="25000"/>
                  </a:schemeClr>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lumMod val="75000"/>
                    <a:lumOff val="25000"/>
                  </a:schemeClr>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lumMod val="75000"/>
                    <a:lumOff val="25000"/>
                  </a:schemeClr>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US" sz="2400" b="1" u="sng" dirty="0">
                <a:solidFill>
                  <a:srgbClr val="7030A0"/>
                </a:solidFill>
              </a:rPr>
              <a:t>NO (structural) pathology</a:t>
            </a:r>
            <a:endParaRPr lang="en-US" sz="2400" b="1" i="1" dirty="0">
              <a:solidFill>
                <a:srgbClr val="7030A0"/>
              </a:solidFill>
            </a:endParaRPr>
          </a:p>
          <a:p>
            <a:pPr>
              <a:lnSpc>
                <a:spcPct val="150000"/>
              </a:lnSpc>
            </a:pPr>
            <a:r>
              <a:rPr lang="en-US" sz="2400" b="1" dirty="0">
                <a:solidFill>
                  <a:srgbClr val="7030A0"/>
                </a:solidFill>
              </a:rPr>
              <a:t>Obesity</a:t>
            </a:r>
          </a:p>
          <a:p>
            <a:pPr>
              <a:lnSpc>
                <a:spcPct val="150000"/>
              </a:lnSpc>
            </a:pPr>
            <a:r>
              <a:rPr lang="en-US" sz="2400" b="1" dirty="0">
                <a:solidFill>
                  <a:srgbClr val="7030A0"/>
                </a:solidFill>
              </a:rPr>
              <a:t>Diabetes</a:t>
            </a:r>
          </a:p>
          <a:p>
            <a:pPr>
              <a:lnSpc>
                <a:spcPct val="150000"/>
              </a:lnSpc>
            </a:pPr>
            <a:r>
              <a:rPr lang="en-US" sz="2400" b="1" dirty="0">
                <a:solidFill>
                  <a:srgbClr val="7030A0"/>
                </a:solidFill>
              </a:rPr>
              <a:t>Other co-morbidities</a:t>
            </a:r>
          </a:p>
          <a:p>
            <a:pPr>
              <a:lnSpc>
                <a:spcPct val="150000"/>
              </a:lnSpc>
            </a:pPr>
            <a:r>
              <a:rPr lang="en-US" sz="2400" b="1" dirty="0">
                <a:solidFill>
                  <a:srgbClr val="7030A0"/>
                </a:solidFill>
              </a:rPr>
              <a:t>Age-related reduction in health</a:t>
            </a:r>
          </a:p>
          <a:p>
            <a:pPr>
              <a:lnSpc>
                <a:spcPct val="150000"/>
              </a:lnSpc>
            </a:pPr>
            <a:endParaRPr lang="en-US" sz="2400" b="1" dirty="0">
              <a:solidFill>
                <a:srgbClr val="7030A0"/>
              </a:solidFill>
            </a:endParaRPr>
          </a:p>
        </p:txBody>
      </p:sp>
      <p:sp>
        <p:nvSpPr>
          <p:cNvPr id="6" name="TextBox 5">
            <a:extLst>
              <a:ext uri="{FF2B5EF4-FFF2-40B4-BE49-F238E27FC236}">
                <a16:creationId xmlns:a16="http://schemas.microsoft.com/office/drawing/2014/main" id="{CA884331-05FC-1B8B-A1F0-E15849757799}"/>
              </a:ext>
            </a:extLst>
          </p:cNvPr>
          <p:cNvSpPr txBox="1"/>
          <p:nvPr/>
        </p:nvSpPr>
        <p:spPr>
          <a:xfrm>
            <a:off x="6645727" y="5527261"/>
            <a:ext cx="5163375" cy="584775"/>
          </a:xfrm>
          <a:prstGeom prst="rect">
            <a:avLst/>
          </a:prstGeom>
          <a:noFill/>
        </p:spPr>
        <p:txBody>
          <a:bodyPr wrap="square" rtlCol="0">
            <a:spAutoFit/>
          </a:bodyPr>
          <a:lstStyle/>
          <a:p>
            <a:r>
              <a:rPr lang="en-GB" sz="3200" b="1" i="1" u="sng" dirty="0">
                <a:solidFill>
                  <a:srgbClr val="FF0000"/>
                </a:solidFill>
                <a:latin typeface="Arial" panose="020B0604020202020204" pitchFamily="34" charset="0"/>
                <a:cs typeface="Arial" panose="020B0604020202020204" pitchFamily="34" charset="0"/>
              </a:rPr>
              <a:t>Theoretically</a:t>
            </a:r>
            <a:r>
              <a:rPr lang="en-GB" sz="3200" b="1" i="1" dirty="0">
                <a:solidFill>
                  <a:srgbClr val="FF0000"/>
                </a:solidFill>
                <a:latin typeface="Arial" panose="020B0604020202020204" pitchFamily="34" charset="0"/>
                <a:cs typeface="Arial" panose="020B0604020202020204" pitchFamily="34" charset="0"/>
              </a:rPr>
              <a:t> reversible</a:t>
            </a:r>
          </a:p>
        </p:txBody>
      </p:sp>
    </p:spTree>
    <p:extLst>
      <p:ext uri="{BB962C8B-B14F-4D97-AF65-F5344CB8AC3E}">
        <p14:creationId xmlns:p14="http://schemas.microsoft.com/office/powerpoint/2010/main" val="4014125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2966" y="1949668"/>
            <a:ext cx="9759932" cy="2958663"/>
          </a:xfrm>
        </p:spPr>
        <p:txBody>
          <a:bodyPr>
            <a:normAutofit fontScale="90000"/>
          </a:bodyPr>
          <a:lstStyle/>
          <a:p>
            <a:pPr algn="l"/>
            <a:r>
              <a:rPr lang="en-GB" sz="3600" b="1" dirty="0">
                <a:solidFill>
                  <a:srgbClr val="0070C0"/>
                </a:solidFill>
                <a:latin typeface="Arial" panose="020B0604020202020204" pitchFamily="34" charset="0"/>
                <a:cs typeface="Arial" panose="020B0604020202020204" pitchFamily="34" charset="0"/>
              </a:rPr>
              <a:t>How can you diagnose hypogonadism in older men? </a:t>
            </a:r>
            <a:br>
              <a:rPr lang="en-GB" sz="3600" b="1" dirty="0">
                <a:solidFill>
                  <a:srgbClr val="0070C0"/>
                </a:solidFill>
                <a:latin typeface="Arial" panose="020B0604020202020204" pitchFamily="34" charset="0"/>
                <a:cs typeface="Arial" panose="020B0604020202020204" pitchFamily="34" charset="0"/>
              </a:rPr>
            </a:br>
            <a:br>
              <a:rPr lang="en-GB" sz="3600" b="1" dirty="0">
                <a:solidFill>
                  <a:srgbClr val="00B050"/>
                </a:solidFill>
                <a:latin typeface="Arial" panose="020B0604020202020204" pitchFamily="34" charset="0"/>
                <a:cs typeface="Arial" panose="020B0604020202020204" pitchFamily="34" charset="0"/>
              </a:rPr>
            </a:br>
            <a:r>
              <a:rPr lang="en-GB" sz="3600" b="1" dirty="0">
                <a:solidFill>
                  <a:srgbClr val="00B050"/>
                </a:solidFill>
                <a:latin typeface="Arial" panose="020B0604020202020204" pitchFamily="34" charset="0"/>
                <a:cs typeface="Arial" panose="020B0604020202020204" pitchFamily="34" charset="0"/>
              </a:rPr>
              <a:t> </a:t>
            </a:r>
            <a:br>
              <a:rPr lang="en-GB" sz="3600" b="1" dirty="0">
                <a:solidFill>
                  <a:srgbClr val="00B050"/>
                </a:solidFill>
                <a:latin typeface="Arial" panose="020B0604020202020204" pitchFamily="34" charset="0"/>
                <a:cs typeface="Arial" panose="020B0604020202020204" pitchFamily="34" charset="0"/>
              </a:rPr>
            </a:br>
            <a:br>
              <a:rPr lang="en-GB" sz="3600" b="1" dirty="0">
                <a:solidFill>
                  <a:srgbClr val="0070C0"/>
                </a:solidFill>
                <a:latin typeface="Arial" panose="020B0604020202020204" pitchFamily="34" charset="0"/>
                <a:cs typeface="Arial" panose="020B0604020202020204" pitchFamily="34" charset="0"/>
              </a:rPr>
            </a:br>
            <a:r>
              <a:rPr lang="en-GB" sz="3600" b="1" dirty="0">
                <a:solidFill>
                  <a:srgbClr val="0070C0"/>
                </a:solidFill>
                <a:latin typeface="Arial" panose="020B0604020202020204" pitchFamily="34" charset="0"/>
                <a:cs typeface="Arial" panose="020B0604020202020204" pitchFamily="34" charset="0"/>
              </a:rPr>
              <a:t>How common is it?</a:t>
            </a:r>
            <a:br>
              <a:rPr lang="en-GB" sz="3600" b="1" dirty="0">
                <a:solidFill>
                  <a:srgbClr val="0070C0"/>
                </a:solidFill>
                <a:latin typeface="Arial" panose="020B0604020202020204" pitchFamily="34" charset="0"/>
                <a:cs typeface="Arial" panose="020B0604020202020204" pitchFamily="34" charset="0"/>
              </a:rPr>
            </a:br>
            <a:endParaRPr lang="en-US" sz="36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571332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6498" y="1377283"/>
            <a:ext cx="5942727" cy="394184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8" name="TextBox 7"/>
          <p:cNvSpPr txBox="1"/>
          <p:nvPr/>
        </p:nvSpPr>
        <p:spPr>
          <a:xfrm>
            <a:off x="8721135" y="5622879"/>
            <a:ext cx="3859619" cy="338554"/>
          </a:xfrm>
          <a:prstGeom prst="rect">
            <a:avLst/>
          </a:prstGeom>
          <a:noFill/>
        </p:spPr>
        <p:txBody>
          <a:bodyPr wrap="square" rtlCol="0">
            <a:spAutoFit/>
          </a:bodyPr>
          <a:lstStyle/>
          <a:p>
            <a:r>
              <a:rPr lang="en-GB" sz="1600" b="1" dirty="0">
                <a:solidFill>
                  <a:srgbClr val="7030A0"/>
                </a:solidFill>
                <a:latin typeface="Arial" panose="020B0604020202020204" pitchFamily="34" charset="0"/>
                <a:cs typeface="Arial" panose="020B0604020202020204" pitchFamily="34" charset="0"/>
              </a:rPr>
              <a:t>Caronia et al. </a:t>
            </a:r>
            <a:r>
              <a:rPr lang="en-GB" sz="1600" b="1" dirty="0" err="1">
                <a:solidFill>
                  <a:srgbClr val="7030A0"/>
                </a:solidFill>
                <a:latin typeface="Arial" panose="020B0604020202020204" pitchFamily="34" charset="0"/>
                <a:cs typeface="Arial" panose="020B0604020202020204" pitchFamily="34" charset="0"/>
              </a:rPr>
              <a:t>Clin</a:t>
            </a:r>
            <a:r>
              <a:rPr lang="en-GB" sz="1600" b="1" dirty="0">
                <a:solidFill>
                  <a:srgbClr val="7030A0"/>
                </a:solidFill>
                <a:latin typeface="Arial" panose="020B0604020202020204" pitchFamily="34" charset="0"/>
                <a:cs typeface="Arial" panose="020B0604020202020204" pitchFamily="34" charset="0"/>
              </a:rPr>
              <a:t> Endo 2013</a:t>
            </a:r>
          </a:p>
        </p:txBody>
      </p:sp>
      <p:sp>
        <p:nvSpPr>
          <p:cNvPr id="10" name="Title 1"/>
          <p:cNvSpPr txBox="1">
            <a:spLocks/>
          </p:cNvSpPr>
          <p:nvPr/>
        </p:nvSpPr>
        <p:spPr>
          <a:xfrm>
            <a:off x="443945" y="-60054"/>
            <a:ext cx="1130411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b="1" dirty="0">
                <a:solidFill>
                  <a:srgbClr val="0070C0"/>
                </a:solidFill>
                <a:latin typeface="Arial" panose="020B0604020202020204" pitchFamily="34" charset="0"/>
                <a:cs typeface="Arial" panose="020B0604020202020204" pitchFamily="34" charset="0"/>
              </a:rPr>
              <a:t>Need morning + fasted testosterone</a:t>
            </a:r>
            <a:endParaRPr lang="en-US" sz="4000" b="1" dirty="0">
              <a:solidFill>
                <a:srgbClr val="0070C0"/>
              </a:solidFill>
              <a:latin typeface="Arial" panose="020B0604020202020204" pitchFamily="34" charset="0"/>
              <a:cs typeface="Arial" panose="020B0604020202020204" pitchFamily="34" charset="0"/>
            </a:endParaRPr>
          </a:p>
        </p:txBody>
      </p:sp>
      <p:sp>
        <p:nvSpPr>
          <p:cNvPr id="14" name="TextBox 13"/>
          <p:cNvSpPr txBox="1"/>
          <p:nvPr/>
        </p:nvSpPr>
        <p:spPr>
          <a:xfrm>
            <a:off x="453123" y="2015809"/>
            <a:ext cx="5163375" cy="1077218"/>
          </a:xfrm>
          <a:prstGeom prst="rect">
            <a:avLst/>
          </a:prstGeom>
          <a:noFill/>
        </p:spPr>
        <p:txBody>
          <a:bodyPr wrap="square" rtlCol="0">
            <a:spAutoFit/>
          </a:bodyPr>
          <a:lstStyle/>
          <a:p>
            <a:r>
              <a:rPr lang="en-GB" sz="3200" b="1" dirty="0">
                <a:solidFill>
                  <a:srgbClr val="FF0000"/>
                </a:solidFill>
                <a:latin typeface="Arial" panose="020B0604020202020204" pitchFamily="34" charset="0"/>
                <a:cs typeface="Arial" panose="020B0604020202020204" pitchFamily="34" charset="0"/>
              </a:rPr>
              <a:t>20% reduction in T following glucose load</a:t>
            </a:r>
          </a:p>
        </p:txBody>
      </p:sp>
    </p:spTree>
    <p:extLst>
      <p:ext uri="{BB962C8B-B14F-4D97-AF65-F5344CB8AC3E}">
        <p14:creationId xmlns:p14="http://schemas.microsoft.com/office/powerpoint/2010/main" val="4285660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922" y="137213"/>
            <a:ext cx="11277605" cy="1325563"/>
          </a:xfrm>
        </p:spPr>
        <p:txBody>
          <a:bodyPr>
            <a:normAutofit/>
          </a:bodyPr>
          <a:lstStyle/>
          <a:p>
            <a:r>
              <a:rPr lang="en-GB" sz="2800" dirty="0">
                <a:solidFill>
                  <a:srgbClr val="FF0000"/>
                </a:solidFill>
                <a:latin typeface="Arial" panose="020B0604020202020204" pitchFamily="34" charset="0"/>
                <a:cs typeface="Arial" panose="020B0604020202020204" pitchFamily="34" charset="0"/>
              </a:rPr>
              <a:t>Calculate free T when total T is borderline low, or SHBG is altered</a:t>
            </a:r>
            <a:endParaRPr lang="en-US" sz="2800" dirty="0">
              <a:solidFill>
                <a:srgbClr val="FF0000"/>
              </a:solidFill>
              <a:latin typeface="Arial" panose="020B0604020202020204" pitchFamily="34" charset="0"/>
              <a:cs typeface="Arial" panose="020B0604020202020204" pitchFamily="34" charset="0"/>
            </a:endParaRPr>
          </a:p>
        </p:txBody>
      </p:sp>
      <p:pic>
        <p:nvPicPr>
          <p:cNvPr id="1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7222" y="1566851"/>
            <a:ext cx="5129558" cy="418192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13" name="TextBox 12"/>
          <p:cNvSpPr txBox="1"/>
          <p:nvPr/>
        </p:nvSpPr>
        <p:spPr>
          <a:xfrm>
            <a:off x="8898673" y="6406144"/>
            <a:ext cx="3293327" cy="307777"/>
          </a:xfrm>
          <a:prstGeom prst="rect">
            <a:avLst/>
          </a:prstGeom>
          <a:noFill/>
        </p:spPr>
        <p:txBody>
          <a:bodyPr wrap="square" rtlCol="0">
            <a:spAutoFit/>
          </a:bodyPr>
          <a:lstStyle/>
          <a:p>
            <a:r>
              <a:rPr lang="en-GB" sz="1400" b="1" dirty="0" err="1">
                <a:solidFill>
                  <a:srgbClr val="7030A0"/>
                </a:solidFill>
                <a:latin typeface="Arial" panose="020B0604020202020204" pitchFamily="34" charset="0"/>
                <a:cs typeface="Arial" panose="020B0604020202020204" pitchFamily="34" charset="0"/>
              </a:rPr>
              <a:t>Vermeulen</a:t>
            </a:r>
            <a:r>
              <a:rPr lang="en-GB" sz="1400" b="1" dirty="0">
                <a:solidFill>
                  <a:srgbClr val="7030A0"/>
                </a:solidFill>
                <a:latin typeface="Arial" panose="020B0604020202020204" pitchFamily="34" charset="0"/>
                <a:cs typeface="Arial" panose="020B0604020202020204" pitchFamily="34" charset="0"/>
              </a:rPr>
              <a:t> et al. JCEM 1999</a:t>
            </a:r>
          </a:p>
        </p:txBody>
      </p:sp>
      <p:sp>
        <p:nvSpPr>
          <p:cNvPr id="12" name="TextBox 11"/>
          <p:cNvSpPr txBox="1"/>
          <p:nvPr/>
        </p:nvSpPr>
        <p:spPr>
          <a:xfrm>
            <a:off x="8217331" y="1718824"/>
            <a:ext cx="3859619" cy="1938992"/>
          </a:xfrm>
          <a:prstGeom prst="rect">
            <a:avLst/>
          </a:prstGeom>
          <a:noFill/>
        </p:spPr>
        <p:txBody>
          <a:bodyPr wrap="square" rtlCol="0">
            <a:spAutoFit/>
          </a:bodyPr>
          <a:lstStyle/>
          <a:p>
            <a:r>
              <a:rPr lang="en-GB" sz="2400" b="1" i="1" dirty="0">
                <a:solidFill>
                  <a:srgbClr val="7030A0"/>
                </a:solidFill>
                <a:latin typeface="Arial" panose="020B0604020202020204" pitchFamily="34" charset="0"/>
                <a:cs typeface="Arial" panose="020B0604020202020204" pitchFamily="34" charset="0"/>
              </a:rPr>
              <a:t>Online calculators:</a:t>
            </a:r>
          </a:p>
          <a:p>
            <a:endParaRPr lang="en-GB" sz="2400" b="1" dirty="0">
              <a:solidFill>
                <a:srgbClr val="7030A0"/>
              </a:solidFill>
              <a:latin typeface="Arial" panose="020B0604020202020204" pitchFamily="34" charset="0"/>
              <a:cs typeface="Arial" panose="020B0604020202020204" pitchFamily="34" charset="0"/>
            </a:endParaRPr>
          </a:p>
          <a:p>
            <a:r>
              <a:rPr lang="en-GB" sz="2400" b="1" dirty="0">
                <a:solidFill>
                  <a:srgbClr val="7030A0"/>
                </a:solidFill>
                <a:latin typeface="Arial" panose="020B0604020202020204" pitchFamily="34" charset="0"/>
                <a:cs typeface="Arial" panose="020B0604020202020204" pitchFamily="34" charset="0"/>
              </a:rPr>
              <a:t>Total T</a:t>
            </a:r>
          </a:p>
          <a:p>
            <a:r>
              <a:rPr lang="en-GB" sz="2400" b="1" dirty="0">
                <a:solidFill>
                  <a:srgbClr val="7030A0"/>
                </a:solidFill>
                <a:latin typeface="Arial" panose="020B0604020202020204" pitchFamily="34" charset="0"/>
                <a:cs typeface="Arial" panose="020B0604020202020204" pitchFamily="34" charset="0"/>
              </a:rPr>
              <a:t>SHBG</a:t>
            </a:r>
          </a:p>
          <a:p>
            <a:r>
              <a:rPr lang="en-GB" sz="2400" b="1" dirty="0">
                <a:solidFill>
                  <a:srgbClr val="7030A0"/>
                </a:solidFill>
                <a:latin typeface="Arial" panose="020B0604020202020204" pitchFamily="34" charset="0"/>
                <a:cs typeface="Arial" panose="020B0604020202020204" pitchFamily="34" charset="0"/>
              </a:rPr>
              <a:t>Albumin</a:t>
            </a:r>
          </a:p>
        </p:txBody>
      </p:sp>
    </p:spTree>
    <p:extLst>
      <p:ext uri="{BB962C8B-B14F-4D97-AF65-F5344CB8AC3E}">
        <p14:creationId xmlns:p14="http://schemas.microsoft.com/office/powerpoint/2010/main" val="39345266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txBox="1">
            <a:spLocks noChangeArrowheads="1"/>
          </p:cNvSpPr>
          <p:nvPr/>
        </p:nvSpPr>
        <p:spPr bwMode="auto">
          <a:xfrm>
            <a:off x="3050382" y="2631281"/>
            <a:ext cx="6211491" cy="857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defTabSz="685800" eaLnBrk="1" hangingPunct="1">
              <a:spcBef>
                <a:spcPct val="0"/>
              </a:spcBef>
              <a:buNone/>
            </a:pPr>
            <a:endParaRPr lang="en-GB" altLang="en-US" sz="3000">
              <a:solidFill>
                <a:srgbClr val="7030A0"/>
              </a:solidFill>
              <a:latin typeface="Arial" charset="0"/>
              <a:cs typeface="Arial" pitchFamily="34" charset="0"/>
            </a:endParaRPr>
          </a:p>
        </p:txBody>
      </p:sp>
      <p:pic>
        <p:nvPicPr>
          <p:cNvPr id="2" name="Picture 1">
            <a:extLst>
              <a:ext uri="{FF2B5EF4-FFF2-40B4-BE49-F238E27FC236}">
                <a16:creationId xmlns:a16="http://schemas.microsoft.com/office/drawing/2014/main" id="{C8927B92-C713-4640-B3F0-AA251E3BC846}"/>
              </a:ext>
            </a:extLst>
          </p:cNvPr>
          <p:cNvPicPr>
            <a:picLocks noChangeAspect="1"/>
          </p:cNvPicPr>
          <p:nvPr/>
        </p:nvPicPr>
        <p:blipFill>
          <a:blip r:embed="rId3"/>
          <a:stretch>
            <a:fillRect/>
          </a:stretch>
        </p:blipFill>
        <p:spPr>
          <a:xfrm>
            <a:off x="2526060" y="1042669"/>
            <a:ext cx="7875240" cy="5444189"/>
          </a:xfrm>
          <a:prstGeom prst="rect">
            <a:avLst/>
          </a:prstGeom>
        </p:spPr>
      </p:pic>
      <p:sp>
        <p:nvSpPr>
          <p:cNvPr id="13" name="TextBox 12">
            <a:extLst>
              <a:ext uri="{FF2B5EF4-FFF2-40B4-BE49-F238E27FC236}">
                <a16:creationId xmlns:a16="http://schemas.microsoft.com/office/drawing/2014/main" id="{9FF47DDF-F5A0-6746-A4EF-2606A0500E06}"/>
              </a:ext>
            </a:extLst>
          </p:cNvPr>
          <p:cNvSpPr txBox="1"/>
          <p:nvPr/>
        </p:nvSpPr>
        <p:spPr>
          <a:xfrm>
            <a:off x="464186" y="151810"/>
            <a:ext cx="8892480" cy="2239844"/>
          </a:xfrm>
          <a:prstGeom prst="rect">
            <a:avLst/>
          </a:prstGeom>
          <a:noFill/>
        </p:spPr>
        <p:txBody>
          <a:bodyPr wrap="square">
            <a:spAutoFit/>
          </a:bodyPr>
          <a:lstStyle/>
          <a:p>
            <a:pPr fontAlgn="base">
              <a:spcBef>
                <a:spcPct val="0"/>
              </a:spcBef>
              <a:spcAft>
                <a:spcPct val="0"/>
              </a:spcAft>
            </a:pPr>
            <a:r>
              <a:rPr lang="en-US" sz="3600" b="1" u="sng" dirty="0">
                <a:solidFill>
                  <a:srgbClr val="FF0000"/>
                </a:solidFill>
                <a:latin typeface="Arial" pitchFamily="34" charset="0"/>
                <a:cs typeface="Arial" pitchFamily="34" charset="0"/>
              </a:rPr>
              <a:t>European Male Ageing Study</a:t>
            </a:r>
            <a:endParaRPr lang="en-US" sz="3600" b="1" dirty="0">
              <a:solidFill>
                <a:srgbClr val="FF0000"/>
              </a:solidFill>
              <a:latin typeface="Arial" pitchFamily="34" charset="0"/>
              <a:cs typeface="Arial" pitchFamily="34" charset="0"/>
            </a:endParaRPr>
          </a:p>
          <a:p>
            <a:pPr fontAlgn="base">
              <a:lnSpc>
                <a:spcPct val="150000"/>
              </a:lnSpc>
              <a:spcBef>
                <a:spcPct val="0"/>
              </a:spcBef>
              <a:spcAft>
                <a:spcPct val="0"/>
              </a:spcAft>
            </a:pPr>
            <a:endParaRPr lang="en-US" sz="2400" b="1" dirty="0">
              <a:solidFill>
                <a:srgbClr val="7030A0"/>
              </a:solidFill>
              <a:latin typeface="Arial" pitchFamily="34" charset="0"/>
              <a:cs typeface="Arial" pitchFamily="34" charset="0"/>
            </a:endParaRPr>
          </a:p>
          <a:p>
            <a:pPr fontAlgn="base">
              <a:lnSpc>
                <a:spcPct val="150000"/>
              </a:lnSpc>
              <a:spcBef>
                <a:spcPct val="0"/>
              </a:spcBef>
              <a:spcAft>
                <a:spcPct val="0"/>
              </a:spcAft>
            </a:pPr>
            <a:r>
              <a:rPr lang="en-US" sz="2400" b="1" dirty="0">
                <a:solidFill>
                  <a:srgbClr val="7030A0"/>
                </a:solidFill>
                <a:latin typeface="Arial" pitchFamily="34" charset="0"/>
                <a:cs typeface="Arial" pitchFamily="34" charset="0"/>
              </a:rPr>
              <a:t>3369 men</a:t>
            </a:r>
          </a:p>
          <a:p>
            <a:pPr fontAlgn="base">
              <a:lnSpc>
                <a:spcPct val="150000"/>
              </a:lnSpc>
              <a:spcBef>
                <a:spcPct val="0"/>
              </a:spcBef>
              <a:spcAft>
                <a:spcPct val="0"/>
              </a:spcAft>
            </a:pPr>
            <a:r>
              <a:rPr lang="en-US" sz="2400" b="1" dirty="0">
                <a:solidFill>
                  <a:srgbClr val="7030A0"/>
                </a:solidFill>
                <a:latin typeface="Arial" pitchFamily="34" charset="0"/>
                <a:cs typeface="Arial" pitchFamily="34" charset="0"/>
              </a:rPr>
              <a:t>40-79 years</a:t>
            </a:r>
          </a:p>
        </p:txBody>
      </p:sp>
      <p:sp>
        <p:nvSpPr>
          <p:cNvPr id="7" name="TextBox 6"/>
          <p:cNvSpPr txBox="1"/>
          <p:nvPr/>
        </p:nvSpPr>
        <p:spPr>
          <a:xfrm>
            <a:off x="8418860" y="6456989"/>
            <a:ext cx="5054954" cy="369332"/>
          </a:xfrm>
          <a:prstGeom prst="rect">
            <a:avLst/>
          </a:prstGeom>
          <a:noFill/>
        </p:spPr>
        <p:txBody>
          <a:bodyPr wrap="square" rtlCol="0">
            <a:spAutoFit/>
          </a:bodyPr>
          <a:lstStyle/>
          <a:p>
            <a:pPr defTabSz="685800"/>
            <a:r>
              <a:rPr lang="en-GB" b="1" dirty="0">
                <a:solidFill>
                  <a:srgbClr val="7030A0"/>
                </a:solidFill>
                <a:latin typeface="Calibri"/>
                <a:cs typeface="Arial" pitchFamily="34" charset="0"/>
              </a:rPr>
              <a:t>EMAS study. Wu et al. NEJM 2010</a:t>
            </a:r>
          </a:p>
        </p:txBody>
      </p:sp>
      <p:pic>
        <p:nvPicPr>
          <p:cNvPr id="2050" name="Picture 2">
            <a:extLst>
              <a:ext uri="{FF2B5EF4-FFF2-40B4-BE49-F238E27FC236}">
                <a16:creationId xmlns:a16="http://schemas.microsoft.com/office/drawing/2014/main" id="{4147338F-FE97-4855-8B62-21F411C87C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75343" y="1145982"/>
            <a:ext cx="5441314" cy="4831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2192578"/>
      </p:ext>
    </p:extLst>
  </p:cSld>
  <p:clrMapOvr>
    <a:masterClrMapping/>
  </p:clrMapOvr>
  <p:transition spd="slow" advTm="21791"/>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050"/>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txBox="1">
            <a:spLocks noChangeArrowheads="1"/>
          </p:cNvSpPr>
          <p:nvPr/>
        </p:nvSpPr>
        <p:spPr bwMode="auto">
          <a:xfrm>
            <a:off x="2035175" y="2365375"/>
            <a:ext cx="828198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GB" altLang="en-US" sz="4000">
              <a:solidFill>
                <a:srgbClr val="7030A0"/>
              </a:solidFill>
              <a:latin typeface="Arial" charset="0"/>
            </a:endParaRPr>
          </a:p>
        </p:txBody>
      </p:sp>
      <p:sp>
        <p:nvSpPr>
          <p:cNvPr id="14339" name="Rectangle 2"/>
          <p:cNvSpPr txBox="1">
            <a:spLocks noChangeArrowheads="1"/>
          </p:cNvSpPr>
          <p:nvPr/>
        </p:nvSpPr>
        <p:spPr bwMode="auto">
          <a:xfrm>
            <a:off x="690137" y="153320"/>
            <a:ext cx="1015867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GB" altLang="en-US" sz="4800" b="1" dirty="0">
                <a:solidFill>
                  <a:srgbClr val="33CC33"/>
                </a:solidFill>
                <a:latin typeface="Arial" charset="0"/>
              </a:rPr>
              <a:t>Late-onset </a:t>
            </a:r>
            <a:r>
              <a:rPr lang="en-GB" altLang="en-US" sz="4800" b="1" dirty="0" err="1">
                <a:solidFill>
                  <a:srgbClr val="33CC33"/>
                </a:solidFill>
                <a:latin typeface="Arial" charset="0"/>
              </a:rPr>
              <a:t>hypogonadism</a:t>
            </a:r>
            <a:r>
              <a:rPr lang="en-GB" altLang="en-US" sz="4800" b="1" dirty="0">
                <a:solidFill>
                  <a:srgbClr val="33CC33"/>
                </a:solidFill>
                <a:latin typeface="Arial" charset="0"/>
              </a:rPr>
              <a:t> (LOH)</a:t>
            </a:r>
          </a:p>
        </p:txBody>
      </p:sp>
      <p:sp>
        <p:nvSpPr>
          <p:cNvPr id="14340" name="Content Placeholder 1"/>
          <p:cNvSpPr>
            <a:spLocks noGrp="1"/>
          </p:cNvSpPr>
          <p:nvPr>
            <p:ph idx="1"/>
          </p:nvPr>
        </p:nvSpPr>
        <p:spPr>
          <a:xfrm>
            <a:off x="690137" y="1646368"/>
            <a:ext cx="8821737" cy="4525962"/>
          </a:xfrm>
        </p:spPr>
        <p:txBody>
          <a:bodyPr>
            <a:noAutofit/>
          </a:bodyPr>
          <a:lstStyle/>
          <a:p>
            <a:r>
              <a:rPr lang="en-GB" altLang="en-US" sz="2400" dirty="0">
                <a:latin typeface="Arial" charset="0"/>
                <a:cs typeface="Arial" charset="0"/>
              </a:rPr>
              <a:t>33% to 50% of middle-aged men have decreased serum T.</a:t>
            </a:r>
          </a:p>
          <a:p>
            <a:pPr marL="0" indent="0">
              <a:buNone/>
            </a:pPr>
            <a:endParaRPr lang="en-GB" altLang="en-US" sz="2400" dirty="0">
              <a:solidFill>
                <a:srgbClr val="FF0000"/>
              </a:solidFill>
              <a:latin typeface="Arial" charset="0"/>
              <a:cs typeface="Arial" charset="0"/>
            </a:endParaRPr>
          </a:p>
          <a:p>
            <a:r>
              <a:rPr lang="en-GB" altLang="en-US" sz="2400" b="1" dirty="0">
                <a:latin typeface="Arial" charset="0"/>
                <a:cs typeface="Arial" charset="0"/>
              </a:rPr>
              <a:t>BUT</a:t>
            </a:r>
            <a:r>
              <a:rPr lang="en-GB" altLang="en-US" sz="2400" dirty="0">
                <a:solidFill>
                  <a:srgbClr val="FF0000"/>
                </a:solidFill>
                <a:latin typeface="Arial" charset="0"/>
                <a:cs typeface="Arial" charset="0"/>
              </a:rPr>
              <a:t> </a:t>
            </a:r>
            <a:r>
              <a:rPr lang="en-GB" altLang="en-US" sz="2400" b="1" dirty="0">
                <a:latin typeface="Arial" charset="0"/>
                <a:cs typeface="Arial" charset="0"/>
              </a:rPr>
              <a:t>only</a:t>
            </a:r>
            <a:r>
              <a:rPr lang="en-GB" altLang="en-US" sz="2400" dirty="0">
                <a:solidFill>
                  <a:srgbClr val="FF0000"/>
                </a:solidFill>
                <a:latin typeface="Arial" charset="0"/>
                <a:cs typeface="Arial" charset="0"/>
              </a:rPr>
              <a:t> </a:t>
            </a:r>
            <a:r>
              <a:rPr lang="en-GB" altLang="en-US" sz="2400" b="1" dirty="0">
                <a:latin typeface="Arial" charset="0"/>
                <a:cs typeface="Arial" charset="0"/>
              </a:rPr>
              <a:t>3 sexual symptoms are related to low T:</a:t>
            </a:r>
          </a:p>
          <a:p>
            <a:pPr lvl="1">
              <a:lnSpc>
                <a:spcPct val="170000"/>
              </a:lnSpc>
            </a:pPr>
            <a:r>
              <a:rPr lang="en-GB" altLang="en-US" b="1" dirty="0">
                <a:solidFill>
                  <a:srgbClr val="7030A0"/>
                </a:solidFill>
                <a:latin typeface="Arial" charset="0"/>
                <a:cs typeface="Arial" charset="0"/>
              </a:rPr>
              <a:t>Erectile dysfunction</a:t>
            </a:r>
          </a:p>
          <a:p>
            <a:pPr lvl="1">
              <a:lnSpc>
                <a:spcPct val="170000"/>
              </a:lnSpc>
            </a:pPr>
            <a:r>
              <a:rPr lang="en-GB" altLang="en-US" b="1" dirty="0">
                <a:solidFill>
                  <a:srgbClr val="7030A0"/>
                </a:solidFill>
                <a:latin typeface="Arial" charset="0"/>
                <a:cs typeface="Arial" charset="0"/>
              </a:rPr>
              <a:t>Reduced frequency of sexual thoughts</a:t>
            </a:r>
          </a:p>
          <a:p>
            <a:pPr lvl="1">
              <a:lnSpc>
                <a:spcPct val="170000"/>
              </a:lnSpc>
            </a:pPr>
            <a:r>
              <a:rPr lang="en-GB" altLang="en-US" b="1" dirty="0">
                <a:solidFill>
                  <a:srgbClr val="7030A0"/>
                </a:solidFill>
                <a:latin typeface="Arial" charset="0"/>
                <a:cs typeface="Arial" charset="0"/>
              </a:rPr>
              <a:t>Reduced morning erections</a:t>
            </a:r>
          </a:p>
          <a:p>
            <a:pPr marL="0" indent="0">
              <a:buNone/>
            </a:pPr>
            <a:endParaRPr lang="en-GB" altLang="en-US" sz="2400" dirty="0">
              <a:solidFill>
                <a:srgbClr val="FF0000"/>
              </a:solidFill>
              <a:latin typeface="Arial" charset="0"/>
              <a:cs typeface="Arial" charset="0"/>
            </a:endParaRPr>
          </a:p>
          <a:p>
            <a:pPr marL="0" indent="0">
              <a:buNone/>
            </a:pPr>
            <a:r>
              <a:rPr lang="en-GB" altLang="en-US" sz="2400" b="1" dirty="0">
                <a:solidFill>
                  <a:srgbClr val="FF0000"/>
                </a:solidFill>
                <a:latin typeface="Arial" charset="0"/>
                <a:cs typeface="Arial" charset="0"/>
              </a:rPr>
              <a:t>Only 2% of 40-80 year olds have true LOH</a:t>
            </a:r>
            <a:endParaRPr lang="en-GB" altLang="en-US" sz="2400" dirty="0">
              <a:latin typeface="Arial" charset="0"/>
              <a:cs typeface="Arial" charset="0"/>
            </a:endParaRPr>
          </a:p>
          <a:p>
            <a:endParaRPr lang="en-GB" altLang="en-US" sz="2400" dirty="0">
              <a:latin typeface="Arial" charset="0"/>
              <a:cs typeface="Arial" charset="0"/>
            </a:endParaRPr>
          </a:p>
          <a:p>
            <a:endParaRPr lang="en-GB" altLang="en-US" sz="2400" dirty="0">
              <a:latin typeface="Arial" charset="0"/>
              <a:cs typeface="Arial" charset="0"/>
            </a:endParaRPr>
          </a:p>
        </p:txBody>
      </p:sp>
      <p:sp>
        <p:nvSpPr>
          <p:cNvPr id="7" name="TextBox 6"/>
          <p:cNvSpPr txBox="1"/>
          <p:nvPr/>
        </p:nvSpPr>
        <p:spPr>
          <a:xfrm>
            <a:off x="0" y="6482507"/>
            <a:ext cx="3859619" cy="338554"/>
          </a:xfrm>
          <a:prstGeom prst="rect">
            <a:avLst/>
          </a:prstGeom>
          <a:noFill/>
        </p:spPr>
        <p:txBody>
          <a:bodyPr wrap="square" rtlCol="0">
            <a:spAutoFit/>
          </a:bodyPr>
          <a:lstStyle/>
          <a:p>
            <a:r>
              <a:rPr lang="en-GB" sz="1600" b="1" dirty="0">
                <a:solidFill>
                  <a:srgbClr val="7030A0"/>
                </a:solidFill>
              </a:rPr>
              <a:t>Wu et al. NEJM 2010</a:t>
            </a:r>
          </a:p>
        </p:txBody>
      </p:sp>
      <p:sp>
        <p:nvSpPr>
          <p:cNvPr id="4" name="TextBox 3"/>
          <p:cNvSpPr txBox="1"/>
          <p:nvPr/>
        </p:nvSpPr>
        <p:spPr>
          <a:xfrm>
            <a:off x="7710985" y="3125342"/>
            <a:ext cx="4162566" cy="3046988"/>
          </a:xfrm>
          <a:prstGeom prst="rect">
            <a:avLst/>
          </a:prstGeom>
          <a:solidFill>
            <a:schemeClr val="bg1">
              <a:lumMod val="85000"/>
            </a:schemeClr>
          </a:solidFill>
        </p:spPr>
        <p:txBody>
          <a:bodyPr wrap="square" rtlCol="0">
            <a:spAutoFit/>
          </a:bodyPr>
          <a:lstStyle/>
          <a:p>
            <a:pPr lvl="1"/>
            <a:r>
              <a:rPr lang="en-GB" altLang="en-US" sz="2000" b="1" u="sng" dirty="0">
                <a:latin typeface="Arial" charset="0"/>
                <a:cs typeface="Arial" charset="0"/>
              </a:rPr>
              <a:t>EMAS criteria for LOH:</a:t>
            </a:r>
          </a:p>
          <a:p>
            <a:pPr lvl="1"/>
            <a:endParaRPr lang="en-GB" altLang="en-US" b="1" dirty="0">
              <a:latin typeface="Arial" charset="0"/>
              <a:cs typeface="Arial" charset="0"/>
            </a:endParaRPr>
          </a:p>
          <a:p>
            <a:pPr lvl="1"/>
            <a:r>
              <a:rPr lang="en-GB" altLang="en-US" b="1" dirty="0">
                <a:latin typeface="Arial" charset="0"/>
                <a:cs typeface="Arial" charset="0"/>
              </a:rPr>
              <a:t>1.    3 x Sexual symptoms </a:t>
            </a:r>
          </a:p>
          <a:p>
            <a:pPr lvl="1"/>
            <a:endParaRPr lang="en-GB" altLang="en-US" b="1" dirty="0">
              <a:latin typeface="Arial" charset="0"/>
              <a:cs typeface="Arial" charset="0"/>
            </a:endParaRPr>
          </a:p>
          <a:p>
            <a:pPr lvl="1"/>
            <a:r>
              <a:rPr lang="en-GB" altLang="en-US" b="1" dirty="0">
                <a:latin typeface="Arial" charset="0"/>
                <a:cs typeface="Arial" charset="0"/>
              </a:rPr>
              <a:t>2.    Low T defined as either:</a:t>
            </a:r>
          </a:p>
          <a:p>
            <a:pPr lvl="1"/>
            <a:r>
              <a:rPr lang="en-GB" altLang="en-US" b="1" dirty="0">
                <a:latin typeface="Arial" charset="0"/>
                <a:cs typeface="Arial" charset="0"/>
              </a:rPr>
              <a:t> </a:t>
            </a:r>
          </a:p>
          <a:p>
            <a:pPr marL="800100" lvl="1" indent="-342900">
              <a:buFont typeface="Arial" panose="020B0604020202020204" pitchFamily="34" charset="0"/>
              <a:buChar char="•"/>
            </a:pPr>
            <a:r>
              <a:rPr lang="en-GB" altLang="en-US" sz="1600" b="1" i="1" dirty="0">
                <a:latin typeface="Arial" charset="0"/>
                <a:cs typeface="Arial" charset="0"/>
              </a:rPr>
              <a:t>Total T &lt; 8nmol/L </a:t>
            </a:r>
          </a:p>
          <a:p>
            <a:pPr marL="800100" lvl="1" indent="-342900">
              <a:buFont typeface="Arial" panose="020B0604020202020204" pitchFamily="34" charset="0"/>
              <a:buChar char="•"/>
            </a:pPr>
            <a:endParaRPr lang="en-GB" altLang="en-US" sz="1600" b="1" i="1" dirty="0">
              <a:latin typeface="Arial" charset="0"/>
              <a:cs typeface="Arial" charset="0"/>
            </a:endParaRPr>
          </a:p>
          <a:p>
            <a:pPr lvl="2"/>
            <a:r>
              <a:rPr lang="en-GB" altLang="en-US" sz="1600" b="1" i="1" dirty="0">
                <a:latin typeface="Arial" charset="0"/>
                <a:cs typeface="Arial" charset="0"/>
              </a:rPr>
              <a:t>OR</a:t>
            </a:r>
          </a:p>
          <a:p>
            <a:pPr marL="800100" lvl="1" indent="-342900">
              <a:buFont typeface="Arial" panose="020B0604020202020204" pitchFamily="34" charset="0"/>
              <a:buChar char="•"/>
            </a:pPr>
            <a:endParaRPr lang="en-GB" altLang="en-US" sz="1600" b="1" i="1" dirty="0">
              <a:latin typeface="Arial" charset="0"/>
              <a:cs typeface="Arial" charset="0"/>
            </a:endParaRPr>
          </a:p>
          <a:p>
            <a:pPr marL="800100" lvl="1" indent="-342900">
              <a:buFont typeface="Arial" panose="020B0604020202020204" pitchFamily="34" charset="0"/>
              <a:buChar char="•"/>
            </a:pPr>
            <a:r>
              <a:rPr lang="en-GB" altLang="en-US" sz="1600" b="1" i="1" dirty="0">
                <a:latin typeface="Arial" charset="0"/>
                <a:cs typeface="Arial" charset="0"/>
              </a:rPr>
              <a:t>Total T &lt;11 AND </a:t>
            </a:r>
            <a:r>
              <a:rPr lang="en-GB" altLang="en-US" sz="1600" b="1" i="1" dirty="0" err="1">
                <a:solidFill>
                  <a:srgbClr val="FF0000"/>
                </a:solidFill>
                <a:latin typeface="Arial" charset="0"/>
                <a:cs typeface="Arial" charset="0"/>
              </a:rPr>
              <a:t>cFT</a:t>
            </a:r>
            <a:r>
              <a:rPr lang="en-GB" altLang="en-US" sz="1600" b="1" i="1" dirty="0">
                <a:solidFill>
                  <a:srgbClr val="FF0000"/>
                </a:solidFill>
                <a:latin typeface="Arial" charset="0"/>
                <a:cs typeface="Arial" charset="0"/>
              </a:rPr>
              <a:t> &lt; 220pmol/l</a:t>
            </a:r>
          </a:p>
        </p:txBody>
      </p:sp>
    </p:spTree>
    <p:extLst>
      <p:ext uri="{BB962C8B-B14F-4D97-AF65-F5344CB8AC3E}">
        <p14:creationId xmlns:p14="http://schemas.microsoft.com/office/powerpoint/2010/main" val="1061283032"/>
      </p:ext>
    </p:extLst>
  </p:cSld>
  <p:clrMapOvr>
    <a:masterClrMapping/>
  </p:clrMapOvr>
  <p:transition spd="slow" advTm="21791"/>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2967" y="2422806"/>
            <a:ext cx="9759932" cy="2958663"/>
          </a:xfrm>
        </p:spPr>
        <p:txBody>
          <a:bodyPr>
            <a:normAutofit/>
          </a:bodyPr>
          <a:lstStyle/>
          <a:p>
            <a:pPr algn="l"/>
            <a:r>
              <a:rPr lang="en-GB" sz="3600" b="1" dirty="0">
                <a:solidFill>
                  <a:srgbClr val="0070C0"/>
                </a:solidFill>
                <a:latin typeface="Arial" panose="020B0604020202020204" pitchFamily="34" charset="0"/>
                <a:cs typeface="Arial" panose="020B0604020202020204" pitchFamily="34" charset="0"/>
              </a:rPr>
              <a:t>Efficacy and safety of TRT in older men?</a:t>
            </a:r>
            <a:br>
              <a:rPr lang="en-GB" sz="3600" b="1" dirty="0">
                <a:solidFill>
                  <a:srgbClr val="00B050"/>
                </a:solidFill>
                <a:latin typeface="Arial" panose="020B0604020202020204" pitchFamily="34" charset="0"/>
                <a:cs typeface="Arial" panose="020B0604020202020204" pitchFamily="34" charset="0"/>
              </a:rPr>
            </a:br>
            <a:r>
              <a:rPr lang="en-GB" sz="3600" b="1" dirty="0">
                <a:solidFill>
                  <a:srgbClr val="00B050"/>
                </a:solidFill>
                <a:latin typeface="Arial" panose="020B0604020202020204" pitchFamily="34" charset="0"/>
                <a:cs typeface="Arial" panose="020B0604020202020204" pitchFamily="34" charset="0"/>
              </a:rPr>
              <a:t> </a:t>
            </a:r>
            <a:br>
              <a:rPr lang="en-GB" sz="3600" b="1" dirty="0">
                <a:solidFill>
                  <a:srgbClr val="0070C0"/>
                </a:solidFill>
                <a:latin typeface="Arial" panose="020B0604020202020204" pitchFamily="34" charset="0"/>
                <a:cs typeface="Arial" panose="020B0604020202020204" pitchFamily="34" charset="0"/>
              </a:rPr>
            </a:br>
            <a:br>
              <a:rPr lang="en-GB" sz="3600" b="1" dirty="0">
                <a:solidFill>
                  <a:srgbClr val="0070C0"/>
                </a:solidFill>
                <a:latin typeface="Arial" panose="020B0604020202020204" pitchFamily="34" charset="0"/>
                <a:cs typeface="Arial" panose="020B0604020202020204" pitchFamily="34" charset="0"/>
              </a:rPr>
            </a:br>
            <a:endParaRPr lang="en-US" sz="36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025646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5" descr="Drug Safety and Availability &gt; FDA Drug Safety Communication: FDA cautions about using testosterone products for low testosterone due to aging; requires labeling change to inform of possible increased risk of heart attack and stroke with use - Google Ch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3412" y="2647655"/>
            <a:ext cx="10428941" cy="102870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2533" name="Rectangle 8"/>
          <p:cNvSpPr>
            <a:spLocks noChangeArrowheads="1"/>
          </p:cNvSpPr>
          <p:nvPr/>
        </p:nvSpPr>
        <p:spPr bwMode="auto">
          <a:xfrm>
            <a:off x="4008439" y="6611938"/>
            <a:ext cx="5526087" cy="246062"/>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en-GB" altLang="en-US" sz="1000">
                <a:latin typeface="Arial" charset="0"/>
              </a:rPr>
              <a:t>http://www.fda.gov/Drugs/DrugSafety/ucm436259.htm</a:t>
            </a:r>
          </a:p>
        </p:txBody>
      </p:sp>
      <p:pic>
        <p:nvPicPr>
          <p:cNvPr id="6" name="Picture 5" descr="Drug Safety and Availability &gt; FDA Drug Safety Communication: FDA cautions about using testosterone products for low testosterone due to aging; requires labeling change to inform of possible increased risk of heart attack and stroke with use - Google Ch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57175" y="-11000798"/>
            <a:ext cx="15673293" cy="154599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6"/>
          <p:cNvSpPr/>
          <p:nvPr/>
        </p:nvSpPr>
        <p:spPr>
          <a:xfrm>
            <a:off x="1979891" y="1976064"/>
            <a:ext cx="7642224" cy="802996"/>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a:p>
        </p:txBody>
      </p:sp>
      <p:sp>
        <p:nvSpPr>
          <p:cNvPr id="9" name="Rectangle 8"/>
          <p:cNvSpPr/>
          <p:nvPr/>
        </p:nvSpPr>
        <p:spPr>
          <a:xfrm>
            <a:off x="1987174" y="1299882"/>
            <a:ext cx="7724588" cy="448236"/>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a:p>
        </p:txBody>
      </p:sp>
    </p:spTree>
    <p:extLst>
      <p:ext uri="{BB962C8B-B14F-4D97-AF65-F5344CB8AC3E}">
        <p14:creationId xmlns:p14="http://schemas.microsoft.com/office/powerpoint/2010/main" val="14258154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a:spLocks noChangeArrowheads="1"/>
          </p:cNvSpPr>
          <p:nvPr/>
        </p:nvSpPr>
        <p:spPr bwMode="auto">
          <a:xfrm>
            <a:off x="8907551" y="1670693"/>
            <a:ext cx="3119910" cy="4483535"/>
          </a:xfrm>
          <a:prstGeom prst="rect">
            <a:avLst/>
          </a:prstGeom>
          <a:solidFill>
            <a:schemeClr val="bg1"/>
          </a:solidFill>
          <a:ln>
            <a:noFill/>
          </a:ln>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fontAlgn="base" hangingPunct="1">
              <a:lnSpc>
                <a:spcPct val="120000"/>
              </a:lnSpc>
              <a:spcBef>
                <a:spcPct val="0"/>
              </a:spcBef>
              <a:spcAft>
                <a:spcPct val="0"/>
              </a:spcAft>
              <a:buNone/>
              <a:defRPr/>
            </a:pPr>
            <a:r>
              <a:rPr lang="en-GB" altLang="en-US" sz="2400" b="1" i="1" dirty="0">
                <a:solidFill>
                  <a:srgbClr val="FF6600"/>
                </a:solidFill>
                <a:ea typeface="ＭＳ Ｐゴシック" charset="0"/>
              </a:rPr>
              <a:t>3000 men</a:t>
            </a:r>
          </a:p>
          <a:p>
            <a:pPr eaLnBrk="1" fontAlgn="base" hangingPunct="1">
              <a:lnSpc>
                <a:spcPct val="120000"/>
              </a:lnSpc>
              <a:spcBef>
                <a:spcPct val="0"/>
              </a:spcBef>
              <a:spcAft>
                <a:spcPct val="0"/>
              </a:spcAft>
              <a:buNone/>
              <a:defRPr/>
            </a:pPr>
            <a:r>
              <a:rPr lang="en-GB" altLang="en-US" sz="2400" b="1" i="1" dirty="0">
                <a:solidFill>
                  <a:srgbClr val="FF6600"/>
                </a:solidFill>
                <a:ea typeface="ＭＳ Ｐゴシック" charset="0"/>
              </a:rPr>
              <a:t>17 clinical trials</a:t>
            </a:r>
          </a:p>
          <a:p>
            <a:pPr eaLnBrk="1" fontAlgn="base" hangingPunct="1">
              <a:lnSpc>
                <a:spcPct val="120000"/>
              </a:lnSpc>
              <a:spcBef>
                <a:spcPct val="0"/>
              </a:spcBef>
              <a:spcAft>
                <a:spcPct val="0"/>
              </a:spcAft>
              <a:buNone/>
              <a:defRPr/>
            </a:pPr>
            <a:r>
              <a:rPr lang="en-GB" altLang="en-US" sz="2400" b="1" i="1" dirty="0">
                <a:solidFill>
                  <a:srgbClr val="FF6600"/>
                </a:solidFill>
                <a:ea typeface="ＭＳ Ｐゴシック" charset="0"/>
              </a:rPr>
              <a:t>11 countries</a:t>
            </a:r>
          </a:p>
          <a:p>
            <a:pPr eaLnBrk="1" fontAlgn="base" hangingPunct="1">
              <a:lnSpc>
                <a:spcPct val="120000"/>
              </a:lnSpc>
              <a:spcBef>
                <a:spcPct val="0"/>
              </a:spcBef>
              <a:spcAft>
                <a:spcPct val="0"/>
              </a:spcAft>
              <a:buNone/>
              <a:defRPr/>
            </a:pPr>
            <a:endParaRPr lang="en-GB" altLang="en-US" sz="2400" b="1" i="1" u="sng" dirty="0">
              <a:solidFill>
                <a:srgbClr val="FF6600"/>
              </a:solidFill>
              <a:ea typeface="ＭＳ Ｐゴシック" charset="0"/>
            </a:endParaRPr>
          </a:p>
          <a:p>
            <a:pPr eaLnBrk="1" fontAlgn="base" hangingPunct="1">
              <a:lnSpc>
                <a:spcPct val="120000"/>
              </a:lnSpc>
              <a:spcBef>
                <a:spcPct val="0"/>
              </a:spcBef>
              <a:spcAft>
                <a:spcPct val="0"/>
              </a:spcAft>
              <a:buNone/>
              <a:defRPr/>
            </a:pPr>
            <a:endParaRPr lang="en-GB" altLang="en-US" sz="1800" b="1" i="1" dirty="0">
              <a:solidFill>
                <a:srgbClr val="FF6600"/>
              </a:solidFill>
              <a:ea typeface="ＭＳ Ｐゴシック" charset="0"/>
            </a:endParaRPr>
          </a:p>
          <a:p>
            <a:pPr lvl="1" indent="0" eaLnBrk="1" fontAlgn="base" hangingPunct="1">
              <a:lnSpc>
                <a:spcPct val="120000"/>
              </a:lnSpc>
              <a:spcBef>
                <a:spcPct val="0"/>
              </a:spcBef>
              <a:spcAft>
                <a:spcPct val="0"/>
              </a:spcAft>
              <a:buNone/>
              <a:defRPr/>
            </a:pPr>
            <a:endParaRPr lang="en-GB" altLang="en-US" sz="1800" b="1" i="1" dirty="0">
              <a:solidFill>
                <a:srgbClr val="FF6600"/>
              </a:solidFill>
              <a:ea typeface="ＭＳ Ｐゴシック" charset="0"/>
            </a:endParaRPr>
          </a:p>
          <a:p>
            <a:pPr lvl="1" indent="0" eaLnBrk="1" fontAlgn="base" hangingPunct="1">
              <a:lnSpc>
                <a:spcPct val="120000"/>
              </a:lnSpc>
              <a:spcBef>
                <a:spcPct val="0"/>
              </a:spcBef>
              <a:spcAft>
                <a:spcPct val="0"/>
              </a:spcAft>
              <a:buNone/>
              <a:defRPr/>
            </a:pPr>
            <a:endParaRPr lang="en-GB" altLang="en-US" sz="1800" b="1" i="1" dirty="0">
              <a:solidFill>
                <a:srgbClr val="FF6600"/>
              </a:solidFill>
              <a:ea typeface="ＭＳ Ｐゴシック" charset="0"/>
            </a:endParaRPr>
          </a:p>
          <a:p>
            <a:pPr lvl="1" indent="0" eaLnBrk="1" fontAlgn="base" hangingPunct="1">
              <a:lnSpc>
                <a:spcPct val="120000"/>
              </a:lnSpc>
              <a:spcBef>
                <a:spcPct val="0"/>
              </a:spcBef>
              <a:spcAft>
                <a:spcPct val="0"/>
              </a:spcAft>
              <a:buNone/>
              <a:defRPr/>
            </a:pPr>
            <a:endParaRPr lang="en-GB" altLang="en-US" sz="1800" b="1" i="1" dirty="0">
              <a:solidFill>
                <a:srgbClr val="FF6600"/>
              </a:solidFill>
              <a:ea typeface="ＭＳ Ｐゴシック" charset="0"/>
            </a:endParaRPr>
          </a:p>
          <a:p>
            <a:pPr eaLnBrk="1" fontAlgn="base" hangingPunct="1">
              <a:lnSpc>
                <a:spcPct val="120000"/>
              </a:lnSpc>
              <a:spcBef>
                <a:spcPct val="0"/>
              </a:spcBef>
              <a:spcAft>
                <a:spcPct val="0"/>
              </a:spcAft>
              <a:buNone/>
              <a:defRPr/>
            </a:pPr>
            <a:endParaRPr lang="en-GB" altLang="en-US" sz="2400" b="1" i="1" dirty="0">
              <a:solidFill>
                <a:srgbClr val="FF6600"/>
              </a:solidFill>
              <a:ea typeface="ＭＳ Ｐゴシック" charset="0"/>
            </a:endParaRPr>
          </a:p>
          <a:p>
            <a:pPr eaLnBrk="1" fontAlgn="base" hangingPunct="1">
              <a:lnSpc>
                <a:spcPct val="120000"/>
              </a:lnSpc>
              <a:spcBef>
                <a:spcPct val="0"/>
              </a:spcBef>
              <a:spcAft>
                <a:spcPct val="0"/>
              </a:spcAft>
              <a:buNone/>
              <a:defRPr/>
            </a:pPr>
            <a:endParaRPr lang="en-GB" altLang="en-US" sz="2400" b="1" i="1" dirty="0">
              <a:solidFill>
                <a:srgbClr val="FF6600"/>
              </a:solidFill>
              <a:ea typeface="ＭＳ Ｐゴシック" charset="0"/>
            </a:endParaRPr>
          </a:p>
          <a:p>
            <a:pPr eaLnBrk="1" fontAlgn="base" hangingPunct="1">
              <a:lnSpc>
                <a:spcPct val="120000"/>
              </a:lnSpc>
              <a:spcBef>
                <a:spcPct val="0"/>
              </a:spcBef>
              <a:spcAft>
                <a:spcPct val="0"/>
              </a:spcAft>
              <a:buNone/>
              <a:defRPr/>
            </a:pPr>
            <a:endParaRPr lang="en-GB" altLang="en-US" sz="2400" b="1" i="1" dirty="0">
              <a:solidFill>
                <a:srgbClr val="FF6600"/>
              </a:solidFill>
              <a:ea typeface="ＭＳ Ｐゴシック" charset="0"/>
            </a:endParaRPr>
          </a:p>
        </p:txBody>
      </p:sp>
      <p:sp>
        <p:nvSpPr>
          <p:cNvPr id="8198" name="Title 1"/>
          <p:cNvSpPr>
            <a:spLocks noGrp="1"/>
          </p:cNvSpPr>
          <p:nvPr>
            <p:ph type="title"/>
          </p:nvPr>
        </p:nvSpPr>
        <p:spPr>
          <a:xfrm>
            <a:off x="28241" y="-185846"/>
            <a:ext cx="9308892" cy="2034004"/>
          </a:xfrm>
        </p:spPr>
        <p:txBody>
          <a:bodyPr>
            <a:normAutofit/>
          </a:bodyPr>
          <a:lstStyle/>
          <a:p>
            <a:pPr algn="l">
              <a:lnSpc>
                <a:spcPct val="120000"/>
              </a:lnSpc>
            </a:pPr>
            <a:r>
              <a:rPr lang="en-GB" altLang="en-US" sz="2800" b="1" i="1" dirty="0">
                <a:solidFill>
                  <a:srgbClr val="0070C0"/>
                </a:solidFill>
                <a:latin typeface="Arial" panose="020B0604020202020204" pitchFamily="34" charset="0"/>
                <a:cs typeface="Arial" panose="020B0604020202020204" pitchFamily="34" charset="0"/>
              </a:rPr>
              <a:t>Testosterone Efficacy and Safety Consortium (</a:t>
            </a:r>
            <a:r>
              <a:rPr lang="en-GB" altLang="en-US" sz="2800" b="1" i="1" dirty="0" err="1">
                <a:solidFill>
                  <a:srgbClr val="0070C0"/>
                </a:solidFill>
                <a:latin typeface="Arial" panose="020B0604020202020204" pitchFamily="34" charset="0"/>
                <a:cs typeface="Arial" panose="020B0604020202020204" pitchFamily="34" charset="0"/>
              </a:rPr>
              <a:t>TestES</a:t>
            </a:r>
            <a:r>
              <a:rPr lang="en-GB" altLang="en-US" sz="2800" b="1" i="1" dirty="0">
                <a:solidFill>
                  <a:srgbClr val="0070C0"/>
                </a:solidFill>
                <a:latin typeface="Arial" panose="020B0604020202020204" pitchFamily="34" charset="0"/>
                <a:cs typeface="Arial" panose="020B0604020202020204" pitchFamily="34" charset="0"/>
              </a:rPr>
              <a:t>) </a:t>
            </a:r>
            <a:endParaRPr lang="en-GB" altLang="en-US" sz="3600" b="1" i="1" dirty="0">
              <a:solidFill>
                <a:srgbClr val="0070C0"/>
              </a:solidFill>
              <a:latin typeface="Arial" panose="020B0604020202020204" pitchFamily="34" charset="0"/>
              <a:cs typeface="Arial" panose="020B0604020202020204" pitchFamily="34" charset="0"/>
            </a:endParaRPr>
          </a:p>
        </p:txBody>
      </p:sp>
      <p:graphicFrame>
        <p:nvGraphicFramePr>
          <p:cNvPr id="5" name="Diagram 4">
            <a:extLst>
              <a:ext uri="{FF2B5EF4-FFF2-40B4-BE49-F238E27FC236}">
                <a16:creationId xmlns:a16="http://schemas.microsoft.com/office/drawing/2014/main" id="{85237B86-927B-4FE4-85AF-38B9C5F7C047}"/>
              </a:ext>
            </a:extLst>
          </p:cNvPr>
          <p:cNvGraphicFramePr/>
          <p:nvPr/>
        </p:nvGraphicFramePr>
        <p:xfrm>
          <a:off x="1885255" y="1397000"/>
          <a:ext cx="6599178" cy="44937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descr="Logo, company name&#10;&#10;Description automatically generated">
            <a:extLst>
              <a:ext uri="{FF2B5EF4-FFF2-40B4-BE49-F238E27FC236}">
                <a16:creationId xmlns:a16="http://schemas.microsoft.com/office/drawing/2014/main" id="{3A400E77-0EFF-F8A3-2A34-D2AC7F0EB14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245150" y="1844"/>
            <a:ext cx="3931861" cy="1222206"/>
          </a:xfrm>
          <a:prstGeom prst="rect">
            <a:avLst/>
          </a:prstGeom>
        </p:spPr>
      </p:pic>
      <p:sp>
        <p:nvSpPr>
          <p:cNvPr id="4" name="TextBox 3">
            <a:extLst>
              <a:ext uri="{FF2B5EF4-FFF2-40B4-BE49-F238E27FC236}">
                <a16:creationId xmlns:a16="http://schemas.microsoft.com/office/drawing/2014/main" id="{5BDF4978-92EC-BB05-F62A-8F6B42EDD595}"/>
              </a:ext>
            </a:extLst>
          </p:cNvPr>
          <p:cNvSpPr txBox="1"/>
          <p:nvPr/>
        </p:nvSpPr>
        <p:spPr>
          <a:xfrm>
            <a:off x="4811977" y="5788581"/>
            <a:ext cx="7141620" cy="1021883"/>
          </a:xfrm>
          <a:prstGeom prst="rect">
            <a:avLst/>
          </a:prstGeom>
          <a:noFill/>
        </p:spPr>
        <p:txBody>
          <a:bodyPr wrap="square">
            <a:spAutoFit/>
          </a:bodyPr>
          <a:lstStyle/>
          <a:p>
            <a:pPr>
              <a:lnSpc>
                <a:spcPct val="150000"/>
              </a:lnSpc>
            </a:pPr>
            <a:r>
              <a:rPr lang="en-GB" sz="1400" dirty="0">
                <a:solidFill>
                  <a:srgbClr val="FF6600"/>
                </a:solidFill>
                <a:latin typeface="Arial" panose="020B0604020202020204" pitchFamily="34" charset="0"/>
                <a:cs typeface="Arial" panose="020B0604020202020204" pitchFamily="34" charset="0"/>
              </a:rPr>
              <a:t>Hudson et al. Lancet HL 2022</a:t>
            </a:r>
          </a:p>
          <a:p>
            <a:pPr>
              <a:lnSpc>
                <a:spcPct val="150000"/>
              </a:lnSpc>
            </a:pPr>
            <a:r>
              <a:rPr lang="en-GB" sz="1400" dirty="0">
                <a:solidFill>
                  <a:srgbClr val="FF6600"/>
                </a:solidFill>
                <a:latin typeface="Arial" panose="020B0604020202020204" pitchFamily="34" charset="0"/>
                <a:cs typeface="Arial" panose="020B0604020202020204" pitchFamily="34" charset="0"/>
              </a:rPr>
              <a:t>Hudson et al. Lancet HL 2023</a:t>
            </a:r>
          </a:p>
          <a:p>
            <a:pPr>
              <a:lnSpc>
                <a:spcPct val="150000"/>
              </a:lnSpc>
            </a:pPr>
            <a:endParaRPr lang="en-GB" sz="1400" dirty="0">
              <a:solidFill>
                <a:srgbClr val="FF6600"/>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6F1C5B45-6E26-B001-13F2-CF63D94425E2}"/>
              </a:ext>
            </a:extLst>
          </p:cNvPr>
          <p:cNvSpPr txBox="1"/>
          <p:nvPr/>
        </p:nvSpPr>
        <p:spPr>
          <a:xfrm>
            <a:off x="80838" y="3514344"/>
            <a:ext cx="3357305" cy="698717"/>
          </a:xfrm>
          <a:prstGeom prst="rect">
            <a:avLst/>
          </a:prstGeom>
          <a:noFill/>
        </p:spPr>
        <p:txBody>
          <a:bodyPr wrap="square">
            <a:spAutoFit/>
          </a:bodyPr>
          <a:lstStyle/>
          <a:p>
            <a:pPr>
              <a:lnSpc>
                <a:spcPct val="150000"/>
              </a:lnSpc>
            </a:pPr>
            <a:r>
              <a:rPr lang="en-GB" sz="1400" dirty="0">
                <a:solidFill>
                  <a:srgbClr val="0070C0"/>
                </a:solidFill>
                <a:latin typeface="Arial" panose="020B0604020202020204" pitchFamily="34" charset="0"/>
                <a:cs typeface="Arial" panose="020B0604020202020204" pitchFamily="34" charset="0"/>
              </a:rPr>
              <a:t>Aceves Martins et al. Andrology 2022</a:t>
            </a:r>
          </a:p>
          <a:p>
            <a:pPr>
              <a:lnSpc>
                <a:spcPct val="150000"/>
              </a:lnSpc>
            </a:pPr>
            <a:endParaRPr lang="en-GB" sz="1400" dirty="0">
              <a:solidFill>
                <a:srgbClr val="0070C0"/>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910F85AE-E4F5-FC8A-836F-FDD74DB9853F}"/>
              </a:ext>
            </a:extLst>
          </p:cNvPr>
          <p:cNvSpPr txBox="1"/>
          <p:nvPr/>
        </p:nvSpPr>
        <p:spPr>
          <a:xfrm>
            <a:off x="4538570" y="1149441"/>
            <a:ext cx="3357305" cy="698717"/>
          </a:xfrm>
          <a:prstGeom prst="rect">
            <a:avLst/>
          </a:prstGeom>
          <a:noFill/>
        </p:spPr>
        <p:txBody>
          <a:bodyPr wrap="square">
            <a:spAutoFit/>
          </a:bodyPr>
          <a:lstStyle/>
          <a:p>
            <a:pPr>
              <a:lnSpc>
                <a:spcPct val="150000"/>
              </a:lnSpc>
            </a:pPr>
            <a:r>
              <a:rPr lang="en-GB" sz="1400" dirty="0">
                <a:solidFill>
                  <a:schemeClr val="accent4">
                    <a:lumMod val="75000"/>
                  </a:schemeClr>
                </a:solidFill>
                <a:latin typeface="Arial" panose="020B0604020202020204" pitchFamily="34" charset="0"/>
                <a:cs typeface="Arial" panose="020B0604020202020204" pitchFamily="34" charset="0"/>
              </a:rPr>
              <a:t>Hernandez et al. Andrology 2023</a:t>
            </a:r>
          </a:p>
          <a:p>
            <a:pPr>
              <a:lnSpc>
                <a:spcPct val="150000"/>
              </a:lnSpc>
            </a:pPr>
            <a:endParaRPr lang="en-GB" sz="1400" dirty="0">
              <a:solidFill>
                <a:schemeClr val="accent4">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577163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sign&#10;&#10;Description automatically generated">
            <a:extLst>
              <a:ext uri="{FF2B5EF4-FFF2-40B4-BE49-F238E27FC236}">
                <a16:creationId xmlns:a16="http://schemas.microsoft.com/office/drawing/2014/main" id="{A6A1C7F1-4AFC-A9B2-B87E-98CBA56D04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2667" y="682403"/>
            <a:ext cx="10366665" cy="4336164"/>
          </a:xfrm>
          <a:prstGeom prst="rect">
            <a:avLst/>
          </a:prstGeom>
        </p:spPr>
      </p:pic>
    </p:spTree>
    <p:extLst>
      <p:ext uri="{BB962C8B-B14F-4D97-AF65-F5344CB8AC3E}">
        <p14:creationId xmlns:p14="http://schemas.microsoft.com/office/powerpoint/2010/main" val="4159176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6A702E5A-5329-916F-4696-68C079519D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9430" y="213065"/>
            <a:ext cx="8160668" cy="6431870"/>
          </a:xfrm>
          <a:prstGeom prst="rect">
            <a:avLst/>
          </a:prstGeom>
        </p:spPr>
      </p:pic>
      <p:sp>
        <p:nvSpPr>
          <p:cNvPr id="20" name="Rectangle 19">
            <a:extLst>
              <a:ext uri="{FF2B5EF4-FFF2-40B4-BE49-F238E27FC236}">
                <a16:creationId xmlns:a16="http://schemas.microsoft.com/office/drawing/2014/main" id="{0D8B5A37-5F32-9E41-CCED-68CFFBE0DBF3}"/>
              </a:ext>
            </a:extLst>
          </p:cNvPr>
          <p:cNvSpPr/>
          <p:nvPr/>
        </p:nvSpPr>
        <p:spPr>
          <a:xfrm>
            <a:off x="3462729" y="970613"/>
            <a:ext cx="4706911" cy="29687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a:extLst>
              <a:ext uri="{FF2B5EF4-FFF2-40B4-BE49-F238E27FC236}">
                <a16:creationId xmlns:a16="http://schemas.microsoft.com/office/drawing/2014/main" id="{66E5299D-7F82-CF86-CE33-7DA2636D940F}"/>
              </a:ext>
            </a:extLst>
          </p:cNvPr>
          <p:cNvSpPr txBox="1"/>
          <p:nvPr/>
        </p:nvSpPr>
        <p:spPr>
          <a:xfrm>
            <a:off x="239843" y="213065"/>
            <a:ext cx="11082727" cy="646331"/>
          </a:xfrm>
          <a:prstGeom prst="rect">
            <a:avLst/>
          </a:prstGeom>
          <a:solidFill>
            <a:schemeClr val="bg1"/>
          </a:solidFill>
        </p:spPr>
        <p:txBody>
          <a:bodyPr wrap="square" rtlCol="0">
            <a:spAutoFit/>
          </a:bodyPr>
          <a:lstStyle/>
          <a:p>
            <a:r>
              <a:rPr lang="en-US" sz="3600" b="1" dirty="0">
                <a:solidFill>
                  <a:srgbClr val="00B050"/>
                </a:solidFill>
                <a:latin typeface="Arial" panose="020B0604020202020204" pitchFamily="34" charset="0"/>
                <a:cs typeface="Arial" panose="020B0604020202020204" pitchFamily="34" charset="0"/>
              </a:rPr>
              <a:t>MACE risk not increased by TRT vs. placebo</a:t>
            </a:r>
          </a:p>
        </p:txBody>
      </p:sp>
      <p:sp>
        <p:nvSpPr>
          <p:cNvPr id="2" name="Rectangle 1">
            <a:extLst>
              <a:ext uri="{FF2B5EF4-FFF2-40B4-BE49-F238E27FC236}">
                <a16:creationId xmlns:a16="http://schemas.microsoft.com/office/drawing/2014/main" id="{3A26972C-BA45-FFD1-57EC-814B408AABD7}"/>
              </a:ext>
            </a:extLst>
          </p:cNvPr>
          <p:cNvSpPr/>
          <p:nvPr/>
        </p:nvSpPr>
        <p:spPr>
          <a:xfrm>
            <a:off x="10533888" y="6392049"/>
            <a:ext cx="1658112" cy="307777"/>
          </a:xfrm>
          <a:prstGeom prst="rect">
            <a:avLst/>
          </a:prstGeom>
        </p:spPr>
        <p:txBody>
          <a:bodyPr wrap="square">
            <a:spAutoFit/>
          </a:bodyPr>
          <a:lstStyle/>
          <a:p>
            <a:r>
              <a:rPr lang="en-GB" sz="1400" dirty="0">
                <a:solidFill>
                  <a:schemeClr val="accent4">
                    <a:lumMod val="75000"/>
                  </a:schemeClr>
                </a:solidFill>
                <a:latin typeface="Arial" panose="020B0604020202020204" pitchFamily="34" charset="0"/>
                <a:cs typeface="Arial" panose="020B0604020202020204" pitchFamily="34" charset="0"/>
              </a:rPr>
              <a:t>NEJM 2023</a:t>
            </a:r>
          </a:p>
        </p:txBody>
      </p:sp>
    </p:spTree>
    <p:extLst>
      <p:ext uri="{BB962C8B-B14F-4D97-AF65-F5344CB8AC3E}">
        <p14:creationId xmlns:p14="http://schemas.microsoft.com/office/powerpoint/2010/main" val="11024906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of a person with a number of points&#10;&#10;Description automatically generated with medium confidence">
            <a:extLst>
              <a:ext uri="{FF2B5EF4-FFF2-40B4-BE49-F238E27FC236}">
                <a16:creationId xmlns:a16="http://schemas.microsoft.com/office/drawing/2014/main" id="{A350A5F2-807F-B394-00BE-B8B6BFE9B7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8744" y="764816"/>
            <a:ext cx="8309157" cy="5871600"/>
          </a:xfrm>
          <a:prstGeom prst="rect">
            <a:avLst/>
          </a:prstGeom>
        </p:spPr>
      </p:pic>
      <p:sp>
        <p:nvSpPr>
          <p:cNvPr id="2" name="TextBox 1">
            <a:extLst>
              <a:ext uri="{FF2B5EF4-FFF2-40B4-BE49-F238E27FC236}">
                <a16:creationId xmlns:a16="http://schemas.microsoft.com/office/drawing/2014/main" id="{7996C6FA-0882-992E-BA45-AA24559B5055}"/>
              </a:ext>
            </a:extLst>
          </p:cNvPr>
          <p:cNvSpPr txBox="1"/>
          <p:nvPr/>
        </p:nvSpPr>
        <p:spPr>
          <a:xfrm>
            <a:off x="326109" y="517231"/>
            <a:ext cx="11082727" cy="6155531"/>
          </a:xfrm>
          <a:prstGeom prst="rect">
            <a:avLst/>
          </a:prstGeom>
          <a:noFill/>
        </p:spPr>
        <p:txBody>
          <a:bodyPr wrap="square">
            <a:spAutoFit/>
          </a:bodyPr>
          <a:lstStyle/>
          <a:p>
            <a:r>
              <a:rPr lang="en-GB" sz="2800" b="1" i="1" dirty="0">
                <a:solidFill>
                  <a:schemeClr val="accent4">
                    <a:lumMod val="75000"/>
                  </a:schemeClr>
                </a:solidFill>
                <a:latin typeface="Arial" panose="020B0604020202020204" pitchFamily="34" charset="0"/>
                <a:cs typeface="Arial" panose="020B0604020202020204" pitchFamily="34" charset="0"/>
              </a:rPr>
              <a:t>Change in sexual activity from baseline (PDQ-4)</a:t>
            </a:r>
          </a:p>
          <a:p>
            <a:endParaRPr lang="en-GB" sz="2400" b="1" i="1" dirty="0">
              <a:solidFill>
                <a:srgbClr val="FF0000"/>
              </a:solidFill>
              <a:latin typeface="Arial" panose="020B0604020202020204" pitchFamily="34" charset="0"/>
              <a:cs typeface="Arial" panose="020B0604020202020204" pitchFamily="34" charset="0"/>
            </a:endParaRPr>
          </a:p>
          <a:p>
            <a:endParaRPr lang="en-GB" sz="2400" b="1" i="1" dirty="0">
              <a:solidFill>
                <a:srgbClr val="FF0000"/>
              </a:solidFill>
              <a:latin typeface="Arial" panose="020B0604020202020204" pitchFamily="34" charset="0"/>
              <a:cs typeface="Arial" panose="020B0604020202020204" pitchFamily="34" charset="0"/>
            </a:endParaRPr>
          </a:p>
          <a:p>
            <a:endParaRPr lang="en-GB" sz="2400" b="1" i="1" dirty="0">
              <a:solidFill>
                <a:srgbClr val="FF0000"/>
              </a:solidFill>
              <a:latin typeface="Arial" panose="020B0604020202020204" pitchFamily="34" charset="0"/>
              <a:cs typeface="Arial" panose="020B0604020202020204" pitchFamily="34" charset="0"/>
            </a:endParaRPr>
          </a:p>
          <a:p>
            <a:endParaRPr lang="en-GB" sz="2400" b="1" i="1" dirty="0">
              <a:solidFill>
                <a:srgbClr val="FF0000"/>
              </a:solidFill>
              <a:latin typeface="Arial" panose="020B0604020202020204" pitchFamily="34" charset="0"/>
              <a:cs typeface="Arial" panose="020B0604020202020204" pitchFamily="34" charset="0"/>
            </a:endParaRPr>
          </a:p>
          <a:p>
            <a:endParaRPr lang="en-GB" sz="2400" b="1" i="1" dirty="0">
              <a:solidFill>
                <a:srgbClr val="FF0000"/>
              </a:solidFill>
              <a:latin typeface="Arial" panose="020B0604020202020204" pitchFamily="34" charset="0"/>
              <a:cs typeface="Arial" panose="020B0604020202020204" pitchFamily="34" charset="0"/>
            </a:endParaRPr>
          </a:p>
          <a:p>
            <a:endParaRPr lang="en-GB" sz="2400" b="1" i="1" dirty="0">
              <a:solidFill>
                <a:srgbClr val="FF0000"/>
              </a:solidFill>
              <a:latin typeface="Arial" panose="020B0604020202020204" pitchFamily="34" charset="0"/>
              <a:cs typeface="Arial" panose="020B0604020202020204" pitchFamily="34" charset="0"/>
            </a:endParaRPr>
          </a:p>
          <a:p>
            <a:endParaRPr lang="en-GB" sz="2400" b="1" i="1" dirty="0">
              <a:solidFill>
                <a:srgbClr val="FF0000"/>
              </a:solidFill>
              <a:latin typeface="Arial" panose="020B0604020202020204" pitchFamily="34" charset="0"/>
              <a:cs typeface="Arial" panose="020B0604020202020204" pitchFamily="34" charset="0"/>
            </a:endParaRPr>
          </a:p>
          <a:p>
            <a:endParaRPr lang="en-GB" sz="2400" b="1" i="1" dirty="0">
              <a:solidFill>
                <a:srgbClr val="FF0000"/>
              </a:solidFill>
              <a:latin typeface="Arial" panose="020B0604020202020204" pitchFamily="34" charset="0"/>
              <a:cs typeface="Arial" panose="020B0604020202020204" pitchFamily="34" charset="0"/>
            </a:endParaRPr>
          </a:p>
          <a:p>
            <a:endParaRPr lang="en-GB" sz="2400" b="1" i="1" dirty="0">
              <a:solidFill>
                <a:srgbClr val="FF0000"/>
              </a:solidFill>
              <a:latin typeface="Arial" panose="020B0604020202020204" pitchFamily="34" charset="0"/>
              <a:cs typeface="Arial" panose="020B0604020202020204" pitchFamily="34" charset="0"/>
            </a:endParaRPr>
          </a:p>
          <a:p>
            <a:endParaRPr lang="en-GB" sz="2400" b="1" i="1" dirty="0">
              <a:solidFill>
                <a:srgbClr val="FF0000"/>
              </a:solidFill>
              <a:latin typeface="Arial" panose="020B0604020202020204" pitchFamily="34" charset="0"/>
              <a:cs typeface="Arial" panose="020B0604020202020204" pitchFamily="34" charset="0"/>
            </a:endParaRPr>
          </a:p>
          <a:p>
            <a:endParaRPr lang="en-GB" sz="2400" b="1" i="1" dirty="0">
              <a:solidFill>
                <a:srgbClr val="FF0000"/>
              </a:solidFill>
              <a:latin typeface="Arial" panose="020B0604020202020204" pitchFamily="34" charset="0"/>
              <a:cs typeface="Arial" panose="020B0604020202020204" pitchFamily="34" charset="0"/>
            </a:endParaRPr>
          </a:p>
          <a:p>
            <a:r>
              <a:rPr lang="en-GB" b="1" i="1" dirty="0">
                <a:solidFill>
                  <a:srgbClr val="0070C0"/>
                </a:solidFill>
                <a:latin typeface="Arial" panose="020B0604020202020204" pitchFamily="34" charset="0"/>
                <a:cs typeface="Arial" panose="020B0604020202020204" pitchFamily="34" charset="0"/>
              </a:rPr>
              <a:t>BLUE = Testosterone</a:t>
            </a:r>
          </a:p>
          <a:p>
            <a:endParaRPr lang="en-GB" b="1" i="1" dirty="0">
              <a:solidFill>
                <a:srgbClr val="FF0000"/>
              </a:solidFill>
              <a:latin typeface="Arial" panose="020B0604020202020204" pitchFamily="34" charset="0"/>
              <a:cs typeface="Arial" panose="020B0604020202020204" pitchFamily="34" charset="0"/>
            </a:endParaRPr>
          </a:p>
          <a:p>
            <a:r>
              <a:rPr lang="en-GB" b="1" i="1" dirty="0">
                <a:latin typeface="Arial" panose="020B0604020202020204" pitchFamily="34" charset="0"/>
                <a:cs typeface="Arial" panose="020B0604020202020204" pitchFamily="34" charset="0"/>
              </a:rPr>
              <a:t>BLACK = placebo</a:t>
            </a:r>
          </a:p>
          <a:p>
            <a:endParaRPr lang="en-GB" sz="2400" b="1" i="1" dirty="0">
              <a:solidFill>
                <a:srgbClr val="FF0000"/>
              </a:solidFill>
              <a:latin typeface="Arial" panose="020B0604020202020204" pitchFamily="34" charset="0"/>
              <a:cs typeface="Arial" panose="020B0604020202020204" pitchFamily="34" charset="0"/>
            </a:endParaRPr>
          </a:p>
          <a:p>
            <a:endParaRPr lang="en-US" sz="2400" i="1" dirty="0">
              <a:solidFill>
                <a:srgbClr val="FF0000"/>
              </a:solidFill>
            </a:endParaRPr>
          </a:p>
        </p:txBody>
      </p:sp>
      <p:sp>
        <p:nvSpPr>
          <p:cNvPr id="4" name="TextBox 3">
            <a:extLst>
              <a:ext uri="{FF2B5EF4-FFF2-40B4-BE49-F238E27FC236}">
                <a16:creationId xmlns:a16="http://schemas.microsoft.com/office/drawing/2014/main" id="{6C0FCD7A-E29A-2206-981C-2178B73707F3}"/>
              </a:ext>
            </a:extLst>
          </p:cNvPr>
          <p:cNvSpPr txBox="1"/>
          <p:nvPr/>
        </p:nvSpPr>
        <p:spPr>
          <a:xfrm>
            <a:off x="6096000" y="1105103"/>
            <a:ext cx="5541363" cy="691116"/>
          </a:xfrm>
          <a:prstGeom prst="rect">
            <a:avLst/>
          </a:prstGeom>
          <a:solidFill>
            <a:schemeClr val="bg1"/>
          </a:solidFill>
        </p:spPr>
        <p:txBody>
          <a:bodyPr wrap="square" rtlCol="0">
            <a:spAutoFit/>
          </a:bodyPr>
          <a:lstStyle/>
          <a:p>
            <a:endParaRPr lang="en-US" sz="3600" b="1" dirty="0">
              <a:solidFill>
                <a:srgbClr val="00B050"/>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019608B9-61CB-596F-FE9F-9845BF1252E0}"/>
              </a:ext>
            </a:extLst>
          </p:cNvPr>
          <p:cNvSpPr txBox="1"/>
          <p:nvPr/>
        </p:nvSpPr>
        <p:spPr>
          <a:xfrm>
            <a:off x="374099" y="6093184"/>
            <a:ext cx="11082727" cy="646331"/>
          </a:xfrm>
          <a:prstGeom prst="rect">
            <a:avLst/>
          </a:prstGeom>
          <a:solidFill>
            <a:schemeClr val="bg1"/>
          </a:solidFill>
        </p:spPr>
        <p:txBody>
          <a:bodyPr wrap="square" rtlCol="0">
            <a:spAutoFit/>
          </a:bodyPr>
          <a:lstStyle/>
          <a:p>
            <a:r>
              <a:rPr lang="en-US" sz="3600" b="1" dirty="0">
                <a:solidFill>
                  <a:srgbClr val="00B050"/>
                </a:solidFill>
                <a:latin typeface="Arial" panose="020B0604020202020204" pitchFamily="34" charset="0"/>
                <a:cs typeface="Arial" panose="020B0604020202020204" pitchFamily="34" charset="0"/>
              </a:rPr>
              <a:t>     </a:t>
            </a:r>
          </a:p>
        </p:txBody>
      </p:sp>
      <p:sp>
        <p:nvSpPr>
          <p:cNvPr id="6" name="Rectangle 5">
            <a:extLst>
              <a:ext uri="{FF2B5EF4-FFF2-40B4-BE49-F238E27FC236}">
                <a16:creationId xmlns:a16="http://schemas.microsoft.com/office/drawing/2014/main" id="{528AE1F1-7329-53C7-94D8-1459392DA1BB}"/>
              </a:ext>
            </a:extLst>
          </p:cNvPr>
          <p:cNvSpPr/>
          <p:nvPr/>
        </p:nvSpPr>
        <p:spPr>
          <a:xfrm>
            <a:off x="10164726" y="6294475"/>
            <a:ext cx="2894049" cy="307777"/>
          </a:xfrm>
          <a:prstGeom prst="rect">
            <a:avLst/>
          </a:prstGeom>
        </p:spPr>
        <p:txBody>
          <a:bodyPr wrap="square">
            <a:spAutoFit/>
          </a:bodyPr>
          <a:lstStyle/>
          <a:p>
            <a:r>
              <a:rPr lang="en-GB" sz="1400" dirty="0">
                <a:solidFill>
                  <a:schemeClr val="accent4">
                    <a:lumMod val="75000"/>
                  </a:schemeClr>
                </a:solidFill>
                <a:latin typeface="Arial" panose="020B0604020202020204" pitchFamily="34" charset="0"/>
                <a:cs typeface="Arial" panose="020B0604020202020204" pitchFamily="34" charset="0"/>
              </a:rPr>
              <a:t>Bhasin JCEM 2023</a:t>
            </a:r>
          </a:p>
        </p:txBody>
      </p:sp>
      <p:sp>
        <p:nvSpPr>
          <p:cNvPr id="7" name="TextBox 6">
            <a:extLst>
              <a:ext uri="{FF2B5EF4-FFF2-40B4-BE49-F238E27FC236}">
                <a16:creationId xmlns:a16="http://schemas.microsoft.com/office/drawing/2014/main" id="{C9219D76-4993-9B6E-DE84-B4AA05679EA2}"/>
              </a:ext>
            </a:extLst>
          </p:cNvPr>
          <p:cNvSpPr txBox="1"/>
          <p:nvPr/>
        </p:nvSpPr>
        <p:spPr>
          <a:xfrm>
            <a:off x="370693" y="1819289"/>
            <a:ext cx="3182321" cy="1938992"/>
          </a:xfrm>
          <a:prstGeom prst="rect">
            <a:avLst/>
          </a:prstGeom>
          <a:noFill/>
        </p:spPr>
        <p:txBody>
          <a:bodyPr wrap="square">
            <a:spAutoFit/>
          </a:bodyPr>
          <a:lstStyle/>
          <a:p>
            <a:r>
              <a:rPr lang="en-GB" sz="2400" b="1" i="1" dirty="0">
                <a:solidFill>
                  <a:srgbClr val="00B050"/>
                </a:solidFill>
                <a:latin typeface="Arial" panose="020B0604020202020204" pitchFamily="34" charset="0"/>
                <a:cs typeface="Arial" panose="020B0604020202020204" pitchFamily="34" charset="0"/>
              </a:rPr>
              <a:t>T </a:t>
            </a:r>
            <a:r>
              <a:rPr lang="en-GB" sz="2400" b="1" i="1" u="sng" dirty="0">
                <a:solidFill>
                  <a:srgbClr val="00B050"/>
                </a:solidFill>
                <a:latin typeface="Arial" panose="020B0604020202020204" pitchFamily="34" charset="0"/>
                <a:cs typeface="Arial" panose="020B0604020202020204" pitchFamily="34" charset="0"/>
              </a:rPr>
              <a:t>modestly</a:t>
            </a:r>
            <a:r>
              <a:rPr lang="en-GB" sz="2400" b="1" i="1" dirty="0">
                <a:solidFill>
                  <a:srgbClr val="00B050"/>
                </a:solidFill>
                <a:latin typeface="Arial" panose="020B0604020202020204" pitchFamily="34" charset="0"/>
                <a:cs typeface="Arial" panose="020B0604020202020204" pitchFamily="34" charset="0"/>
              </a:rPr>
              <a:t> improves sexual symptoms in men with functional </a:t>
            </a:r>
          </a:p>
          <a:p>
            <a:r>
              <a:rPr lang="en-GB" sz="2400" b="1" i="1" dirty="0">
                <a:solidFill>
                  <a:srgbClr val="00B050"/>
                </a:solidFill>
                <a:latin typeface="Arial" panose="020B0604020202020204" pitchFamily="34" charset="0"/>
                <a:cs typeface="Arial" panose="020B0604020202020204" pitchFamily="34" charset="0"/>
              </a:rPr>
              <a:t>hypogonadism</a:t>
            </a:r>
            <a:endParaRPr lang="en-US" sz="2400" i="1" dirty="0">
              <a:solidFill>
                <a:srgbClr val="00B050"/>
              </a:solidFill>
            </a:endParaRPr>
          </a:p>
        </p:txBody>
      </p:sp>
    </p:spTree>
    <p:extLst>
      <p:ext uri="{BB962C8B-B14F-4D97-AF65-F5344CB8AC3E}">
        <p14:creationId xmlns:p14="http://schemas.microsoft.com/office/powerpoint/2010/main" val="1582820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169F4-B39D-41D2-0CAA-CCC13F68BF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FC6E92-4BFF-60A7-111E-423FA9934FC7}"/>
              </a:ext>
            </a:extLst>
          </p:cNvPr>
          <p:cNvSpPr>
            <a:spLocks noGrp="1"/>
          </p:cNvSpPr>
          <p:nvPr>
            <p:ph type="title"/>
          </p:nvPr>
        </p:nvSpPr>
        <p:spPr>
          <a:xfrm>
            <a:off x="1044306" y="1713680"/>
            <a:ext cx="9759932" cy="3922010"/>
          </a:xfrm>
        </p:spPr>
        <p:txBody>
          <a:bodyPr>
            <a:normAutofit/>
          </a:bodyPr>
          <a:lstStyle/>
          <a:p>
            <a:pPr algn="r"/>
            <a:r>
              <a:rPr lang="en-GB" sz="3600" b="1" dirty="0">
                <a:solidFill>
                  <a:srgbClr val="0070C0"/>
                </a:solidFill>
                <a:latin typeface="Arial" panose="020B0604020202020204" pitchFamily="34" charset="0"/>
                <a:cs typeface="Arial" panose="020B0604020202020204" pitchFamily="34" charset="0"/>
              </a:rPr>
              <a:t>The efficacy + safety of TRT for functional hypogonadism is recently established </a:t>
            </a:r>
            <a:br>
              <a:rPr lang="en-GB" sz="3600" b="1" dirty="0">
                <a:solidFill>
                  <a:srgbClr val="0070C0"/>
                </a:solidFill>
                <a:latin typeface="Arial" panose="020B0604020202020204" pitchFamily="34" charset="0"/>
                <a:cs typeface="Arial" panose="020B0604020202020204" pitchFamily="34" charset="0"/>
              </a:rPr>
            </a:br>
            <a:br>
              <a:rPr lang="en-GB" sz="3600" b="1" dirty="0">
                <a:solidFill>
                  <a:srgbClr val="0070C0"/>
                </a:solidFill>
                <a:latin typeface="Arial" panose="020B0604020202020204" pitchFamily="34" charset="0"/>
                <a:cs typeface="Arial" panose="020B0604020202020204" pitchFamily="34" charset="0"/>
              </a:rPr>
            </a:br>
            <a:br>
              <a:rPr lang="en-GB" sz="3600" b="1" dirty="0">
                <a:solidFill>
                  <a:srgbClr val="0070C0"/>
                </a:solidFill>
                <a:latin typeface="Arial" panose="020B0604020202020204" pitchFamily="34" charset="0"/>
                <a:cs typeface="Arial" panose="020B0604020202020204" pitchFamily="34" charset="0"/>
              </a:rPr>
            </a:br>
            <a:r>
              <a:rPr lang="en-GB" sz="3600" b="1" dirty="0">
                <a:solidFill>
                  <a:srgbClr val="FF0000"/>
                </a:solidFill>
                <a:latin typeface="Arial" panose="020B0604020202020204" pitchFamily="34" charset="0"/>
                <a:cs typeface="Arial" panose="020B0604020202020204" pitchFamily="34" charset="0"/>
              </a:rPr>
              <a:t>Treatment of men may increase</a:t>
            </a:r>
            <a:endParaRPr lang="en-US" sz="36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478612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B0262-2D99-0577-33A4-E063FAC9B2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108A2E-3996-1129-5CC5-1FF59856CB08}"/>
              </a:ext>
            </a:extLst>
          </p:cNvPr>
          <p:cNvSpPr>
            <a:spLocks noGrp="1"/>
          </p:cNvSpPr>
          <p:nvPr>
            <p:ph type="title"/>
          </p:nvPr>
        </p:nvSpPr>
        <p:spPr>
          <a:xfrm>
            <a:off x="1062967" y="2422806"/>
            <a:ext cx="9759932" cy="2958663"/>
          </a:xfrm>
        </p:spPr>
        <p:txBody>
          <a:bodyPr>
            <a:normAutofit/>
          </a:bodyPr>
          <a:lstStyle/>
          <a:p>
            <a:pPr algn="l"/>
            <a:r>
              <a:rPr lang="en-GB" sz="3600" b="1" dirty="0">
                <a:solidFill>
                  <a:srgbClr val="0070C0"/>
                </a:solidFill>
                <a:latin typeface="Arial" panose="020B0604020202020204" pitchFamily="34" charset="0"/>
                <a:cs typeface="Arial" panose="020B0604020202020204" pitchFamily="34" charset="0"/>
              </a:rPr>
              <a:t>What happens to semen quality with ageing?</a:t>
            </a:r>
            <a:br>
              <a:rPr lang="en-GB" sz="3600" b="1" dirty="0">
                <a:solidFill>
                  <a:srgbClr val="00B050"/>
                </a:solidFill>
                <a:latin typeface="Arial" panose="020B0604020202020204" pitchFamily="34" charset="0"/>
                <a:cs typeface="Arial" panose="020B0604020202020204" pitchFamily="34" charset="0"/>
              </a:rPr>
            </a:br>
            <a:r>
              <a:rPr lang="en-GB" sz="3600" b="1" dirty="0">
                <a:solidFill>
                  <a:srgbClr val="00B050"/>
                </a:solidFill>
                <a:latin typeface="Arial" panose="020B0604020202020204" pitchFamily="34" charset="0"/>
                <a:cs typeface="Arial" panose="020B0604020202020204" pitchFamily="34" charset="0"/>
              </a:rPr>
              <a:t> </a:t>
            </a:r>
            <a:br>
              <a:rPr lang="en-GB" sz="3600" b="1" dirty="0">
                <a:solidFill>
                  <a:srgbClr val="0070C0"/>
                </a:solidFill>
                <a:latin typeface="Arial" panose="020B0604020202020204" pitchFamily="34" charset="0"/>
                <a:cs typeface="Arial" panose="020B0604020202020204" pitchFamily="34" charset="0"/>
              </a:rPr>
            </a:br>
            <a:br>
              <a:rPr lang="en-GB" sz="3600" b="1" dirty="0">
                <a:solidFill>
                  <a:srgbClr val="0070C0"/>
                </a:solidFill>
                <a:latin typeface="Arial" panose="020B0604020202020204" pitchFamily="34" charset="0"/>
                <a:cs typeface="Arial" panose="020B0604020202020204" pitchFamily="34" charset="0"/>
              </a:rPr>
            </a:br>
            <a:endParaRPr lang="en-US" sz="36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010859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B473E-B309-BF7D-EC1E-FEE6E6D1D3C0}"/>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23CF0FAE-9C96-54CC-3404-1CDF35736198}"/>
              </a:ext>
            </a:extLst>
          </p:cNvPr>
          <p:cNvSpPr txBox="1"/>
          <p:nvPr/>
        </p:nvSpPr>
        <p:spPr>
          <a:xfrm>
            <a:off x="681895" y="115742"/>
            <a:ext cx="10037764" cy="707886"/>
          </a:xfrm>
          <a:prstGeom prst="rect">
            <a:avLst/>
          </a:prstGeom>
          <a:noFill/>
        </p:spPr>
        <p:txBody>
          <a:bodyPr wrap="square">
            <a:spAutoFit/>
          </a:bodyPr>
          <a:lstStyle/>
          <a:p>
            <a:r>
              <a:rPr lang="en-US" sz="4000" b="1" dirty="0">
                <a:solidFill>
                  <a:srgbClr val="0070C0"/>
                </a:solidFill>
                <a:latin typeface="Arial" panose="020B0604020202020204" pitchFamily="34" charset="0"/>
                <a:cs typeface="Arial" panose="020B0604020202020204" pitchFamily="34" charset="0"/>
              </a:rPr>
              <a:t>Reduction of semen quality with age </a:t>
            </a:r>
            <a:endParaRPr lang="en-GB" sz="4000" dirty="0">
              <a:solidFill>
                <a:srgbClr val="0070C0"/>
              </a:solidFill>
            </a:endParaRPr>
          </a:p>
        </p:txBody>
      </p:sp>
      <p:sp>
        <p:nvSpPr>
          <p:cNvPr id="16" name="Rectangle 15">
            <a:extLst>
              <a:ext uri="{FF2B5EF4-FFF2-40B4-BE49-F238E27FC236}">
                <a16:creationId xmlns:a16="http://schemas.microsoft.com/office/drawing/2014/main" id="{8FE748BE-6BD1-C8B5-8C60-A3D257551770}"/>
              </a:ext>
            </a:extLst>
          </p:cNvPr>
          <p:cNvSpPr/>
          <p:nvPr/>
        </p:nvSpPr>
        <p:spPr>
          <a:xfrm>
            <a:off x="8805806" y="6192393"/>
            <a:ext cx="2861681" cy="307777"/>
          </a:xfrm>
          <a:prstGeom prst="rect">
            <a:avLst/>
          </a:prstGeom>
        </p:spPr>
        <p:txBody>
          <a:bodyPr wrap="none">
            <a:spAutoFit/>
          </a:bodyPr>
          <a:lstStyle/>
          <a:p>
            <a:r>
              <a:rPr lang="en-GB" sz="1400" dirty="0">
                <a:solidFill>
                  <a:srgbClr val="7030A0"/>
                </a:solidFill>
                <a:latin typeface="Arial" panose="020B0604020202020204" pitchFamily="34" charset="0"/>
                <a:cs typeface="Arial" panose="020B0604020202020204" pitchFamily="34" charset="0"/>
              </a:rPr>
              <a:t>Eskenazi et al. Hum </a:t>
            </a:r>
            <a:r>
              <a:rPr lang="en-GB" sz="1400" dirty="0" err="1">
                <a:solidFill>
                  <a:srgbClr val="7030A0"/>
                </a:solidFill>
                <a:latin typeface="Arial" panose="020B0604020202020204" pitchFamily="34" charset="0"/>
                <a:cs typeface="Arial" panose="020B0604020202020204" pitchFamily="34" charset="0"/>
              </a:rPr>
              <a:t>Reprod</a:t>
            </a:r>
            <a:r>
              <a:rPr lang="en-GB" sz="1400" dirty="0">
                <a:solidFill>
                  <a:srgbClr val="7030A0"/>
                </a:solidFill>
                <a:latin typeface="Arial" panose="020B0604020202020204" pitchFamily="34" charset="0"/>
                <a:cs typeface="Arial" panose="020B0604020202020204" pitchFamily="34" charset="0"/>
              </a:rPr>
              <a:t> 2003</a:t>
            </a:r>
          </a:p>
        </p:txBody>
      </p:sp>
      <p:pic>
        <p:nvPicPr>
          <p:cNvPr id="3" name="Picture 2" descr="A collage of graphs&#10;&#10;AI-generated content may be incorrect.">
            <a:extLst>
              <a:ext uri="{FF2B5EF4-FFF2-40B4-BE49-F238E27FC236}">
                <a16:creationId xmlns:a16="http://schemas.microsoft.com/office/drawing/2014/main" id="{74A9FA2A-0631-BABE-0657-8786DEC7B7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5738" y="981650"/>
            <a:ext cx="9543921" cy="4894699"/>
          </a:xfrm>
          <a:prstGeom prst="rect">
            <a:avLst/>
          </a:prstGeom>
        </p:spPr>
      </p:pic>
      <p:sp>
        <p:nvSpPr>
          <p:cNvPr id="4" name="Rectangle 3">
            <a:extLst>
              <a:ext uri="{FF2B5EF4-FFF2-40B4-BE49-F238E27FC236}">
                <a16:creationId xmlns:a16="http://schemas.microsoft.com/office/drawing/2014/main" id="{A15F1D66-3A9B-686B-409E-C59CB2BDD13B}"/>
              </a:ext>
            </a:extLst>
          </p:cNvPr>
          <p:cNvSpPr/>
          <p:nvPr/>
        </p:nvSpPr>
        <p:spPr>
          <a:xfrm>
            <a:off x="949629" y="981649"/>
            <a:ext cx="4825529" cy="52107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0BF14193-94F0-C1FC-A894-1A7B38213458}"/>
              </a:ext>
            </a:extLst>
          </p:cNvPr>
          <p:cNvSpPr/>
          <p:nvPr/>
        </p:nvSpPr>
        <p:spPr>
          <a:xfrm>
            <a:off x="6049394" y="1292072"/>
            <a:ext cx="5377724" cy="47422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76624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F378D-80DD-E1A1-92D7-48C3B35F86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209164-4C82-ACD1-4A26-6260B850C121}"/>
              </a:ext>
            </a:extLst>
          </p:cNvPr>
          <p:cNvSpPr>
            <a:spLocks noGrp="1"/>
          </p:cNvSpPr>
          <p:nvPr>
            <p:ph type="title"/>
          </p:nvPr>
        </p:nvSpPr>
        <p:spPr>
          <a:xfrm>
            <a:off x="1048680" y="1794156"/>
            <a:ext cx="10152720" cy="2958663"/>
          </a:xfrm>
        </p:spPr>
        <p:txBody>
          <a:bodyPr>
            <a:normAutofit/>
          </a:bodyPr>
          <a:lstStyle/>
          <a:p>
            <a:pPr algn="l"/>
            <a:r>
              <a:rPr lang="en-GB" sz="3600" b="1" dirty="0">
                <a:solidFill>
                  <a:srgbClr val="0070C0"/>
                </a:solidFill>
                <a:latin typeface="Arial" panose="020B0604020202020204" pitchFamily="34" charset="0"/>
                <a:cs typeface="Arial" panose="020B0604020202020204" pitchFamily="34" charset="0"/>
              </a:rPr>
              <a:t>How does testosterone affect semen quality?</a:t>
            </a:r>
            <a:endParaRPr lang="en-US" sz="36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796502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C89DAE-1700-4570-8436-08C25505F8A5}"/>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456065E4-F1F5-97A4-A495-839635A7BC34}"/>
              </a:ext>
            </a:extLst>
          </p:cNvPr>
          <p:cNvSpPr txBox="1"/>
          <p:nvPr/>
        </p:nvSpPr>
        <p:spPr>
          <a:xfrm>
            <a:off x="162258" y="226962"/>
            <a:ext cx="3639721" cy="2554545"/>
          </a:xfrm>
          <a:prstGeom prst="rect">
            <a:avLst/>
          </a:prstGeom>
          <a:noFill/>
        </p:spPr>
        <p:txBody>
          <a:bodyPr wrap="square">
            <a:spAutoFit/>
          </a:bodyPr>
          <a:lstStyle/>
          <a:p>
            <a:r>
              <a:rPr lang="en-US" sz="3200" b="1" u="sng" dirty="0">
                <a:solidFill>
                  <a:srgbClr val="0070C0"/>
                </a:solidFill>
                <a:latin typeface="Arial" panose="020B0604020202020204" pitchFamily="34" charset="0"/>
                <a:cs typeface="Arial" panose="020B0604020202020204" pitchFamily="34" charset="0"/>
              </a:rPr>
              <a:t>Physiological</a:t>
            </a:r>
            <a:r>
              <a:rPr lang="en-US" sz="3200" b="1" dirty="0">
                <a:solidFill>
                  <a:srgbClr val="0070C0"/>
                </a:solidFill>
                <a:latin typeface="Arial" panose="020B0604020202020204" pitchFamily="34" charset="0"/>
                <a:cs typeface="Arial" panose="020B0604020202020204" pitchFamily="34" charset="0"/>
              </a:rPr>
              <a:t>  T replacement </a:t>
            </a:r>
            <a:r>
              <a:rPr lang="en-US" sz="3200" b="1" i="1" dirty="0">
                <a:solidFill>
                  <a:srgbClr val="0070C0"/>
                </a:solidFill>
                <a:latin typeface="Arial" panose="020B0604020202020204" pitchFamily="34" charset="0"/>
                <a:cs typeface="Arial" panose="020B0604020202020204" pitchFamily="34" charset="0"/>
              </a:rPr>
              <a:t>temporarily</a:t>
            </a:r>
            <a:r>
              <a:rPr lang="en-US" sz="3200" b="1" dirty="0">
                <a:solidFill>
                  <a:srgbClr val="0070C0"/>
                </a:solidFill>
                <a:latin typeface="Arial" panose="020B0604020202020204" pitchFamily="34" charset="0"/>
                <a:cs typeface="Arial" panose="020B0604020202020204" pitchFamily="34" charset="0"/>
              </a:rPr>
              <a:t> reduces semen quality in men</a:t>
            </a:r>
            <a:endParaRPr lang="en-GB" sz="3200" dirty="0">
              <a:solidFill>
                <a:srgbClr val="0070C0"/>
              </a:solidFill>
            </a:endParaRPr>
          </a:p>
        </p:txBody>
      </p:sp>
      <p:sp>
        <p:nvSpPr>
          <p:cNvPr id="16" name="Rectangle 15">
            <a:extLst>
              <a:ext uri="{FF2B5EF4-FFF2-40B4-BE49-F238E27FC236}">
                <a16:creationId xmlns:a16="http://schemas.microsoft.com/office/drawing/2014/main" id="{1137D42A-2C08-202B-B26D-6AEF85402954}"/>
              </a:ext>
            </a:extLst>
          </p:cNvPr>
          <p:cNvSpPr/>
          <p:nvPr/>
        </p:nvSpPr>
        <p:spPr>
          <a:xfrm>
            <a:off x="8091967" y="6080098"/>
            <a:ext cx="3973652" cy="523220"/>
          </a:xfrm>
          <a:prstGeom prst="rect">
            <a:avLst/>
          </a:prstGeom>
        </p:spPr>
        <p:txBody>
          <a:bodyPr wrap="none">
            <a:spAutoFit/>
          </a:bodyPr>
          <a:lstStyle/>
          <a:p>
            <a:r>
              <a:rPr lang="en-GB" sz="1400" dirty="0">
                <a:solidFill>
                  <a:srgbClr val="7030A0"/>
                </a:solidFill>
                <a:latin typeface="Arial" panose="020B0604020202020204" pitchFamily="34" charset="0"/>
                <a:cs typeface="Arial" panose="020B0604020202020204" pitchFamily="34" charset="0"/>
              </a:rPr>
              <a:t>Gu et al. JCEM 2004</a:t>
            </a:r>
          </a:p>
          <a:p>
            <a:r>
              <a:rPr lang="en-GB" sz="1400" dirty="0">
                <a:solidFill>
                  <a:srgbClr val="7030A0"/>
                </a:solidFill>
                <a:latin typeface="Arial" panose="020B0604020202020204" pitchFamily="34" charset="0"/>
                <a:cs typeface="Arial" panose="020B0604020202020204" pitchFamily="34" charset="0"/>
              </a:rPr>
              <a:t>Amory, Page &amp; Bremner Nature Clin </a:t>
            </a:r>
            <a:r>
              <a:rPr lang="en-GB" sz="1400" dirty="0" err="1">
                <a:solidFill>
                  <a:srgbClr val="7030A0"/>
                </a:solidFill>
                <a:latin typeface="Arial" panose="020B0604020202020204" pitchFamily="34" charset="0"/>
                <a:cs typeface="Arial" panose="020B0604020202020204" pitchFamily="34" charset="0"/>
              </a:rPr>
              <a:t>Pract</a:t>
            </a:r>
            <a:r>
              <a:rPr lang="en-GB" sz="1400" dirty="0">
                <a:solidFill>
                  <a:srgbClr val="7030A0"/>
                </a:solidFill>
                <a:latin typeface="Arial" panose="020B0604020202020204" pitchFamily="34" charset="0"/>
                <a:cs typeface="Arial" panose="020B0604020202020204" pitchFamily="34" charset="0"/>
              </a:rPr>
              <a:t> 2002</a:t>
            </a:r>
          </a:p>
        </p:txBody>
      </p:sp>
      <p:pic>
        <p:nvPicPr>
          <p:cNvPr id="3" name="Picture 2" descr="A graph showing the amount of time and the amount of time&#10;&#10;AI-generated content may be incorrect.">
            <a:extLst>
              <a:ext uri="{FF2B5EF4-FFF2-40B4-BE49-F238E27FC236}">
                <a16:creationId xmlns:a16="http://schemas.microsoft.com/office/drawing/2014/main" id="{9606CCF1-D3C6-661C-6193-43AD4586C4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4631" y="256914"/>
            <a:ext cx="7772400" cy="5490437"/>
          </a:xfrm>
          <a:prstGeom prst="rect">
            <a:avLst/>
          </a:prstGeom>
        </p:spPr>
      </p:pic>
      <p:sp>
        <p:nvSpPr>
          <p:cNvPr id="4" name="Oval 3">
            <a:extLst>
              <a:ext uri="{FF2B5EF4-FFF2-40B4-BE49-F238E27FC236}">
                <a16:creationId xmlns:a16="http://schemas.microsoft.com/office/drawing/2014/main" id="{62B7A87A-E7A5-C400-139D-0435F86B295E}"/>
              </a:ext>
            </a:extLst>
          </p:cNvPr>
          <p:cNvSpPr/>
          <p:nvPr/>
        </p:nvSpPr>
        <p:spPr>
          <a:xfrm>
            <a:off x="7067855" y="3314659"/>
            <a:ext cx="101356" cy="95596"/>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411842EA-6B51-0C41-3A9B-C70B29F085E2}"/>
              </a:ext>
            </a:extLst>
          </p:cNvPr>
          <p:cNvSpPr/>
          <p:nvPr/>
        </p:nvSpPr>
        <p:spPr>
          <a:xfrm>
            <a:off x="6587469" y="3540855"/>
            <a:ext cx="101356" cy="95596"/>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E0A82E4D-3BF3-2F8C-79AD-F9226E2D157D}"/>
              </a:ext>
            </a:extLst>
          </p:cNvPr>
          <p:cNvSpPr/>
          <p:nvPr/>
        </p:nvSpPr>
        <p:spPr>
          <a:xfrm>
            <a:off x="4671019" y="1581823"/>
            <a:ext cx="101356" cy="95596"/>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C7624262-F1CA-2E97-74CF-D7B556F94292}"/>
              </a:ext>
            </a:extLst>
          </p:cNvPr>
          <p:cNvSpPr/>
          <p:nvPr/>
        </p:nvSpPr>
        <p:spPr>
          <a:xfrm>
            <a:off x="5641415" y="1569639"/>
            <a:ext cx="101356" cy="95596"/>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F73BAD1D-8E70-1B4B-BA0D-DF3EAB829AA1}"/>
              </a:ext>
            </a:extLst>
          </p:cNvPr>
          <p:cNvSpPr/>
          <p:nvPr/>
        </p:nvSpPr>
        <p:spPr>
          <a:xfrm>
            <a:off x="5123411" y="1796202"/>
            <a:ext cx="101356" cy="95596"/>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C17CC851-A8B3-3542-D780-74BECC50CE84}"/>
              </a:ext>
            </a:extLst>
          </p:cNvPr>
          <p:cNvSpPr/>
          <p:nvPr/>
        </p:nvSpPr>
        <p:spPr>
          <a:xfrm>
            <a:off x="6096000" y="2232251"/>
            <a:ext cx="101356" cy="95596"/>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F379E4F1-D21F-0695-165D-3FC706D8BADD}"/>
              </a:ext>
            </a:extLst>
          </p:cNvPr>
          <p:cNvSpPr/>
          <p:nvPr/>
        </p:nvSpPr>
        <p:spPr>
          <a:xfrm>
            <a:off x="7548824" y="4039903"/>
            <a:ext cx="101356" cy="95596"/>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CE59E90D-75C6-8AF6-A8DA-052CE357EA46}"/>
              </a:ext>
            </a:extLst>
          </p:cNvPr>
          <p:cNvSpPr/>
          <p:nvPr/>
        </p:nvSpPr>
        <p:spPr>
          <a:xfrm>
            <a:off x="8024663" y="3091968"/>
            <a:ext cx="101356" cy="95596"/>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616D5F8F-31B6-6EA5-CAEF-0A88D29D7A9C}"/>
              </a:ext>
            </a:extLst>
          </p:cNvPr>
          <p:cNvSpPr/>
          <p:nvPr/>
        </p:nvSpPr>
        <p:spPr>
          <a:xfrm>
            <a:off x="9000931" y="1949619"/>
            <a:ext cx="101356" cy="95596"/>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14228DE2-1906-E056-3965-8B7981BABF27}"/>
              </a:ext>
            </a:extLst>
          </p:cNvPr>
          <p:cNvSpPr/>
          <p:nvPr/>
        </p:nvSpPr>
        <p:spPr>
          <a:xfrm>
            <a:off x="8512234" y="2400259"/>
            <a:ext cx="101356" cy="95596"/>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289C8F02-B6CC-828C-3E1C-0A7D04E73349}"/>
              </a:ext>
            </a:extLst>
          </p:cNvPr>
          <p:cNvSpPr/>
          <p:nvPr/>
        </p:nvSpPr>
        <p:spPr>
          <a:xfrm>
            <a:off x="9492761" y="1838349"/>
            <a:ext cx="101356" cy="95596"/>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105A170A-B5C8-4B5A-B745-D0438D59B8EA}"/>
              </a:ext>
            </a:extLst>
          </p:cNvPr>
          <p:cNvSpPr/>
          <p:nvPr/>
        </p:nvSpPr>
        <p:spPr>
          <a:xfrm>
            <a:off x="9968962" y="1667099"/>
            <a:ext cx="101356" cy="95596"/>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DA47077-A89C-E42F-4E24-61E960FC9988}"/>
              </a:ext>
            </a:extLst>
          </p:cNvPr>
          <p:cNvSpPr/>
          <p:nvPr/>
        </p:nvSpPr>
        <p:spPr>
          <a:xfrm>
            <a:off x="10447910" y="1632788"/>
            <a:ext cx="101356" cy="95596"/>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A3CEF721-FAB6-F473-0E79-463B3F5FAE8B}"/>
              </a:ext>
            </a:extLst>
          </p:cNvPr>
          <p:cNvSpPr/>
          <p:nvPr/>
        </p:nvSpPr>
        <p:spPr>
          <a:xfrm>
            <a:off x="10898865" y="1591751"/>
            <a:ext cx="101356" cy="95596"/>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80270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963" y="2333245"/>
            <a:ext cx="4045675" cy="1618269"/>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91470" y="2495290"/>
            <a:ext cx="5641687" cy="3388675"/>
          </a:xfrm>
          <a:prstGeom prst="rect">
            <a:avLst/>
          </a:prstGeom>
        </p:spPr>
      </p:pic>
      <p:sp>
        <p:nvSpPr>
          <p:cNvPr id="5" name="Rectangle 4"/>
          <p:cNvSpPr/>
          <p:nvPr/>
        </p:nvSpPr>
        <p:spPr>
          <a:xfrm>
            <a:off x="254644" y="363202"/>
            <a:ext cx="11511710" cy="1754326"/>
          </a:xfrm>
          <a:prstGeom prst="rect">
            <a:avLst/>
          </a:prstGeom>
          <a:solidFill>
            <a:schemeClr val="bg2">
              <a:lumMod val="50000"/>
            </a:schemeClr>
          </a:solidFill>
        </p:spPr>
        <p:txBody>
          <a:bodyPr wrap="square">
            <a:spAutoFit/>
          </a:bodyPr>
          <a:lstStyle/>
          <a:p>
            <a:r>
              <a:rPr lang="en-GB" sz="3600" dirty="0">
                <a:solidFill>
                  <a:schemeClr val="bg1"/>
                </a:solidFill>
                <a:latin typeface="Arial" panose="020B0604020202020204" pitchFamily="34" charset="0"/>
                <a:cs typeface="Arial" panose="020B0604020202020204" pitchFamily="34" charset="0"/>
              </a:rPr>
              <a:t>“Self-confessed steroid user Spencer Matthews reveals UK is in the grips of an 'epidemic' with up to a million taking the drugs”</a:t>
            </a:r>
          </a:p>
        </p:txBody>
      </p:sp>
      <p:sp>
        <p:nvSpPr>
          <p:cNvPr id="8" name="TextBox 7">
            <a:extLst>
              <a:ext uri="{FF2B5EF4-FFF2-40B4-BE49-F238E27FC236}">
                <a16:creationId xmlns:a16="http://schemas.microsoft.com/office/drawing/2014/main" id="{E79391B0-266D-4A2B-2896-CB68F4B53D83}"/>
              </a:ext>
            </a:extLst>
          </p:cNvPr>
          <p:cNvSpPr txBox="1"/>
          <p:nvPr/>
        </p:nvSpPr>
        <p:spPr>
          <a:xfrm>
            <a:off x="368813" y="4578864"/>
            <a:ext cx="5641686" cy="1305101"/>
          </a:xfrm>
          <a:prstGeom prst="rect">
            <a:avLst/>
          </a:prstGeom>
          <a:noFill/>
        </p:spPr>
        <p:txBody>
          <a:bodyPr wrap="square">
            <a:spAutoFit/>
          </a:bodyPr>
          <a:lstStyle/>
          <a:p>
            <a:pPr marL="0" indent="0">
              <a:lnSpc>
                <a:spcPct val="150000"/>
              </a:lnSpc>
              <a:buNone/>
            </a:pPr>
            <a:r>
              <a:rPr lang="en-GB" sz="2800" b="1" dirty="0">
                <a:solidFill>
                  <a:srgbClr val="0070C0"/>
                </a:solidFill>
                <a:latin typeface="Arial" charset="0"/>
                <a:cs typeface="Arial" charset="0"/>
              </a:rPr>
              <a:t>1-5% of population</a:t>
            </a:r>
          </a:p>
          <a:p>
            <a:pPr marL="0" indent="0">
              <a:lnSpc>
                <a:spcPct val="150000"/>
              </a:lnSpc>
              <a:buNone/>
            </a:pPr>
            <a:r>
              <a:rPr lang="en-GB" sz="2800" b="1" dirty="0">
                <a:solidFill>
                  <a:srgbClr val="0070C0"/>
                </a:solidFill>
                <a:latin typeface="Arial" charset="0"/>
                <a:cs typeface="Arial" charset="0"/>
              </a:rPr>
              <a:t>3-fold increased mortality risk</a:t>
            </a:r>
          </a:p>
        </p:txBody>
      </p:sp>
    </p:spTree>
    <p:extLst>
      <p:ext uri="{BB962C8B-B14F-4D97-AF65-F5344CB8AC3E}">
        <p14:creationId xmlns:p14="http://schemas.microsoft.com/office/powerpoint/2010/main" val="41658226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27663" y="507416"/>
            <a:ext cx="10515600" cy="1325563"/>
          </a:xfrm>
        </p:spPr>
        <p:txBody>
          <a:bodyPr>
            <a:normAutofit/>
          </a:bodyPr>
          <a:lstStyle/>
          <a:p>
            <a:r>
              <a:rPr lang="en-US" sz="3600" b="1" dirty="0">
                <a:solidFill>
                  <a:srgbClr val="7030A0"/>
                </a:solidFill>
                <a:latin typeface="Arial" panose="020B0604020202020204" pitchFamily="34" charset="0"/>
                <a:cs typeface="Arial" panose="020B0604020202020204" pitchFamily="34" charset="0"/>
              </a:rPr>
              <a:t>Time to recovery for reproductive function after androgen use (Australia):</a:t>
            </a:r>
            <a:endParaRPr lang="en-GB" sz="3600" dirty="0">
              <a:solidFill>
                <a:srgbClr val="7030A0"/>
              </a:solidFill>
            </a:endParaRPr>
          </a:p>
        </p:txBody>
      </p:sp>
      <p:sp>
        <p:nvSpPr>
          <p:cNvPr id="7" name="Content Placeholder 6"/>
          <p:cNvSpPr>
            <a:spLocks noGrp="1"/>
          </p:cNvSpPr>
          <p:nvPr>
            <p:ph sz="half" idx="2"/>
          </p:nvPr>
        </p:nvSpPr>
        <p:spPr>
          <a:xfrm>
            <a:off x="427663" y="2665996"/>
            <a:ext cx="5157787" cy="3684588"/>
          </a:xfrm>
        </p:spPr>
        <p:txBody>
          <a:bodyPr>
            <a:normAutofit/>
          </a:bodyPr>
          <a:lstStyle/>
          <a:p>
            <a:r>
              <a:rPr lang="en-US" sz="3200" b="1" dirty="0">
                <a:solidFill>
                  <a:schemeClr val="tx1">
                    <a:lumMod val="50000"/>
                    <a:lumOff val="50000"/>
                  </a:schemeClr>
                </a:solidFill>
                <a:latin typeface="Arial" panose="020B0604020202020204" pitchFamily="34" charset="0"/>
                <a:cs typeface="Arial" panose="020B0604020202020204" pitchFamily="34" charset="0"/>
              </a:rPr>
              <a:t>LH: </a:t>
            </a:r>
            <a:r>
              <a:rPr lang="en-US" sz="3200" b="1" dirty="0">
                <a:solidFill>
                  <a:srgbClr val="00B050"/>
                </a:solidFill>
                <a:latin typeface="Arial" panose="020B0604020202020204" pitchFamily="34" charset="0"/>
                <a:cs typeface="Arial" panose="020B0604020202020204" pitchFamily="34" charset="0"/>
              </a:rPr>
              <a:t>10 months</a:t>
            </a:r>
          </a:p>
          <a:p>
            <a:endParaRPr lang="en-US" sz="3200" b="1" dirty="0">
              <a:solidFill>
                <a:srgbClr val="FF0000"/>
              </a:solidFill>
              <a:latin typeface="Arial" panose="020B0604020202020204" pitchFamily="34" charset="0"/>
              <a:cs typeface="Arial" panose="020B0604020202020204" pitchFamily="34" charset="0"/>
            </a:endParaRPr>
          </a:p>
          <a:p>
            <a:r>
              <a:rPr lang="en-US" sz="3200" b="1" dirty="0">
                <a:solidFill>
                  <a:schemeClr val="tx1">
                    <a:lumMod val="50000"/>
                    <a:lumOff val="50000"/>
                  </a:schemeClr>
                </a:solidFill>
                <a:latin typeface="Arial" panose="020B0604020202020204" pitchFamily="34" charset="0"/>
                <a:cs typeface="Arial" panose="020B0604020202020204" pitchFamily="34" charset="0"/>
              </a:rPr>
              <a:t>FSH: </a:t>
            </a:r>
            <a:r>
              <a:rPr lang="en-US" sz="3200" b="1" dirty="0">
                <a:solidFill>
                  <a:srgbClr val="FF0000"/>
                </a:solidFill>
                <a:latin typeface="Arial" panose="020B0604020202020204" pitchFamily="34" charset="0"/>
                <a:cs typeface="Arial" panose="020B0604020202020204" pitchFamily="34" charset="0"/>
              </a:rPr>
              <a:t>20 months</a:t>
            </a:r>
          </a:p>
          <a:p>
            <a:endParaRPr lang="en-US" sz="3200" b="1" dirty="0">
              <a:solidFill>
                <a:srgbClr val="FF0000"/>
              </a:solidFill>
              <a:latin typeface="Arial" panose="020B0604020202020204" pitchFamily="34" charset="0"/>
              <a:cs typeface="Arial" panose="020B0604020202020204" pitchFamily="34" charset="0"/>
            </a:endParaRPr>
          </a:p>
          <a:p>
            <a:r>
              <a:rPr lang="en-US" sz="3200" b="1" dirty="0">
                <a:solidFill>
                  <a:schemeClr val="tx1">
                    <a:lumMod val="50000"/>
                    <a:lumOff val="50000"/>
                  </a:schemeClr>
                </a:solidFill>
                <a:latin typeface="Arial" panose="020B0604020202020204" pitchFamily="34" charset="0"/>
                <a:cs typeface="Arial" panose="020B0604020202020204" pitchFamily="34" charset="0"/>
              </a:rPr>
              <a:t>Inhibin B: </a:t>
            </a:r>
            <a:r>
              <a:rPr lang="en-US" sz="3200" b="1" dirty="0">
                <a:solidFill>
                  <a:srgbClr val="FF0000"/>
                </a:solidFill>
                <a:latin typeface="Arial" panose="020B0604020202020204" pitchFamily="34" charset="0"/>
                <a:cs typeface="Arial" panose="020B0604020202020204" pitchFamily="34" charset="0"/>
              </a:rPr>
              <a:t>32 months</a:t>
            </a:r>
          </a:p>
          <a:p>
            <a:endParaRPr lang="en-GB" sz="3200" dirty="0"/>
          </a:p>
        </p:txBody>
      </p:sp>
      <p:sp>
        <p:nvSpPr>
          <p:cNvPr id="9" name="Content Placeholder 8"/>
          <p:cNvSpPr>
            <a:spLocks noGrp="1"/>
          </p:cNvSpPr>
          <p:nvPr>
            <p:ph sz="quarter" idx="4"/>
          </p:nvPr>
        </p:nvSpPr>
        <p:spPr>
          <a:xfrm>
            <a:off x="5247133" y="2665996"/>
            <a:ext cx="6778268" cy="3684588"/>
          </a:xfrm>
        </p:spPr>
        <p:txBody>
          <a:bodyPr>
            <a:normAutofit/>
          </a:bodyPr>
          <a:lstStyle/>
          <a:p>
            <a:r>
              <a:rPr lang="en-US" sz="3200" b="1" dirty="0">
                <a:solidFill>
                  <a:schemeClr val="tx1">
                    <a:lumMod val="50000"/>
                    <a:lumOff val="50000"/>
                  </a:schemeClr>
                </a:solidFill>
                <a:latin typeface="Arial" panose="020B0604020202020204" pitchFamily="34" charset="0"/>
                <a:cs typeface="Arial" panose="020B0604020202020204" pitchFamily="34" charset="0"/>
              </a:rPr>
              <a:t>Sperm concentration: </a:t>
            </a:r>
            <a:r>
              <a:rPr lang="en-US" sz="3200" b="1" dirty="0">
                <a:solidFill>
                  <a:srgbClr val="00B050"/>
                </a:solidFill>
                <a:latin typeface="Arial" panose="020B0604020202020204" pitchFamily="34" charset="0"/>
                <a:cs typeface="Arial" panose="020B0604020202020204" pitchFamily="34" charset="0"/>
              </a:rPr>
              <a:t>10 months</a:t>
            </a:r>
          </a:p>
          <a:p>
            <a:endParaRPr lang="en-US" sz="3200" b="1" dirty="0">
              <a:solidFill>
                <a:srgbClr val="FF0000"/>
              </a:solidFill>
              <a:latin typeface="Arial" panose="020B0604020202020204" pitchFamily="34" charset="0"/>
              <a:cs typeface="Arial" panose="020B0604020202020204" pitchFamily="34" charset="0"/>
            </a:endParaRPr>
          </a:p>
          <a:p>
            <a:r>
              <a:rPr lang="en-US" sz="3200" b="1" dirty="0">
                <a:solidFill>
                  <a:schemeClr val="tx1">
                    <a:lumMod val="50000"/>
                    <a:lumOff val="50000"/>
                  </a:schemeClr>
                </a:solidFill>
                <a:latin typeface="Arial" panose="020B0604020202020204" pitchFamily="34" charset="0"/>
                <a:cs typeface="Arial" panose="020B0604020202020204" pitchFamily="34" charset="0"/>
              </a:rPr>
              <a:t>Sperm motility: </a:t>
            </a:r>
            <a:r>
              <a:rPr lang="en-US" sz="3200" b="1" dirty="0">
                <a:solidFill>
                  <a:srgbClr val="FF0000"/>
                </a:solidFill>
                <a:latin typeface="Arial" panose="020B0604020202020204" pitchFamily="34" charset="0"/>
                <a:cs typeface="Arial" panose="020B0604020202020204" pitchFamily="34" charset="0"/>
              </a:rPr>
              <a:t>38 months</a:t>
            </a:r>
          </a:p>
          <a:p>
            <a:endParaRPr lang="en-GB" sz="3200" dirty="0"/>
          </a:p>
        </p:txBody>
      </p:sp>
      <p:sp>
        <p:nvSpPr>
          <p:cNvPr id="6" name="TextBox 5">
            <a:extLst>
              <a:ext uri="{FF2B5EF4-FFF2-40B4-BE49-F238E27FC236}">
                <a16:creationId xmlns:a16="http://schemas.microsoft.com/office/drawing/2014/main" id="{3AF62C9B-3867-42F6-96DA-BD73CAE432BA}"/>
              </a:ext>
            </a:extLst>
          </p:cNvPr>
          <p:cNvSpPr txBox="1"/>
          <p:nvPr/>
        </p:nvSpPr>
        <p:spPr>
          <a:xfrm>
            <a:off x="6790635" y="6431688"/>
            <a:ext cx="5234766" cy="369332"/>
          </a:xfrm>
          <a:prstGeom prst="rect">
            <a:avLst/>
          </a:prstGeom>
          <a:noFill/>
        </p:spPr>
        <p:txBody>
          <a:bodyPr wrap="none" rtlCol="0">
            <a:spAutoFit/>
          </a:bodyPr>
          <a:lstStyle/>
          <a:p>
            <a:r>
              <a:rPr lang="en-GB" b="1" dirty="0" err="1">
                <a:solidFill>
                  <a:schemeClr val="bg2">
                    <a:lumMod val="50000"/>
                  </a:schemeClr>
                </a:solidFill>
              </a:rPr>
              <a:t>Shankara-Narayna</a:t>
            </a:r>
            <a:r>
              <a:rPr lang="en-GB" b="1" dirty="0">
                <a:solidFill>
                  <a:schemeClr val="bg2">
                    <a:lumMod val="50000"/>
                  </a:schemeClr>
                </a:solidFill>
              </a:rPr>
              <a:t> et al. J Clin Endocrinol </a:t>
            </a:r>
            <a:r>
              <a:rPr lang="en-GB" b="1" dirty="0" err="1">
                <a:solidFill>
                  <a:schemeClr val="bg2">
                    <a:lumMod val="50000"/>
                  </a:schemeClr>
                </a:solidFill>
              </a:rPr>
              <a:t>Metab</a:t>
            </a:r>
            <a:r>
              <a:rPr lang="en-GB" b="1" dirty="0">
                <a:solidFill>
                  <a:schemeClr val="bg2">
                    <a:lumMod val="50000"/>
                  </a:schemeClr>
                </a:solidFill>
              </a:rPr>
              <a:t> 2020</a:t>
            </a:r>
          </a:p>
        </p:txBody>
      </p:sp>
    </p:spTree>
    <p:extLst>
      <p:ext uri="{BB962C8B-B14F-4D97-AF65-F5344CB8AC3E}">
        <p14:creationId xmlns:p14="http://schemas.microsoft.com/office/powerpoint/2010/main" val="13705208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A6049-E22B-0EDE-77EE-04D64864AE99}"/>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1AF12D65-FE34-D2A0-89D9-40D3B5D653AF}"/>
              </a:ext>
            </a:extLst>
          </p:cNvPr>
          <p:cNvSpPr txBox="1"/>
          <p:nvPr/>
        </p:nvSpPr>
        <p:spPr>
          <a:xfrm>
            <a:off x="162258" y="226962"/>
            <a:ext cx="3639721" cy="2554545"/>
          </a:xfrm>
          <a:prstGeom prst="rect">
            <a:avLst/>
          </a:prstGeom>
          <a:noFill/>
        </p:spPr>
        <p:txBody>
          <a:bodyPr wrap="square">
            <a:spAutoFit/>
          </a:bodyPr>
          <a:lstStyle/>
          <a:p>
            <a:r>
              <a:rPr lang="en-US" sz="3200" b="1" u="sng" dirty="0">
                <a:solidFill>
                  <a:srgbClr val="0070C0"/>
                </a:solidFill>
                <a:latin typeface="Arial" panose="020B0604020202020204" pitchFamily="34" charset="0"/>
                <a:cs typeface="Arial" panose="020B0604020202020204" pitchFamily="34" charset="0"/>
              </a:rPr>
              <a:t>Physiological</a:t>
            </a:r>
            <a:r>
              <a:rPr lang="en-US" sz="3200" b="1" dirty="0">
                <a:solidFill>
                  <a:srgbClr val="0070C0"/>
                </a:solidFill>
                <a:latin typeface="Arial" panose="020B0604020202020204" pitchFamily="34" charset="0"/>
                <a:cs typeface="Arial" panose="020B0604020202020204" pitchFamily="34" charset="0"/>
              </a:rPr>
              <a:t>  T replacement </a:t>
            </a:r>
            <a:r>
              <a:rPr lang="en-US" sz="3200" b="1" i="1" dirty="0">
                <a:solidFill>
                  <a:srgbClr val="0070C0"/>
                </a:solidFill>
                <a:latin typeface="Arial" panose="020B0604020202020204" pitchFamily="34" charset="0"/>
                <a:cs typeface="Arial" panose="020B0604020202020204" pitchFamily="34" charset="0"/>
              </a:rPr>
              <a:t>temporarily</a:t>
            </a:r>
            <a:r>
              <a:rPr lang="en-US" sz="3200" b="1" dirty="0">
                <a:solidFill>
                  <a:srgbClr val="0070C0"/>
                </a:solidFill>
                <a:latin typeface="Arial" panose="020B0604020202020204" pitchFamily="34" charset="0"/>
                <a:cs typeface="Arial" panose="020B0604020202020204" pitchFamily="34" charset="0"/>
              </a:rPr>
              <a:t> reduces semen quality in men</a:t>
            </a:r>
            <a:endParaRPr lang="en-GB" sz="3200" dirty="0">
              <a:solidFill>
                <a:srgbClr val="0070C0"/>
              </a:solidFill>
            </a:endParaRPr>
          </a:p>
        </p:txBody>
      </p:sp>
      <p:sp>
        <p:nvSpPr>
          <p:cNvPr id="16" name="Rectangle 15">
            <a:extLst>
              <a:ext uri="{FF2B5EF4-FFF2-40B4-BE49-F238E27FC236}">
                <a16:creationId xmlns:a16="http://schemas.microsoft.com/office/drawing/2014/main" id="{9F7318A8-AD5E-10EA-6AC7-B6D40519ADDD}"/>
              </a:ext>
            </a:extLst>
          </p:cNvPr>
          <p:cNvSpPr/>
          <p:nvPr/>
        </p:nvSpPr>
        <p:spPr>
          <a:xfrm>
            <a:off x="8091967" y="6080098"/>
            <a:ext cx="3973652" cy="523220"/>
          </a:xfrm>
          <a:prstGeom prst="rect">
            <a:avLst/>
          </a:prstGeom>
        </p:spPr>
        <p:txBody>
          <a:bodyPr wrap="none">
            <a:spAutoFit/>
          </a:bodyPr>
          <a:lstStyle/>
          <a:p>
            <a:r>
              <a:rPr lang="en-GB" sz="1400" dirty="0">
                <a:solidFill>
                  <a:srgbClr val="7030A0"/>
                </a:solidFill>
                <a:latin typeface="Arial" panose="020B0604020202020204" pitchFamily="34" charset="0"/>
                <a:cs typeface="Arial" panose="020B0604020202020204" pitchFamily="34" charset="0"/>
              </a:rPr>
              <a:t>Gu et al. JCEM 2004</a:t>
            </a:r>
          </a:p>
          <a:p>
            <a:r>
              <a:rPr lang="en-GB" sz="1400" dirty="0">
                <a:solidFill>
                  <a:srgbClr val="7030A0"/>
                </a:solidFill>
                <a:latin typeface="Arial" panose="020B0604020202020204" pitchFamily="34" charset="0"/>
                <a:cs typeface="Arial" panose="020B0604020202020204" pitchFamily="34" charset="0"/>
              </a:rPr>
              <a:t>Amory, Page &amp; Bremner Nature Clin </a:t>
            </a:r>
            <a:r>
              <a:rPr lang="en-GB" sz="1400" dirty="0" err="1">
                <a:solidFill>
                  <a:srgbClr val="7030A0"/>
                </a:solidFill>
                <a:latin typeface="Arial" panose="020B0604020202020204" pitchFamily="34" charset="0"/>
                <a:cs typeface="Arial" panose="020B0604020202020204" pitchFamily="34" charset="0"/>
              </a:rPr>
              <a:t>Pract</a:t>
            </a:r>
            <a:r>
              <a:rPr lang="en-GB" sz="1400" dirty="0">
                <a:solidFill>
                  <a:srgbClr val="7030A0"/>
                </a:solidFill>
                <a:latin typeface="Arial" panose="020B0604020202020204" pitchFamily="34" charset="0"/>
                <a:cs typeface="Arial" panose="020B0604020202020204" pitchFamily="34" charset="0"/>
              </a:rPr>
              <a:t> 2002</a:t>
            </a:r>
          </a:p>
        </p:txBody>
      </p:sp>
      <p:pic>
        <p:nvPicPr>
          <p:cNvPr id="3" name="Picture 2" descr="A graph showing the amount of time and the amount of time&#10;&#10;AI-generated content may be incorrect.">
            <a:extLst>
              <a:ext uri="{FF2B5EF4-FFF2-40B4-BE49-F238E27FC236}">
                <a16:creationId xmlns:a16="http://schemas.microsoft.com/office/drawing/2014/main" id="{B591FE5E-4009-7869-565E-13F84A7B33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4631" y="256914"/>
            <a:ext cx="7772400" cy="5490437"/>
          </a:xfrm>
          <a:prstGeom prst="rect">
            <a:avLst/>
          </a:prstGeom>
        </p:spPr>
      </p:pic>
      <p:sp>
        <p:nvSpPr>
          <p:cNvPr id="4" name="Oval 3">
            <a:extLst>
              <a:ext uri="{FF2B5EF4-FFF2-40B4-BE49-F238E27FC236}">
                <a16:creationId xmlns:a16="http://schemas.microsoft.com/office/drawing/2014/main" id="{3644308F-A71F-FDF9-0642-ACEE366F3B38}"/>
              </a:ext>
            </a:extLst>
          </p:cNvPr>
          <p:cNvSpPr/>
          <p:nvPr/>
        </p:nvSpPr>
        <p:spPr>
          <a:xfrm>
            <a:off x="7067855" y="3314659"/>
            <a:ext cx="101356" cy="95596"/>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80A67450-9036-FB58-1E18-847B1FB63A94}"/>
              </a:ext>
            </a:extLst>
          </p:cNvPr>
          <p:cNvSpPr/>
          <p:nvPr/>
        </p:nvSpPr>
        <p:spPr>
          <a:xfrm>
            <a:off x="6587469" y="3540855"/>
            <a:ext cx="101356" cy="95596"/>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44158928-D9F9-BC56-EB6F-1E6E1E2F7798}"/>
              </a:ext>
            </a:extLst>
          </p:cNvPr>
          <p:cNvSpPr/>
          <p:nvPr/>
        </p:nvSpPr>
        <p:spPr>
          <a:xfrm>
            <a:off x="4671019" y="1581823"/>
            <a:ext cx="101356" cy="95596"/>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66FCB675-7E62-EB07-7D25-33EED52A0207}"/>
              </a:ext>
            </a:extLst>
          </p:cNvPr>
          <p:cNvSpPr/>
          <p:nvPr/>
        </p:nvSpPr>
        <p:spPr>
          <a:xfrm>
            <a:off x="5641415" y="1569639"/>
            <a:ext cx="101356" cy="95596"/>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0508986C-53CC-D98E-76A5-6E8E300385B6}"/>
              </a:ext>
            </a:extLst>
          </p:cNvPr>
          <p:cNvSpPr/>
          <p:nvPr/>
        </p:nvSpPr>
        <p:spPr>
          <a:xfrm>
            <a:off x="5123411" y="1796202"/>
            <a:ext cx="101356" cy="95596"/>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FB481970-60D7-2272-12F8-EFEEDF99F016}"/>
              </a:ext>
            </a:extLst>
          </p:cNvPr>
          <p:cNvSpPr/>
          <p:nvPr/>
        </p:nvSpPr>
        <p:spPr>
          <a:xfrm>
            <a:off x="6096000" y="2232251"/>
            <a:ext cx="101356" cy="95596"/>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07C2F57D-32FB-FB4B-D1BB-3082A57BB04C}"/>
              </a:ext>
            </a:extLst>
          </p:cNvPr>
          <p:cNvSpPr/>
          <p:nvPr/>
        </p:nvSpPr>
        <p:spPr>
          <a:xfrm>
            <a:off x="7548824" y="4039903"/>
            <a:ext cx="101356" cy="95596"/>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CBE239A5-702D-856C-59C3-22A5AE10F800}"/>
              </a:ext>
            </a:extLst>
          </p:cNvPr>
          <p:cNvSpPr/>
          <p:nvPr/>
        </p:nvSpPr>
        <p:spPr>
          <a:xfrm>
            <a:off x="8024663" y="3091968"/>
            <a:ext cx="101356" cy="95596"/>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5CF806F3-EBFA-D776-FD05-AC8F22BCA717}"/>
              </a:ext>
            </a:extLst>
          </p:cNvPr>
          <p:cNvSpPr/>
          <p:nvPr/>
        </p:nvSpPr>
        <p:spPr>
          <a:xfrm>
            <a:off x="9000931" y="1949619"/>
            <a:ext cx="101356" cy="95596"/>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0FF75761-856C-54E7-C0BC-0F24A07F0775}"/>
              </a:ext>
            </a:extLst>
          </p:cNvPr>
          <p:cNvSpPr/>
          <p:nvPr/>
        </p:nvSpPr>
        <p:spPr>
          <a:xfrm>
            <a:off x="8512234" y="2400259"/>
            <a:ext cx="101356" cy="95596"/>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62EE4129-FC05-45BA-C177-0F16CCEECAF7}"/>
              </a:ext>
            </a:extLst>
          </p:cNvPr>
          <p:cNvSpPr/>
          <p:nvPr/>
        </p:nvSpPr>
        <p:spPr>
          <a:xfrm>
            <a:off x="9492761" y="1838349"/>
            <a:ext cx="101356" cy="95596"/>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6D3CCF16-9798-A4FC-09DF-23E2AF938B8E}"/>
              </a:ext>
            </a:extLst>
          </p:cNvPr>
          <p:cNvSpPr/>
          <p:nvPr/>
        </p:nvSpPr>
        <p:spPr>
          <a:xfrm>
            <a:off x="9968962" y="1667099"/>
            <a:ext cx="101356" cy="95596"/>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19F63655-E403-9E3D-0646-B46A1E9AEE2E}"/>
              </a:ext>
            </a:extLst>
          </p:cNvPr>
          <p:cNvSpPr/>
          <p:nvPr/>
        </p:nvSpPr>
        <p:spPr>
          <a:xfrm>
            <a:off x="10447910" y="1632788"/>
            <a:ext cx="101356" cy="95596"/>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16E095B1-4A62-143F-CB0E-34318DC7409C}"/>
              </a:ext>
            </a:extLst>
          </p:cNvPr>
          <p:cNvSpPr/>
          <p:nvPr/>
        </p:nvSpPr>
        <p:spPr>
          <a:xfrm>
            <a:off x="10898865" y="1591751"/>
            <a:ext cx="101356" cy="95596"/>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82312CF-0B51-FDA3-52C9-34D1196EA143}"/>
              </a:ext>
            </a:extLst>
          </p:cNvPr>
          <p:cNvSpPr txBox="1"/>
          <p:nvPr/>
        </p:nvSpPr>
        <p:spPr>
          <a:xfrm>
            <a:off x="162258" y="3540855"/>
            <a:ext cx="3639721" cy="2554545"/>
          </a:xfrm>
          <a:prstGeom prst="rect">
            <a:avLst/>
          </a:prstGeom>
          <a:noFill/>
        </p:spPr>
        <p:txBody>
          <a:bodyPr wrap="square">
            <a:spAutoFit/>
          </a:bodyPr>
          <a:lstStyle/>
          <a:p>
            <a:r>
              <a:rPr lang="en-US" sz="3200" b="1" u="sng" dirty="0">
                <a:solidFill>
                  <a:srgbClr val="FF0000"/>
                </a:solidFill>
                <a:latin typeface="Arial" panose="020B0604020202020204" pitchFamily="34" charset="0"/>
                <a:cs typeface="Arial" panose="020B0604020202020204" pitchFamily="34" charset="0"/>
              </a:rPr>
              <a:t>Supra-physiological testosterone causes</a:t>
            </a:r>
            <a:r>
              <a:rPr lang="en-US" sz="3200" b="1" i="1" dirty="0">
                <a:solidFill>
                  <a:srgbClr val="FF0000"/>
                </a:solidFill>
                <a:latin typeface="Arial" panose="020B0604020202020204" pitchFamily="34" charset="0"/>
                <a:cs typeface="Arial" panose="020B0604020202020204" pitchFamily="34" charset="0"/>
              </a:rPr>
              <a:t> male infertility</a:t>
            </a:r>
            <a:endParaRPr lang="en-GB" sz="3200" dirty="0">
              <a:solidFill>
                <a:srgbClr val="FF0000"/>
              </a:solidFill>
            </a:endParaRPr>
          </a:p>
        </p:txBody>
      </p:sp>
    </p:spTree>
    <p:extLst>
      <p:ext uri="{BB962C8B-B14F-4D97-AF65-F5344CB8AC3E}">
        <p14:creationId xmlns:p14="http://schemas.microsoft.com/office/powerpoint/2010/main" val="1950677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CF0B4-6FD2-E9D3-D6D0-BB6CB724B9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264B24-02F5-0E40-2740-ED6574555978}"/>
              </a:ext>
            </a:extLst>
          </p:cNvPr>
          <p:cNvSpPr>
            <a:spLocks noGrp="1"/>
          </p:cNvSpPr>
          <p:nvPr>
            <p:ph type="title"/>
          </p:nvPr>
        </p:nvSpPr>
        <p:spPr>
          <a:xfrm>
            <a:off x="226024" y="444632"/>
            <a:ext cx="6838662" cy="1325563"/>
          </a:xfrm>
        </p:spPr>
        <p:txBody>
          <a:bodyPr/>
          <a:lstStyle/>
          <a:p>
            <a:r>
              <a:rPr lang="en-GB" b="1" dirty="0">
                <a:solidFill>
                  <a:schemeClr val="tx1">
                    <a:lumMod val="65000"/>
                    <a:lumOff val="35000"/>
                  </a:schemeClr>
                </a:solidFill>
                <a:latin typeface="Arial" panose="020B0604020202020204" pitchFamily="34" charset="0"/>
                <a:cs typeface="Arial" panose="020B0604020202020204" pitchFamily="34" charset="0"/>
              </a:rPr>
              <a:t>More male partners are on testosterone</a:t>
            </a:r>
            <a:endParaRPr lang="en-US" b="1" dirty="0">
              <a:solidFill>
                <a:schemeClr val="tx1">
                  <a:lumMod val="65000"/>
                  <a:lumOff val="35000"/>
                </a:schemeClr>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1EA5A040-52EE-20B9-874D-9597AE3621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70401" y="162995"/>
            <a:ext cx="4821599" cy="3214399"/>
          </a:xfrm>
          <a:prstGeom prst="rect">
            <a:avLst/>
          </a:prstGeom>
        </p:spPr>
      </p:pic>
      <p:sp>
        <p:nvSpPr>
          <p:cNvPr id="3" name="Content Placeholder 2">
            <a:extLst>
              <a:ext uri="{FF2B5EF4-FFF2-40B4-BE49-F238E27FC236}">
                <a16:creationId xmlns:a16="http://schemas.microsoft.com/office/drawing/2014/main" id="{D83EB367-84F0-0823-1F21-3223D2619EFB}"/>
              </a:ext>
            </a:extLst>
          </p:cNvPr>
          <p:cNvSpPr>
            <a:spLocks noGrp="1"/>
          </p:cNvSpPr>
          <p:nvPr>
            <p:ph idx="1"/>
          </p:nvPr>
        </p:nvSpPr>
        <p:spPr>
          <a:xfrm>
            <a:off x="226024" y="2667052"/>
            <a:ext cx="11338859" cy="3674656"/>
          </a:xfrm>
        </p:spPr>
        <p:txBody>
          <a:bodyPr>
            <a:normAutofit fontScale="85000" lnSpcReduction="20000"/>
          </a:bodyPr>
          <a:lstStyle/>
          <a:p>
            <a:r>
              <a:rPr lang="en-GB" b="1" dirty="0">
                <a:solidFill>
                  <a:srgbClr val="00B050"/>
                </a:solidFill>
                <a:latin typeface="Arial" panose="020B0604020202020204" pitchFamily="34" charset="0"/>
                <a:cs typeface="Arial" panose="020B0604020202020204" pitchFamily="34" charset="0"/>
              </a:rPr>
              <a:t>Classical hypogonadism is uncommon</a:t>
            </a:r>
          </a:p>
          <a:p>
            <a:endParaRPr lang="en-GB" b="1" dirty="0">
              <a:solidFill>
                <a:srgbClr val="00B050"/>
              </a:solidFill>
              <a:latin typeface="Arial" panose="020B0604020202020204" pitchFamily="34" charset="0"/>
              <a:cs typeface="Arial" panose="020B0604020202020204" pitchFamily="34" charset="0"/>
            </a:endParaRPr>
          </a:p>
          <a:p>
            <a:endParaRPr lang="en-GB" b="1" dirty="0">
              <a:solidFill>
                <a:srgbClr val="00B050"/>
              </a:solidFill>
              <a:latin typeface="Arial" panose="020B0604020202020204" pitchFamily="34" charset="0"/>
              <a:cs typeface="Arial" panose="020B0604020202020204" pitchFamily="34" charset="0"/>
            </a:endParaRPr>
          </a:p>
          <a:p>
            <a:r>
              <a:rPr lang="en-GB" b="1" dirty="0">
                <a:solidFill>
                  <a:srgbClr val="FFC000"/>
                </a:solidFill>
                <a:latin typeface="Arial" panose="020B0604020202020204" pitchFamily="34" charset="0"/>
                <a:cs typeface="Arial" panose="020B0604020202020204" pitchFamily="34" charset="0"/>
              </a:rPr>
              <a:t>Functional hypogonadism is increasing problem</a:t>
            </a:r>
          </a:p>
          <a:p>
            <a:pPr>
              <a:lnSpc>
                <a:spcPct val="150000"/>
              </a:lnSpc>
            </a:pPr>
            <a:endParaRPr lang="en-GB" b="1" dirty="0">
              <a:solidFill>
                <a:srgbClr val="FFC000"/>
              </a:solidFill>
              <a:latin typeface="Arial" panose="020B0604020202020204" pitchFamily="34" charset="0"/>
              <a:cs typeface="Arial" panose="020B0604020202020204" pitchFamily="34" charset="0"/>
            </a:endParaRPr>
          </a:p>
          <a:p>
            <a:pPr>
              <a:lnSpc>
                <a:spcPct val="150000"/>
              </a:lnSpc>
            </a:pPr>
            <a:r>
              <a:rPr lang="en-GB" b="1" dirty="0">
                <a:solidFill>
                  <a:srgbClr val="FF0000"/>
                </a:solidFill>
                <a:latin typeface="Arial" panose="020B0604020202020204" pitchFamily="34" charset="0"/>
                <a:cs typeface="Arial" panose="020B0604020202020204" pitchFamily="34" charset="0"/>
              </a:rPr>
              <a:t>More men are INCORRECTLY having TRT</a:t>
            </a:r>
          </a:p>
          <a:p>
            <a:pPr lvl="1">
              <a:lnSpc>
                <a:spcPct val="150000"/>
              </a:lnSpc>
            </a:pPr>
            <a:r>
              <a:rPr lang="en-GB" b="1" dirty="0">
                <a:solidFill>
                  <a:srgbClr val="FF0000"/>
                </a:solidFill>
                <a:latin typeface="Arial" panose="020B0604020202020204" pitchFamily="34" charset="0"/>
                <a:cs typeface="Arial" panose="020B0604020202020204" pitchFamily="34" charset="0"/>
              </a:rPr>
              <a:t>High dose = Anabolic steroids</a:t>
            </a:r>
          </a:p>
          <a:p>
            <a:pPr lvl="1">
              <a:lnSpc>
                <a:spcPct val="150000"/>
              </a:lnSpc>
            </a:pPr>
            <a:r>
              <a:rPr lang="en-GB" b="1" dirty="0">
                <a:solidFill>
                  <a:srgbClr val="FF0000"/>
                </a:solidFill>
                <a:latin typeface="Arial" panose="020B0604020202020204" pitchFamily="34" charset="0"/>
                <a:cs typeface="Arial" panose="020B0604020202020204" pitchFamily="34" charset="0"/>
              </a:rPr>
              <a:t>Low dose = Longevity / low T / ageing optimisation</a:t>
            </a:r>
          </a:p>
          <a:p>
            <a:pPr>
              <a:lnSpc>
                <a:spcPct val="150000"/>
              </a:lnSpc>
            </a:pPr>
            <a:endParaRPr lang="en-GB" b="1" dirty="0">
              <a:solidFill>
                <a:srgbClr val="FF0000"/>
              </a:solidFill>
              <a:latin typeface="Arial" panose="020B0604020202020204" pitchFamily="34" charset="0"/>
              <a:cs typeface="Arial" panose="020B0604020202020204" pitchFamily="34" charset="0"/>
            </a:endParaRPr>
          </a:p>
          <a:p>
            <a:endParaRPr lang="en-GB" b="1" dirty="0">
              <a:solidFill>
                <a:srgbClr val="FF9300"/>
              </a:solidFill>
              <a:latin typeface="Arial" panose="020B0604020202020204" pitchFamily="34" charset="0"/>
              <a:cs typeface="Arial" panose="020B0604020202020204" pitchFamily="34" charset="0"/>
            </a:endParaRPr>
          </a:p>
          <a:p>
            <a:endParaRPr lang="en-GB" b="1" dirty="0">
              <a:solidFill>
                <a:srgbClr val="0070C0"/>
              </a:solidFill>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C7C4AE6A-85B8-ABA4-F736-0F30606597AB}"/>
              </a:ext>
            </a:extLst>
          </p:cNvPr>
          <p:cNvSpPr/>
          <p:nvPr/>
        </p:nvSpPr>
        <p:spPr>
          <a:xfrm>
            <a:off x="9853127" y="0"/>
            <a:ext cx="2338873" cy="40121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20D160C8-3971-FA72-A683-49A7AB756690}"/>
              </a:ext>
            </a:extLst>
          </p:cNvPr>
          <p:cNvSpPr/>
          <p:nvPr/>
        </p:nvSpPr>
        <p:spPr>
          <a:xfrm>
            <a:off x="7370402" y="90685"/>
            <a:ext cx="2482726" cy="40121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19829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xit"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E6E23-1041-9271-89AD-176ECDA651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CCC25D-FD20-D2E6-F5FD-19FB8D447961}"/>
              </a:ext>
            </a:extLst>
          </p:cNvPr>
          <p:cNvSpPr>
            <a:spLocks noGrp="1"/>
          </p:cNvSpPr>
          <p:nvPr>
            <p:ph type="title"/>
          </p:nvPr>
        </p:nvSpPr>
        <p:spPr>
          <a:xfrm>
            <a:off x="1062967" y="2422806"/>
            <a:ext cx="9759932" cy="1447065"/>
          </a:xfrm>
        </p:spPr>
        <p:txBody>
          <a:bodyPr>
            <a:normAutofit/>
          </a:bodyPr>
          <a:lstStyle/>
          <a:p>
            <a:pPr algn="l"/>
            <a:r>
              <a:rPr lang="en-GB" sz="3600" b="1" dirty="0">
                <a:solidFill>
                  <a:srgbClr val="0070C0"/>
                </a:solidFill>
                <a:latin typeface="Arial" panose="020B0604020202020204" pitchFamily="34" charset="0"/>
                <a:cs typeface="Arial" panose="020B0604020202020204" pitchFamily="34" charset="0"/>
              </a:rPr>
              <a:t>How to treat male hypogonadism during fertility treatment for couple? </a:t>
            </a:r>
            <a:endParaRPr lang="en-US" sz="36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06162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ECC3F-7BA4-F865-825C-DD37053966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E607FC-1FD5-466A-3699-DA9602C0122C}"/>
              </a:ext>
            </a:extLst>
          </p:cNvPr>
          <p:cNvSpPr>
            <a:spLocks noGrp="1"/>
          </p:cNvSpPr>
          <p:nvPr>
            <p:ph type="title"/>
          </p:nvPr>
        </p:nvSpPr>
        <p:spPr>
          <a:xfrm>
            <a:off x="1730679" y="-48164"/>
            <a:ext cx="8229600" cy="1143000"/>
          </a:xfrm>
        </p:spPr>
        <p:txBody>
          <a:bodyPr>
            <a:normAutofit/>
          </a:bodyPr>
          <a:lstStyle/>
          <a:p>
            <a:pPr algn="l"/>
            <a:r>
              <a:rPr lang="en-US" sz="4000" b="1" dirty="0">
                <a:solidFill>
                  <a:srgbClr val="0070C0"/>
                </a:solidFill>
                <a:latin typeface="Arial" panose="020B0604020202020204" pitchFamily="34" charset="0"/>
                <a:cs typeface="Arial" panose="020B0604020202020204" pitchFamily="34" charset="0"/>
              </a:rPr>
              <a:t>Healthy men</a:t>
            </a:r>
          </a:p>
        </p:txBody>
      </p:sp>
      <p:pic>
        <p:nvPicPr>
          <p:cNvPr id="5" name="Content Placeholder 4">
            <a:extLst>
              <a:ext uri="{FF2B5EF4-FFF2-40B4-BE49-F238E27FC236}">
                <a16:creationId xmlns:a16="http://schemas.microsoft.com/office/drawing/2014/main" id="{E4B2D141-4804-2366-7FA2-5F546F29067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30680" y="1403498"/>
            <a:ext cx="5065233" cy="4461140"/>
          </a:xfrm>
        </p:spPr>
      </p:pic>
      <p:sp>
        <p:nvSpPr>
          <p:cNvPr id="8" name="TextBox 7">
            <a:extLst>
              <a:ext uri="{FF2B5EF4-FFF2-40B4-BE49-F238E27FC236}">
                <a16:creationId xmlns:a16="http://schemas.microsoft.com/office/drawing/2014/main" id="{2D420557-350A-BD17-C962-3EC35563DC0B}"/>
              </a:ext>
            </a:extLst>
          </p:cNvPr>
          <p:cNvSpPr txBox="1"/>
          <p:nvPr/>
        </p:nvSpPr>
        <p:spPr>
          <a:xfrm>
            <a:off x="8259909" y="290074"/>
            <a:ext cx="1844421" cy="923330"/>
          </a:xfrm>
          <a:prstGeom prst="rect">
            <a:avLst/>
          </a:prstGeom>
          <a:noFill/>
        </p:spPr>
        <p:txBody>
          <a:bodyPr wrap="square" rtlCol="0">
            <a:spAutoFit/>
          </a:bodyPr>
          <a:lstStyle/>
          <a:p>
            <a:r>
              <a:rPr lang="en-GB" b="1" dirty="0" err="1">
                <a:solidFill>
                  <a:schemeClr val="accent3">
                    <a:lumMod val="75000"/>
                  </a:schemeClr>
                </a:solidFill>
                <a:latin typeface="Arial" panose="020B0604020202020204" pitchFamily="34" charset="0"/>
                <a:cs typeface="Arial" panose="020B0604020202020204" pitchFamily="34" charset="0"/>
              </a:rPr>
              <a:t>Kisspeptin</a:t>
            </a:r>
            <a:r>
              <a:rPr lang="en-GB" b="1" dirty="0">
                <a:solidFill>
                  <a:schemeClr val="accent3">
                    <a:lumMod val="75000"/>
                  </a:schemeClr>
                </a:solidFill>
                <a:latin typeface="Arial" panose="020B0604020202020204" pitchFamily="34" charset="0"/>
                <a:cs typeface="Arial" panose="020B0604020202020204" pitchFamily="34" charset="0"/>
              </a:rPr>
              <a:t> / </a:t>
            </a:r>
            <a:r>
              <a:rPr lang="en-GB" b="1" dirty="0" err="1">
                <a:solidFill>
                  <a:schemeClr val="accent3">
                    <a:lumMod val="75000"/>
                  </a:schemeClr>
                </a:solidFill>
                <a:latin typeface="Arial" panose="020B0604020202020204" pitchFamily="34" charset="0"/>
                <a:cs typeface="Arial" panose="020B0604020202020204" pitchFamily="34" charset="0"/>
              </a:rPr>
              <a:t>dynorphin</a:t>
            </a:r>
            <a:r>
              <a:rPr lang="en-GB" b="1" dirty="0">
                <a:solidFill>
                  <a:schemeClr val="accent3">
                    <a:lumMod val="75000"/>
                  </a:schemeClr>
                </a:solidFill>
                <a:latin typeface="Arial" panose="020B0604020202020204" pitchFamily="34" charset="0"/>
                <a:cs typeface="Arial" panose="020B0604020202020204" pitchFamily="34" charset="0"/>
              </a:rPr>
              <a:t> / </a:t>
            </a:r>
          </a:p>
          <a:p>
            <a:r>
              <a:rPr lang="en-GB" b="1" dirty="0">
                <a:solidFill>
                  <a:schemeClr val="accent3">
                    <a:lumMod val="75000"/>
                  </a:schemeClr>
                </a:solidFill>
                <a:latin typeface="Arial" panose="020B0604020202020204" pitchFamily="34" charset="0"/>
                <a:cs typeface="Arial" panose="020B0604020202020204" pitchFamily="34" charset="0"/>
              </a:rPr>
              <a:t>NKB</a:t>
            </a:r>
          </a:p>
        </p:txBody>
      </p:sp>
      <p:sp>
        <p:nvSpPr>
          <p:cNvPr id="9" name="TextBox 8">
            <a:extLst>
              <a:ext uri="{FF2B5EF4-FFF2-40B4-BE49-F238E27FC236}">
                <a16:creationId xmlns:a16="http://schemas.microsoft.com/office/drawing/2014/main" id="{CB4EA97C-5800-817B-ACE6-736050CCC429}"/>
              </a:ext>
            </a:extLst>
          </p:cNvPr>
          <p:cNvSpPr txBox="1"/>
          <p:nvPr/>
        </p:nvSpPr>
        <p:spPr>
          <a:xfrm>
            <a:off x="8647796" y="1772238"/>
            <a:ext cx="838691" cy="369332"/>
          </a:xfrm>
          <a:prstGeom prst="rect">
            <a:avLst/>
          </a:prstGeom>
          <a:noFill/>
        </p:spPr>
        <p:txBody>
          <a:bodyPr wrap="none" rtlCol="0">
            <a:spAutoFit/>
          </a:bodyPr>
          <a:lstStyle/>
          <a:p>
            <a:r>
              <a:rPr lang="en-GB" b="1" dirty="0" err="1">
                <a:solidFill>
                  <a:srgbClr val="77933C"/>
                </a:solidFill>
                <a:latin typeface="Arial" panose="020B0604020202020204" pitchFamily="34" charset="0"/>
                <a:cs typeface="Arial" panose="020B0604020202020204" pitchFamily="34" charset="0"/>
              </a:rPr>
              <a:t>GnRH</a:t>
            </a:r>
            <a:endParaRPr lang="en-GB" b="1" dirty="0">
              <a:solidFill>
                <a:srgbClr val="77933C"/>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8500798E-FF46-48F9-E709-44D27D039163}"/>
              </a:ext>
            </a:extLst>
          </p:cNvPr>
          <p:cNvSpPr txBox="1"/>
          <p:nvPr/>
        </p:nvSpPr>
        <p:spPr>
          <a:xfrm>
            <a:off x="8186058" y="3021674"/>
            <a:ext cx="2108269" cy="369332"/>
          </a:xfrm>
          <a:prstGeom prst="rect">
            <a:avLst/>
          </a:prstGeom>
          <a:noFill/>
        </p:spPr>
        <p:txBody>
          <a:bodyPr wrap="none" rtlCol="0">
            <a:spAutoFit/>
          </a:bodyPr>
          <a:lstStyle/>
          <a:p>
            <a:r>
              <a:rPr lang="en-GB" b="1" dirty="0">
                <a:solidFill>
                  <a:srgbClr val="7030A0"/>
                </a:solidFill>
                <a:latin typeface="Arial" panose="020B0604020202020204" pitchFamily="34" charset="0"/>
                <a:cs typeface="Arial" panose="020B0604020202020204" pitchFamily="34" charset="0"/>
              </a:rPr>
              <a:t>FSH                  LH</a:t>
            </a:r>
          </a:p>
        </p:txBody>
      </p:sp>
      <p:sp>
        <p:nvSpPr>
          <p:cNvPr id="11" name="TextBox 10">
            <a:extLst>
              <a:ext uri="{FF2B5EF4-FFF2-40B4-BE49-F238E27FC236}">
                <a16:creationId xmlns:a16="http://schemas.microsoft.com/office/drawing/2014/main" id="{AFB33CEB-990A-DB51-419F-E6A76A7B598B}"/>
              </a:ext>
            </a:extLst>
          </p:cNvPr>
          <p:cNvSpPr txBox="1"/>
          <p:nvPr/>
        </p:nvSpPr>
        <p:spPr>
          <a:xfrm>
            <a:off x="8379123" y="4857695"/>
            <a:ext cx="2214726" cy="1969770"/>
          </a:xfrm>
          <a:prstGeom prst="rect">
            <a:avLst/>
          </a:prstGeom>
          <a:noFill/>
        </p:spPr>
        <p:txBody>
          <a:bodyPr wrap="square" rtlCol="0">
            <a:spAutoFit/>
          </a:bodyPr>
          <a:lstStyle/>
          <a:p>
            <a:r>
              <a:rPr lang="en-GB" b="1" dirty="0">
                <a:solidFill>
                  <a:srgbClr val="FF0000"/>
                </a:solidFill>
                <a:latin typeface="Arial" panose="020B0604020202020204" pitchFamily="34" charset="0"/>
                <a:cs typeface="Arial" panose="020B0604020202020204" pitchFamily="34" charset="0"/>
              </a:rPr>
              <a:t>Testosterone synthesis in </a:t>
            </a:r>
            <a:r>
              <a:rPr lang="en-GB" b="1" dirty="0" err="1">
                <a:solidFill>
                  <a:srgbClr val="FF0000"/>
                </a:solidFill>
                <a:latin typeface="Arial" panose="020B0604020202020204" pitchFamily="34" charset="0"/>
                <a:cs typeface="Arial" panose="020B0604020202020204" pitchFamily="34" charset="0"/>
              </a:rPr>
              <a:t>Leydig</a:t>
            </a:r>
            <a:r>
              <a:rPr lang="en-GB" b="1" dirty="0">
                <a:solidFill>
                  <a:srgbClr val="FF0000"/>
                </a:solidFill>
                <a:latin typeface="Arial" panose="020B0604020202020204" pitchFamily="34" charset="0"/>
                <a:cs typeface="Arial" panose="020B0604020202020204" pitchFamily="34" charset="0"/>
              </a:rPr>
              <a:t> cells</a:t>
            </a:r>
          </a:p>
          <a:p>
            <a:r>
              <a:rPr lang="en-GB" b="1" dirty="0">
                <a:solidFill>
                  <a:srgbClr val="FF0000"/>
                </a:solidFill>
                <a:latin typeface="Arial" panose="020B0604020202020204" pitchFamily="34" charset="0"/>
                <a:cs typeface="Arial" panose="020B0604020202020204" pitchFamily="34" charset="0"/>
              </a:rPr>
              <a:t> </a:t>
            </a:r>
          </a:p>
          <a:p>
            <a:r>
              <a:rPr lang="en-GB" sz="1400" b="1" i="1" dirty="0">
                <a:solidFill>
                  <a:srgbClr val="800080"/>
                </a:solidFill>
                <a:latin typeface="Arial" panose="020B0604020202020204" pitchFamily="34" charset="0"/>
                <a:cs typeface="Arial" panose="020B0604020202020204" pitchFamily="34" charset="0"/>
              </a:rPr>
              <a:t>Testes: </a:t>
            </a:r>
            <a:r>
              <a:rPr lang="en-GB" sz="1400" b="1" i="1" dirty="0">
                <a:solidFill>
                  <a:schemeClr val="accent6">
                    <a:lumMod val="75000"/>
                  </a:schemeClr>
                </a:solidFill>
                <a:latin typeface="Arial" panose="020B0604020202020204" pitchFamily="34" charset="0"/>
                <a:cs typeface="Arial" panose="020B0604020202020204" pitchFamily="34" charset="0"/>
              </a:rPr>
              <a:t>500</a:t>
            </a:r>
            <a:r>
              <a:rPr lang="en-GB" sz="1400" b="1" i="1" dirty="0">
                <a:solidFill>
                  <a:srgbClr val="FF0000"/>
                </a:solidFill>
                <a:latin typeface="Arial" panose="020B0604020202020204" pitchFamily="34" charset="0"/>
                <a:cs typeface="Arial" panose="020B0604020202020204" pitchFamily="34" charset="0"/>
              </a:rPr>
              <a:t> </a:t>
            </a:r>
            <a:r>
              <a:rPr lang="en-GB" sz="1400" b="1" i="1" dirty="0" err="1">
                <a:solidFill>
                  <a:srgbClr val="800080"/>
                </a:solidFill>
                <a:latin typeface="Arial" panose="020B0604020202020204" pitchFamily="34" charset="0"/>
                <a:cs typeface="Arial" panose="020B0604020202020204" pitchFamily="34" charset="0"/>
              </a:rPr>
              <a:t>nmol</a:t>
            </a:r>
            <a:r>
              <a:rPr lang="en-GB" sz="1400" b="1" i="1" dirty="0">
                <a:solidFill>
                  <a:srgbClr val="800080"/>
                </a:solidFill>
                <a:latin typeface="Arial" panose="020B0604020202020204" pitchFamily="34" charset="0"/>
                <a:cs typeface="Arial" panose="020B0604020202020204" pitchFamily="34" charset="0"/>
              </a:rPr>
              <a:t>/L</a:t>
            </a:r>
          </a:p>
          <a:p>
            <a:r>
              <a:rPr lang="en-GB" sz="1400" b="1" i="1" dirty="0">
                <a:solidFill>
                  <a:srgbClr val="800080"/>
                </a:solidFill>
                <a:latin typeface="Arial" panose="020B0604020202020204" pitchFamily="34" charset="0"/>
                <a:cs typeface="Arial" panose="020B0604020202020204" pitchFamily="34" charset="0"/>
              </a:rPr>
              <a:t>Serum: 10-30 </a:t>
            </a:r>
            <a:r>
              <a:rPr lang="en-GB" sz="1400" b="1" i="1" dirty="0" err="1">
                <a:solidFill>
                  <a:srgbClr val="800080"/>
                </a:solidFill>
                <a:latin typeface="Arial" panose="020B0604020202020204" pitchFamily="34" charset="0"/>
                <a:cs typeface="Arial" panose="020B0604020202020204" pitchFamily="34" charset="0"/>
              </a:rPr>
              <a:t>nmol</a:t>
            </a:r>
            <a:r>
              <a:rPr lang="en-GB" sz="1400" b="1" i="1" dirty="0">
                <a:solidFill>
                  <a:srgbClr val="800080"/>
                </a:solidFill>
                <a:latin typeface="Arial" panose="020B0604020202020204" pitchFamily="34" charset="0"/>
                <a:cs typeface="Arial" panose="020B0604020202020204" pitchFamily="34" charset="0"/>
              </a:rPr>
              <a:t>/L</a:t>
            </a:r>
          </a:p>
          <a:p>
            <a:endParaRPr lang="en-GB" b="1" dirty="0">
              <a:solidFill>
                <a:srgbClr val="800080"/>
              </a:solidFill>
              <a:latin typeface="Arial" panose="020B0604020202020204" pitchFamily="34" charset="0"/>
              <a:cs typeface="Arial" panose="020B0604020202020204" pitchFamily="34" charset="0"/>
            </a:endParaRPr>
          </a:p>
        </p:txBody>
      </p:sp>
      <p:cxnSp>
        <p:nvCxnSpPr>
          <p:cNvPr id="13" name="Straight Arrow Connector 12">
            <a:extLst>
              <a:ext uri="{FF2B5EF4-FFF2-40B4-BE49-F238E27FC236}">
                <a16:creationId xmlns:a16="http://schemas.microsoft.com/office/drawing/2014/main" id="{8FA9EB7B-996B-0E80-0380-F6DC0DE9FB0E}"/>
              </a:ext>
            </a:extLst>
          </p:cNvPr>
          <p:cNvCxnSpPr/>
          <p:nvPr/>
        </p:nvCxnSpPr>
        <p:spPr>
          <a:xfrm flipH="1">
            <a:off x="8508804" y="2262525"/>
            <a:ext cx="326501" cy="689347"/>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F04F9160-0D79-1244-1F28-C7A8DFAF1500}"/>
              </a:ext>
            </a:extLst>
          </p:cNvPr>
          <p:cNvCxnSpPr/>
          <p:nvPr/>
        </p:nvCxnSpPr>
        <p:spPr>
          <a:xfrm>
            <a:off x="9960279" y="3518500"/>
            <a:ext cx="0" cy="141362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BFF78FBB-539B-B981-C802-08F06087611E}"/>
              </a:ext>
            </a:extLst>
          </p:cNvPr>
          <p:cNvCxnSpPr/>
          <p:nvPr/>
        </p:nvCxnSpPr>
        <p:spPr>
          <a:xfrm>
            <a:off x="8930157" y="1263508"/>
            <a:ext cx="0" cy="497844"/>
          </a:xfrm>
          <a:prstGeom prst="straightConnector1">
            <a:avLst/>
          </a:prstGeom>
          <a:ln w="3810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D946F47E-CCAD-85ED-6DAB-E21F8EFC4B9C}"/>
              </a:ext>
            </a:extLst>
          </p:cNvPr>
          <p:cNvSpPr/>
          <p:nvPr/>
        </p:nvSpPr>
        <p:spPr>
          <a:xfrm>
            <a:off x="2679302" y="4541477"/>
            <a:ext cx="4335236" cy="1102374"/>
          </a:xfrm>
          <a:prstGeom prst="ellipse">
            <a:avLst/>
          </a:prstGeom>
          <a:solidFill>
            <a:srgbClr val="FF0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4" name="Straight Arrow Connector 23">
            <a:extLst>
              <a:ext uri="{FF2B5EF4-FFF2-40B4-BE49-F238E27FC236}">
                <a16:creationId xmlns:a16="http://schemas.microsoft.com/office/drawing/2014/main" id="{6D90415E-9E15-F78E-B18B-EA75520A4A53}"/>
              </a:ext>
            </a:extLst>
          </p:cNvPr>
          <p:cNvCxnSpPr/>
          <p:nvPr/>
        </p:nvCxnSpPr>
        <p:spPr>
          <a:xfrm flipH="1" flipV="1">
            <a:off x="6795912" y="5521388"/>
            <a:ext cx="1582934" cy="1"/>
          </a:xfrm>
          <a:prstGeom prst="straightConnector1">
            <a:avLst/>
          </a:prstGeom>
          <a:ln w="1270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Right Brace 26">
            <a:extLst>
              <a:ext uri="{FF2B5EF4-FFF2-40B4-BE49-F238E27FC236}">
                <a16:creationId xmlns:a16="http://schemas.microsoft.com/office/drawing/2014/main" id="{00192DD7-FBCB-CE1B-FF87-567EC2279535}"/>
              </a:ext>
            </a:extLst>
          </p:cNvPr>
          <p:cNvSpPr/>
          <p:nvPr/>
        </p:nvSpPr>
        <p:spPr>
          <a:xfrm>
            <a:off x="7273448" y="1383533"/>
            <a:ext cx="520725" cy="3868951"/>
          </a:xfrm>
          <a:prstGeom prst="rightBrace">
            <a:avLst/>
          </a:prstGeom>
          <a:ln w="254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chemeClr val="accent6">
                  <a:lumMod val="50000"/>
                </a:schemeClr>
              </a:solidFill>
            </a:endParaRPr>
          </a:p>
        </p:txBody>
      </p:sp>
      <p:sp>
        <p:nvSpPr>
          <p:cNvPr id="28" name="TextBox 27">
            <a:extLst>
              <a:ext uri="{FF2B5EF4-FFF2-40B4-BE49-F238E27FC236}">
                <a16:creationId xmlns:a16="http://schemas.microsoft.com/office/drawing/2014/main" id="{8B5DC6A6-0D4E-391B-902C-634C62B422BD}"/>
              </a:ext>
            </a:extLst>
          </p:cNvPr>
          <p:cNvSpPr txBox="1"/>
          <p:nvPr/>
        </p:nvSpPr>
        <p:spPr>
          <a:xfrm>
            <a:off x="7674277" y="3793513"/>
            <a:ext cx="1171263" cy="646331"/>
          </a:xfrm>
          <a:prstGeom prst="rect">
            <a:avLst/>
          </a:prstGeom>
          <a:noFill/>
        </p:spPr>
        <p:txBody>
          <a:bodyPr wrap="square" rtlCol="0">
            <a:spAutoFit/>
          </a:bodyPr>
          <a:lstStyle/>
          <a:p>
            <a:r>
              <a:rPr lang="en-GB" b="1" dirty="0" err="1">
                <a:solidFill>
                  <a:schemeClr val="accent6">
                    <a:lumMod val="50000"/>
                  </a:schemeClr>
                </a:solidFill>
                <a:latin typeface="Arial" panose="020B0604020202020204" pitchFamily="34" charset="0"/>
                <a:cs typeface="Arial" panose="020B0604020202020204" pitchFamily="34" charset="0"/>
              </a:rPr>
              <a:t>Sertoli</a:t>
            </a:r>
            <a:r>
              <a:rPr lang="en-GB" b="1" dirty="0">
                <a:solidFill>
                  <a:schemeClr val="accent6">
                    <a:lumMod val="50000"/>
                  </a:schemeClr>
                </a:solidFill>
                <a:latin typeface="Arial" panose="020B0604020202020204" pitchFamily="34" charset="0"/>
                <a:cs typeface="Arial" panose="020B0604020202020204" pitchFamily="34" charset="0"/>
              </a:rPr>
              <a:t> cells</a:t>
            </a:r>
          </a:p>
        </p:txBody>
      </p:sp>
      <p:cxnSp>
        <p:nvCxnSpPr>
          <p:cNvPr id="29" name="Straight Arrow Connector 28">
            <a:extLst>
              <a:ext uri="{FF2B5EF4-FFF2-40B4-BE49-F238E27FC236}">
                <a16:creationId xmlns:a16="http://schemas.microsoft.com/office/drawing/2014/main" id="{74B43B4D-1C2D-A53A-BD04-EE9A82841F74}"/>
              </a:ext>
            </a:extLst>
          </p:cNvPr>
          <p:cNvCxnSpPr/>
          <p:nvPr/>
        </p:nvCxnSpPr>
        <p:spPr>
          <a:xfrm>
            <a:off x="9103416" y="2277746"/>
            <a:ext cx="380662" cy="623402"/>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3B8650CB-088E-C90C-EB88-027116062431}"/>
              </a:ext>
            </a:extLst>
          </p:cNvPr>
          <p:cNvCxnSpPr/>
          <p:nvPr/>
        </p:nvCxnSpPr>
        <p:spPr>
          <a:xfrm flipH="1">
            <a:off x="8057733" y="3362211"/>
            <a:ext cx="221177" cy="312576"/>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85784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0679" y="-48164"/>
            <a:ext cx="8229600" cy="1143000"/>
          </a:xfrm>
        </p:spPr>
        <p:txBody>
          <a:bodyPr>
            <a:normAutofit/>
          </a:bodyPr>
          <a:lstStyle/>
          <a:p>
            <a:pPr algn="l"/>
            <a:r>
              <a:rPr lang="en-US" sz="4000" b="1" dirty="0">
                <a:solidFill>
                  <a:srgbClr val="0070C0"/>
                </a:solidFill>
                <a:latin typeface="Arial" panose="020B0604020202020204" pitchFamily="34" charset="0"/>
                <a:cs typeface="Arial" panose="020B0604020202020204" pitchFamily="34" charset="0"/>
              </a:rPr>
              <a:t>Testosterone treatment</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30680" y="1403498"/>
            <a:ext cx="5065233" cy="4461140"/>
          </a:xfrm>
        </p:spPr>
      </p:pic>
      <p:sp>
        <p:nvSpPr>
          <p:cNvPr id="8" name="TextBox 7"/>
          <p:cNvSpPr txBox="1"/>
          <p:nvPr/>
        </p:nvSpPr>
        <p:spPr>
          <a:xfrm>
            <a:off x="8259909" y="290074"/>
            <a:ext cx="1844421" cy="923330"/>
          </a:xfrm>
          <a:prstGeom prst="rect">
            <a:avLst/>
          </a:prstGeom>
          <a:noFill/>
        </p:spPr>
        <p:txBody>
          <a:bodyPr wrap="square" rtlCol="0">
            <a:spAutoFit/>
          </a:bodyPr>
          <a:lstStyle/>
          <a:p>
            <a:r>
              <a:rPr lang="en-GB" b="1" dirty="0" err="1">
                <a:solidFill>
                  <a:schemeClr val="accent3">
                    <a:lumMod val="75000"/>
                  </a:schemeClr>
                </a:solidFill>
                <a:latin typeface="Arial" panose="020B0604020202020204" pitchFamily="34" charset="0"/>
                <a:cs typeface="Arial" panose="020B0604020202020204" pitchFamily="34" charset="0"/>
              </a:rPr>
              <a:t>Kisspeptin</a:t>
            </a:r>
            <a:r>
              <a:rPr lang="en-GB" b="1" dirty="0">
                <a:solidFill>
                  <a:schemeClr val="accent3">
                    <a:lumMod val="75000"/>
                  </a:schemeClr>
                </a:solidFill>
                <a:latin typeface="Arial" panose="020B0604020202020204" pitchFamily="34" charset="0"/>
                <a:cs typeface="Arial" panose="020B0604020202020204" pitchFamily="34" charset="0"/>
              </a:rPr>
              <a:t> / </a:t>
            </a:r>
            <a:r>
              <a:rPr lang="en-GB" b="1" dirty="0" err="1">
                <a:solidFill>
                  <a:schemeClr val="accent3">
                    <a:lumMod val="75000"/>
                  </a:schemeClr>
                </a:solidFill>
                <a:latin typeface="Arial" panose="020B0604020202020204" pitchFamily="34" charset="0"/>
                <a:cs typeface="Arial" panose="020B0604020202020204" pitchFamily="34" charset="0"/>
              </a:rPr>
              <a:t>dynorphin</a:t>
            </a:r>
            <a:r>
              <a:rPr lang="en-GB" b="1" dirty="0">
                <a:solidFill>
                  <a:schemeClr val="accent3">
                    <a:lumMod val="75000"/>
                  </a:schemeClr>
                </a:solidFill>
                <a:latin typeface="Arial" panose="020B0604020202020204" pitchFamily="34" charset="0"/>
                <a:cs typeface="Arial" panose="020B0604020202020204" pitchFamily="34" charset="0"/>
              </a:rPr>
              <a:t> / </a:t>
            </a:r>
          </a:p>
          <a:p>
            <a:r>
              <a:rPr lang="en-GB" b="1" dirty="0">
                <a:solidFill>
                  <a:schemeClr val="accent3">
                    <a:lumMod val="75000"/>
                  </a:schemeClr>
                </a:solidFill>
                <a:latin typeface="Arial" panose="020B0604020202020204" pitchFamily="34" charset="0"/>
                <a:cs typeface="Arial" panose="020B0604020202020204" pitchFamily="34" charset="0"/>
              </a:rPr>
              <a:t>NKB</a:t>
            </a:r>
          </a:p>
        </p:txBody>
      </p:sp>
      <p:sp>
        <p:nvSpPr>
          <p:cNvPr id="9" name="TextBox 8"/>
          <p:cNvSpPr txBox="1"/>
          <p:nvPr/>
        </p:nvSpPr>
        <p:spPr>
          <a:xfrm>
            <a:off x="8647796" y="1772238"/>
            <a:ext cx="838691" cy="369332"/>
          </a:xfrm>
          <a:prstGeom prst="rect">
            <a:avLst/>
          </a:prstGeom>
          <a:noFill/>
        </p:spPr>
        <p:txBody>
          <a:bodyPr wrap="none" rtlCol="0">
            <a:spAutoFit/>
          </a:bodyPr>
          <a:lstStyle/>
          <a:p>
            <a:r>
              <a:rPr lang="en-GB" b="1" dirty="0" err="1">
                <a:solidFill>
                  <a:srgbClr val="77933C"/>
                </a:solidFill>
                <a:latin typeface="Arial" panose="020B0604020202020204" pitchFamily="34" charset="0"/>
                <a:cs typeface="Arial" panose="020B0604020202020204" pitchFamily="34" charset="0"/>
              </a:rPr>
              <a:t>GnRH</a:t>
            </a:r>
            <a:endParaRPr lang="en-GB" b="1" dirty="0">
              <a:solidFill>
                <a:srgbClr val="77933C"/>
              </a:solidFill>
              <a:latin typeface="Arial" panose="020B0604020202020204" pitchFamily="34" charset="0"/>
              <a:cs typeface="Arial" panose="020B0604020202020204" pitchFamily="34" charset="0"/>
            </a:endParaRPr>
          </a:p>
        </p:txBody>
      </p:sp>
      <p:sp>
        <p:nvSpPr>
          <p:cNvPr id="10" name="TextBox 9"/>
          <p:cNvSpPr txBox="1"/>
          <p:nvPr/>
        </p:nvSpPr>
        <p:spPr>
          <a:xfrm>
            <a:off x="8186058" y="3021674"/>
            <a:ext cx="2108269" cy="369332"/>
          </a:xfrm>
          <a:prstGeom prst="rect">
            <a:avLst/>
          </a:prstGeom>
          <a:noFill/>
        </p:spPr>
        <p:txBody>
          <a:bodyPr wrap="none" rtlCol="0">
            <a:spAutoFit/>
          </a:bodyPr>
          <a:lstStyle/>
          <a:p>
            <a:r>
              <a:rPr lang="en-GB" b="1" dirty="0">
                <a:solidFill>
                  <a:srgbClr val="7030A0"/>
                </a:solidFill>
                <a:latin typeface="Arial" panose="020B0604020202020204" pitchFamily="34" charset="0"/>
                <a:cs typeface="Arial" panose="020B0604020202020204" pitchFamily="34" charset="0"/>
              </a:rPr>
              <a:t>FSH                  LH</a:t>
            </a:r>
          </a:p>
        </p:txBody>
      </p:sp>
      <p:cxnSp>
        <p:nvCxnSpPr>
          <p:cNvPr id="13" name="Straight Arrow Connector 12"/>
          <p:cNvCxnSpPr/>
          <p:nvPr/>
        </p:nvCxnSpPr>
        <p:spPr>
          <a:xfrm flipH="1">
            <a:off x="8508804" y="2262525"/>
            <a:ext cx="326501" cy="689347"/>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9960279" y="3518500"/>
            <a:ext cx="0" cy="154122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8930157" y="1263508"/>
            <a:ext cx="0" cy="497844"/>
          </a:xfrm>
          <a:prstGeom prst="straightConnector1">
            <a:avLst/>
          </a:prstGeom>
          <a:ln w="3810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2679302" y="4541477"/>
            <a:ext cx="4335236" cy="1102374"/>
          </a:xfrm>
          <a:prstGeom prst="ellipse">
            <a:avLst/>
          </a:prstGeom>
          <a:solidFill>
            <a:srgbClr val="FF0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4" name="Straight Arrow Connector 23"/>
          <p:cNvCxnSpPr/>
          <p:nvPr/>
        </p:nvCxnSpPr>
        <p:spPr>
          <a:xfrm flipH="1" flipV="1">
            <a:off x="6795912" y="5521388"/>
            <a:ext cx="1582934" cy="1"/>
          </a:xfrm>
          <a:prstGeom prst="straightConnector1">
            <a:avLst/>
          </a:prstGeom>
          <a:ln w="1270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Right Brace 26"/>
          <p:cNvSpPr/>
          <p:nvPr/>
        </p:nvSpPr>
        <p:spPr>
          <a:xfrm>
            <a:off x="7273448" y="1383533"/>
            <a:ext cx="520725" cy="3868951"/>
          </a:xfrm>
          <a:prstGeom prst="rightBrace">
            <a:avLst/>
          </a:prstGeom>
          <a:ln w="254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chemeClr val="accent6">
                  <a:lumMod val="50000"/>
                </a:schemeClr>
              </a:solidFill>
            </a:endParaRPr>
          </a:p>
        </p:txBody>
      </p:sp>
      <p:sp>
        <p:nvSpPr>
          <p:cNvPr id="28" name="TextBox 27"/>
          <p:cNvSpPr txBox="1"/>
          <p:nvPr/>
        </p:nvSpPr>
        <p:spPr>
          <a:xfrm>
            <a:off x="7674277" y="3793513"/>
            <a:ext cx="1171263" cy="646331"/>
          </a:xfrm>
          <a:prstGeom prst="rect">
            <a:avLst/>
          </a:prstGeom>
          <a:noFill/>
        </p:spPr>
        <p:txBody>
          <a:bodyPr wrap="square" rtlCol="0">
            <a:spAutoFit/>
          </a:bodyPr>
          <a:lstStyle/>
          <a:p>
            <a:r>
              <a:rPr lang="en-GB" b="1" dirty="0" err="1">
                <a:solidFill>
                  <a:schemeClr val="accent6">
                    <a:lumMod val="50000"/>
                  </a:schemeClr>
                </a:solidFill>
                <a:latin typeface="Arial" panose="020B0604020202020204" pitchFamily="34" charset="0"/>
                <a:cs typeface="Arial" panose="020B0604020202020204" pitchFamily="34" charset="0"/>
              </a:rPr>
              <a:t>Sertoli</a:t>
            </a:r>
            <a:r>
              <a:rPr lang="en-GB" b="1" dirty="0">
                <a:solidFill>
                  <a:schemeClr val="accent6">
                    <a:lumMod val="50000"/>
                  </a:schemeClr>
                </a:solidFill>
                <a:latin typeface="Arial" panose="020B0604020202020204" pitchFamily="34" charset="0"/>
                <a:cs typeface="Arial" panose="020B0604020202020204" pitchFamily="34" charset="0"/>
              </a:rPr>
              <a:t> cells</a:t>
            </a:r>
          </a:p>
        </p:txBody>
      </p:sp>
      <p:cxnSp>
        <p:nvCxnSpPr>
          <p:cNvPr id="29" name="Straight Arrow Connector 28"/>
          <p:cNvCxnSpPr/>
          <p:nvPr/>
        </p:nvCxnSpPr>
        <p:spPr>
          <a:xfrm>
            <a:off x="9103416" y="2277746"/>
            <a:ext cx="380662" cy="623402"/>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a:off x="8057733" y="3362211"/>
            <a:ext cx="221177" cy="312576"/>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1630326" y="1213404"/>
            <a:ext cx="6163847" cy="4651234"/>
          </a:xfrm>
          <a:prstGeom prst="rect">
            <a:avLst/>
          </a:prstGeom>
          <a:solidFill>
            <a:schemeClr val="bg1">
              <a:alpha val="77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latin typeface="Arial" panose="020B0604020202020204" pitchFamily="34" charset="0"/>
              <a:cs typeface="Arial" panose="020B0604020202020204" pitchFamily="34" charset="0"/>
            </a:endParaRPr>
          </a:p>
        </p:txBody>
      </p:sp>
      <p:sp>
        <p:nvSpPr>
          <p:cNvPr id="18" name="Rectangle 17"/>
          <p:cNvSpPr/>
          <p:nvPr/>
        </p:nvSpPr>
        <p:spPr>
          <a:xfrm>
            <a:off x="7789233" y="2241171"/>
            <a:ext cx="2769767" cy="4334847"/>
          </a:xfrm>
          <a:prstGeom prst="rect">
            <a:avLst/>
          </a:prstGeom>
          <a:solidFill>
            <a:schemeClr val="bg1">
              <a:alpha val="7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latin typeface="Arial" panose="020B0604020202020204" pitchFamily="34" charset="0"/>
              <a:cs typeface="Arial" panose="020B0604020202020204" pitchFamily="34" charset="0"/>
            </a:endParaRPr>
          </a:p>
        </p:txBody>
      </p:sp>
      <p:sp>
        <p:nvSpPr>
          <p:cNvPr id="19" name="TextBox 18"/>
          <p:cNvSpPr txBox="1"/>
          <p:nvPr/>
        </p:nvSpPr>
        <p:spPr>
          <a:xfrm>
            <a:off x="9705910" y="5286317"/>
            <a:ext cx="2289154" cy="1169551"/>
          </a:xfrm>
          <a:prstGeom prst="rect">
            <a:avLst/>
          </a:prstGeom>
          <a:noFill/>
        </p:spPr>
        <p:txBody>
          <a:bodyPr wrap="square" rtlCol="0">
            <a:spAutoFit/>
          </a:bodyPr>
          <a:lstStyle/>
          <a:p>
            <a:r>
              <a:rPr lang="en-GB" b="1" dirty="0">
                <a:solidFill>
                  <a:srgbClr val="FF0000"/>
                </a:solidFill>
                <a:latin typeface="Arial" panose="020B0604020202020204" pitchFamily="34" charset="0"/>
                <a:cs typeface="Arial" panose="020B0604020202020204" pitchFamily="34" charset="0"/>
              </a:rPr>
              <a:t>Exogenous Testosterone</a:t>
            </a:r>
          </a:p>
          <a:p>
            <a:endParaRPr lang="en-GB" b="1" dirty="0">
              <a:solidFill>
                <a:srgbClr val="FF0000"/>
              </a:solidFill>
              <a:latin typeface="Arial" panose="020B0604020202020204" pitchFamily="34" charset="0"/>
              <a:cs typeface="Arial" panose="020B0604020202020204" pitchFamily="34" charset="0"/>
            </a:endParaRPr>
          </a:p>
          <a:p>
            <a:endParaRPr lang="en-GB" sz="1600" b="1" dirty="0">
              <a:solidFill>
                <a:srgbClr val="FF0000"/>
              </a:solidFill>
              <a:latin typeface="Arial" panose="020B0604020202020204" pitchFamily="34" charset="0"/>
              <a:cs typeface="Arial" panose="020B0604020202020204" pitchFamily="34" charset="0"/>
            </a:endParaRPr>
          </a:p>
        </p:txBody>
      </p:sp>
      <p:pic>
        <p:nvPicPr>
          <p:cNvPr id="1026" name="Picture 2" descr="Nebido Bayer 4ml (Testosterone Undecanoat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52962" y="2585876"/>
            <a:ext cx="2689587" cy="2689587"/>
          </a:xfrm>
          <a:prstGeom prst="rect">
            <a:avLst/>
          </a:prstGeom>
          <a:noFill/>
          <a:extLst>
            <a:ext uri="{909E8E84-426E-40DD-AFC4-6F175D3DCCD1}">
              <a14:hiddenFill xmlns:a14="http://schemas.microsoft.com/office/drawing/2010/main">
                <a:solidFill>
                  <a:srgbClr val="FFFFFF"/>
                </a:solidFill>
              </a14:hiddenFill>
            </a:ext>
          </a:extLst>
        </p:spPr>
      </p:pic>
      <p:cxnSp>
        <p:nvCxnSpPr>
          <p:cNvPr id="20" name="Straight Arrow Connector 19">
            <a:extLst>
              <a:ext uri="{FF2B5EF4-FFF2-40B4-BE49-F238E27FC236}">
                <a16:creationId xmlns:a16="http://schemas.microsoft.com/office/drawing/2014/main" id="{D88F18BB-15AC-D345-A5B4-86A827FF4C83}"/>
              </a:ext>
            </a:extLst>
          </p:cNvPr>
          <p:cNvCxnSpPr>
            <a:cxnSpLocks/>
          </p:cNvCxnSpPr>
          <p:nvPr/>
        </p:nvCxnSpPr>
        <p:spPr>
          <a:xfrm flipH="1" flipV="1">
            <a:off x="9705910" y="1679367"/>
            <a:ext cx="419201" cy="2011782"/>
          </a:xfrm>
          <a:prstGeom prst="straightConnector1">
            <a:avLst/>
          </a:prstGeom>
          <a:ln w="1270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CCF8AE6A-107D-7A4C-A688-C41783775C60}"/>
              </a:ext>
            </a:extLst>
          </p:cNvPr>
          <p:cNvCxnSpPr>
            <a:cxnSpLocks/>
          </p:cNvCxnSpPr>
          <p:nvPr/>
        </p:nvCxnSpPr>
        <p:spPr>
          <a:xfrm flipH="1" flipV="1">
            <a:off x="8322597" y="268912"/>
            <a:ext cx="1285604" cy="944492"/>
          </a:xfrm>
          <a:prstGeom prst="straightConnector1">
            <a:avLst/>
          </a:prstGeom>
          <a:ln w="38100">
            <a:solidFill>
              <a:srgbClr val="FF000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AAB9C92F-0A3A-E440-BF86-4627806DC1EE}"/>
              </a:ext>
            </a:extLst>
          </p:cNvPr>
          <p:cNvCxnSpPr>
            <a:cxnSpLocks/>
          </p:cNvCxnSpPr>
          <p:nvPr/>
        </p:nvCxnSpPr>
        <p:spPr>
          <a:xfrm flipH="1">
            <a:off x="8196156" y="246101"/>
            <a:ext cx="1544142" cy="826655"/>
          </a:xfrm>
          <a:prstGeom prst="straightConnector1">
            <a:avLst/>
          </a:prstGeom>
          <a:ln w="38100">
            <a:solidFill>
              <a:srgbClr val="FF0000"/>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35385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C92CE-A752-C4AA-5EBF-024D869C8810}"/>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19C22B6-8BEB-0034-8218-BB8CCB815073}"/>
              </a:ext>
            </a:extLst>
          </p:cNvPr>
          <p:cNvSpPr>
            <a:spLocks noGrp="1"/>
          </p:cNvSpPr>
          <p:nvPr>
            <p:ph type="body" idx="1"/>
          </p:nvPr>
        </p:nvSpPr>
        <p:spPr>
          <a:xfrm>
            <a:off x="579328" y="2347081"/>
            <a:ext cx="11033343" cy="2163837"/>
          </a:xfrm>
        </p:spPr>
        <p:txBody>
          <a:bodyPr>
            <a:noAutofit/>
          </a:bodyPr>
          <a:lstStyle/>
          <a:p>
            <a:pPr marL="457200" indent="-457200">
              <a:lnSpc>
                <a:spcPct val="150000"/>
              </a:lnSpc>
              <a:buFont typeface="Arial" panose="020B0604020202020204" pitchFamily="34" charset="0"/>
              <a:buChar char="•"/>
            </a:pPr>
            <a:r>
              <a:rPr lang="en-GB" sz="2800" dirty="0">
                <a:solidFill>
                  <a:srgbClr val="0070C0"/>
                </a:solidFill>
                <a:latin typeface="Arial" panose="020B0604020202020204" pitchFamily="34" charset="0"/>
                <a:cs typeface="Arial" panose="020B0604020202020204" pitchFamily="34" charset="0"/>
              </a:rPr>
              <a:t>SERM e.g. clomiphene 50mg every 2 days</a:t>
            </a:r>
          </a:p>
          <a:p>
            <a:pPr marL="457200" indent="-457200">
              <a:lnSpc>
                <a:spcPct val="150000"/>
              </a:lnSpc>
              <a:buFont typeface="Arial" panose="020B0604020202020204" pitchFamily="34" charset="0"/>
              <a:buChar char="•"/>
            </a:pPr>
            <a:r>
              <a:rPr lang="en-GB" sz="2800" dirty="0" err="1">
                <a:solidFill>
                  <a:srgbClr val="0070C0"/>
                </a:solidFill>
                <a:latin typeface="Arial" panose="020B0604020202020204" pitchFamily="34" charset="0"/>
                <a:cs typeface="Arial" panose="020B0604020202020204" pitchFamily="34" charset="0"/>
              </a:rPr>
              <a:t>hCG</a:t>
            </a:r>
            <a:r>
              <a:rPr lang="en-GB" sz="2800" dirty="0">
                <a:solidFill>
                  <a:srgbClr val="0070C0"/>
                </a:solidFill>
                <a:latin typeface="Arial" panose="020B0604020202020204" pitchFamily="34" charset="0"/>
                <a:cs typeface="Arial" panose="020B0604020202020204" pitchFamily="34" charset="0"/>
              </a:rPr>
              <a:t> 1500-2500IU twice-weekly</a:t>
            </a:r>
          </a:p>
          <a:p>
            <a:pPr marL="457200" indent="-457200">
              <a:lnSpc>
                <a:spcPct val="150000"/>
              </a:lnSpc>
              <a:buFont typeface="Arial" panose="020B0604020202020204" pitchFamily="34" charset="0"/>
              <a:buChar char="•"/>
            </a:pPr>
            <a:r>
              <a:rPr lang="en-GB" sz="2800" dirty="0">
                <a:solidFill>
                  <a:srgbClr val="0070C0"/>
                </a:solidFill>
                <a:latin typeface="Arial" panose="020B0604020202020204" pitchFamily="34" charset="0"/>
                <a:cs typeface="Arial" panose="020B0604020202020204" pitchFamily="34" charset="0"/>
              </a:rPr>
              <a:t>(Aromatase inhibitors)</a:t>
            </a:r>
          </a:p>
          <a:p>
            <a:pPr>
              <a:lnSpc>
                <a:spcPct val="150000"/>
              </a:lnSpc>
            </a:pPr>
            <a:endParaRPr lang="en-GB" sz="2800" dirty="0">
              <a:solidFill>
                <a:srgbClr val="0070C0"/>
              </a:solidFill>
              <a:latin typeface="Arial" panose="020B0604020202020204" pitchFamily="34" charset="0"/>
              <a:cs typeface="Arial" panose="020B0604020202020204" pitchFamily="34" charset="0"/>
            </a:endParaRPr>
          </a:p>
        </p:txBody>
      </p:sp>
      <p:sp>
        <p:nvSpPr>
          <p:cNvPr id="3" name="Text Placeholder 4">
            <a:extLst>
              <a:ext uri="{FF2B5EF4-FFF2-40B4-BE49-F238E27FC236}">
                <a16:creationId xmlns:a16="http://schemas.microsoft.com/office/drawing/2014/main" id="{19A97F1D-5C71-DBE6-C98F-F290F3CC687C}"/>
              </a:ext>
            </a:extLst>
          </p:cNvPr>
          <p:cNvSpPr txBox="1">
            <a:spLocks/>
          </p:cNvSpPr>
          <p:nvPr/>
        </p:nvSpPr>
        <p:spPr>
          <a:xfrm>
            <a:off x="473310" y="0"/>
            <a:ext cx="11033343" cy="1265163"/>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GB" sz="4800" dirty="0">
                <a:solidFill>
                  <a:schemeClr val="accent4">
                    <a:lumMod val="75000"/>
                  </a:schemeClr>
                </a:solidFill>
                <a:latin typeface="Arial" panose="020B0604020202020204" pitchFamily="34" charset="0"/>
                <a:cs typeface="Arial" panose="020B0604020202020204" pitchFamily="34" charset="0"/>
              </a:rPr>
              <a:t>Alternatives for male hypogonadism</a:t>
            </a:r>
          </a:p>
        </p:txBody>
      </p:sp>
      <p:sp>
        <p:nvSpPr>
          <p:cNvPr id="6" name="Text Placeholder 4">
            <a:extLst>
              <a:ext uri="{FF2B5EF4-FFF2-40B4-BE49-F238E27FC236}">
                <a16:creationId xmlns:a16="http://schemas.microsoft.com/office/drawing/2014/main" id="{8D9A15CC-8DD7-5235-228E-E07D51F52DE2}"/>
              </a:ext>
            </a:extLst>
          </p:cNvPr>
          <p:cNvSpPr txBox="1">
            <a:spLocks/>
          </p:cNvSpPr>
          <p:nvPr/>
        </p:nvSpPr>
        <p:spPr>
          <a:xfrm>
            <a:off x="5187461" y="4694163"/>
            <a:ext cx="6812071" cy="2163837"/>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571500" indent="-571500">
              <a:lnSpc>
                <a:spcPct val="150000"/>
              </a:lnSpc>
              <a:buFont typeface="Arial" panose="020B0604020202020204" pitchFamily="34" charset="0"/>
              <a:buChar char="•"/>
            </a:pPr>
            <a:r>
              <a:rPr lang="en-GB" sz="3600" i="1" dirty="0">
                <a:solidFill>
                  <a:srgbClr val="FF0000"/>
                </a:solidFill>
                <a:latin typeface="Arial" panose="020B0604020202020204" pitchFamily="34" charset="0"/>
                <a:cs typeface="Arial" panose="020B0604020202020204" pitchFamily="34" charset="0"/>
              </a:rPr>
              <a:t>Maintain intra-testicular T</a:t>
            </a:r>
          </a:p>
          <a:p>
            <a:pPr marL="571500" indent="-571500">
              <a:lnSpc>
                <a:spcPct val="150000"/>
              </a:lnSpc>
              <a:buFont typeface="Arial" panose="020B0604020202020204" pitchFamily="34" charset="0"/>
              <a:buChar char="•"/>
            </a:pPr>
            <a:r>
              <a:rPr lang="en-GB" sz="3600" i="1" dirty="0">
                <a:solidFill>
                  <a:srgbClr val="FF0000"/>
                </a:solidFill>
                <a:latin typeface="Arial" panose="020B0604020202020204" pitchFamily="34" charset="0"/>
                <a:cs typeface="Arial" panose="020B0604020202020204" pitchFamily="34" charset="0"/>
              </a:rPr>
              <a:t>Suitable for &lt;2 years</a:t>
            </a:r>
          </a:p>
          <a:p>
            <a:pPr>
              <a:lnSpc>
                <a:spcPct val="150000"/>
              </a:lnSpc>
            </a:pPr>
            <a:endParaRPr lang="en-GB" sz="3600" i="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71525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0828E-3EC2-1902-C10C-22163E21326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74B172-3839-8BC2-9F4A-92E193108C1B}"/>
              </a:ext>
            </a:extLst>
          </p:cNvPr>
          <p:cNvSpPr>
            <a:spLocks noGrp="1"/>
          </p:cNvSpPr>
          <p:nvPr>
            <p:ph idx="1"/>
          </p:nvPr>
        </p:nvSpPr>
        <p:spPr>
          <a:xfrm>
            <a:off x="207363" y="1341178"/>
            <a:ext cx="11338859" cy="5262140"/>
          </a:xfrm>
        </p:spPr>
        <p:txBody>
          <a:bodyPr>
            <a:normAutofit fontScale="85000" lnSpcReduction="20000"/>
          </a:bodyPr>
          <a:lstStyle/>
          <a:p>
            <a:pPr>
              <a:lnSpc>
                <a:spcPct val="150000"/>
              </a:lnSpc>
            </a:pPr>
            <a:r>
              <a:rPr lang="en-GB" b="1" dirty="0">
                <a:solidFill>
                  <a:srgbClr val="0070C0"/>
                </a:solidFill>
                <a:latin typeface="Arial" panose="020B0604020202020204" pitchFamily="34" charset="0"/>
                <a:cs typeface="Arial" panose="020B0604020202020204" pitchFamily="34" charset="0"/>
              </a:rPr>
              <a:t>Classical hypogonadism is uncommon</a:t>
            </a:r>
          </a:p>
          <a:p>
            <a:pPr>
              <a:lnSpc>
                <a:spcPct val="150000"/>
              </a:lnSpc>
            </a:pPr>
            <a:endParaRPr lang="en-GB" b="1" dirty="0">
              <a:solidFill>
                <a:srgbClr val="0070C0"/>
              </a:solidFill>
              <a:latin typeface="Arial" panose="020B0604020202020204" pitchFamily="34" charset="0"/>
              <a:cs typeface="Arial" panose="020B0604020202020204" pitchFamily="34" charset="0"/>
            </a:endParaRPr>
          </a:p>
          <a:p>
            <a:pPr>
              <a:lnSpc>
                <a:spcPct val="150000"/>
              </a:lnSpc>
            </a:pPr>
            <a:r>
              <a:rPr lang="en-GB" b="1" dirty="0">
                <a:solidFill>
                  <a:srgbClr val="0070C0"/>
                </a:solidFill>
                <a:latin typeface="Arial" panose="020B0604020202020204" pitchFamily="34" charset="0"/>
                <a:cs typeface="Arial" panose="020B0604020202020204" pitchFamily="34" charset="0"/>
              </a:rPr>
              <a:t>2% of men have functional hypogonadism – </a:t>
            </a:r>
            <a:r>
              <a:rPr lang="en-GB" b="1" i="1" dirty="0">
                <a:solidFill>
                  <a:srgbClr val="0070C0"/>
                </a:solidFill>
                <a:latin typeface="Arial" panose="020B0604020202020204" pitchFamily="34" charset="0"/>
                <a:cs typeface="Arial" panose="020B0604020202020204" pitchFamily="34" charset="0"/>
              </a:rPr>
              <a:t>treatment is increasing</a:t>
            </a:r>
          </a:p>
          <a:p>
            <a:pPr>
              <a:lnSpc>
                <a:spcPct val="150000"/>
              </a:lnSpc>
            </a:pPr>
            <a:endParaRPr lang="en-GB" b="1" dirty="0">
              <a:solidFill>
                <a:srgbClr val="0070C0"/>
              </a:solidFill>
              <a:latin typeface="Arial" panose="020B0604020202020204" pitchFamily="34" charset="0"/>
              <a:cs typeface="Arial" panose="020B0604020202020204" pitchFamily="34" charset="0"/>
            </a:endParaRPr>
          </a:p>
          <a:p>
            <a:pPr>
              <a:lnSpc>
                <a:spcPct val="150000"/>
              </a:lnSpc>
            </a:pPr>
            <a:r>
              <a:rPr lang="en-GB" b="1" dirty="0">
                <a:solidFill>
                  <a:srgbClr val="0070C0"/>
                </a:solidFill>
                <a:latin typeface="Arial" panose="020B0604020202020204" pitchFamily="34" charset="0"/>
                <a:cs typeface="Arial" panose="020B0604020202020204" pitchFamily="34" charset="0"/>
              </a:rPr>
              <a:t>More men are INCORRECTLY having TRT</a:t>
            </a:r>
          </a:p>
          <a:p>
            <a:pPr lvl="1">
              <a:lnSpc>
                <a:spcPct val="150000"/>
              </a:lnSpc>
            </a:pPr>
            <a:r>
              <a:rPr lang="en-GB" b="1" dirty="0">
                <a:solidFill>
                  <a:srgbClr val="0070C0"/>
                </a:solidFill>
                <a:latin typeface="Arial" panose="020B0604020202020204" pitchFamily="34" charset="0"/>
                <a:cs typeface="Arial" panose="020B0604020202020204" pitchFamily="34" charset="0"/>
              </a:rPr>
              <a:t>High dose = Anabolic steroids</a:t>
            </a:r>
          </a:p>
          <a:p>
            <a:pPr lvl="1">
              <a:lnSpc>
                <a:spcPct val="150000"/>
              </a:lnSpc>
            </a:pPr>
            <a:r>
              <a:rPr lang="en-GB" b="1" dirty="0">
                <a:solidFill>
                  <a:srgbClr val="0070C0"/>
                </a:solidFill>
                <a:latin typeface="Arial" panose="020B0604020202020204" pitchFamily="34" charset="0"/>
                <a:cs typeface="Arial" panose="020B0604020202020204" pitchFamily="34" charset="0"/>
              </a:rPr>
              <a:t>Low dose = Longevity / low T / ageing optimisation</a:t>
            </a:r>
          </a:p>
          <a:p>
            <a:pPr lvl="1">
              <a:lnSpc>
                <a:spcPct val="150000"/>
              </a:lnSpc>
            </a:pPr>
            <a:endParaRPr lang="en-GB" b="1" dirty="0">
              <a:solidFill>
                <a:schemeClr val="tx1">
                  <a:lumMod val="65000"/>
                  <a:lumOff val="35000"/>
                </a:schemeClr>
              </a:solidFill>
              <a:latin typeface="Arial" panose="020B0604020202020204" pitchFamily="34" charset="0"/>
              <a:cs typeface="Arial" panose="020B0604020202020204" pitchFamily="34" charset="0"/>
            </a:endParaRPr>
          </a:p>
          <a:p>
            <a:pPr>
              <a:lnSpc>
                <a:spcPct val="150000"/>
              </a:lnSpc>
            </a:pPr>
            <a:r>
              <a:rPr lang="en-GB" b="1" dirty="0">
                <a:solidFill>
                  <a:srgbClr val="7030A0"/>
                </a:solidFill>
                <a:latin typeface="Arial" panose="020B0604020202020204" pitchFamily="34" charset="0"/>
                <a:cs typeface="Arial" panose="020B0604020202020204" pitchFamily="34" charset="0"/>
              </a:rPr>
              <a:t>SERM / </a:t>
            </a:r>
            <a:r>
              <a:rPr lang="en-GB" b="1" dirty="0" err="1">
                <a:solidFill>
                  <a:srgbClr val="7030A0"/>
                </a:solidFill>
                <a:latin typeface="Arial" panose="020B0604020202020204" pitchFamily="34" charset="0"/>
                <a:cs typeface="Arial" panose="020B0604020202020204" pitchFamily="34" charset="0"/>
              </a:rPr>
              <a:t>hCG</a:t>
            </a:r>
            <a:r>
              <a:rPr lang="en-GB" b="1" dirty="0">
                <a:solidFill>
                  <a:srgbClr val="7030A0"/>
                </a:solidFill>
                <a:latin typeface="Arial" panose="020B0604020202020204" pitchFamily="34" charset="0"/>
                <a:cs typeface="Arial" panose="020B0604020202020204" pitchFamily="34" charset="0"/>
              </a:rPr>
              <a:t> good alternatives to TRT during fertility treatment</a:t>
            </a:r>
          </a:p>
          <a:p>
            <a:pPr>
              <a:lnSpc>
                <a:spcPct val="150000"/>
              </a:lnSpc>
            </a:pPr>
            <a:endParaRPr lang="en-GB" b="1" dirty="0">
              <a:solidFill>
                <a:srgbClr val="FF0000"/>
              </a:solidFill>
              <a:latin typeface="Arial" panose="020B0604020202020204" pitchFamily="34" charset="0"/>
              <a:cs typeface="Arial" panose="020B0604020202020204" pitchFamily="34" charset="0"/>
            </a:endParaRPr>
          </a:p>
          <a:p>
            <a:pPr>
              <a:lnSpc>
                <a:spcPct val="150000"/>
              </a:lnSpc>
            </a:pPr>
            <a:endParaRPr lang="en-GB" b="1" dirty="0">
              <a:solidFill>
                <a:srgbClr val="FF9300"/>
              </a:solidFill>
              <a:latin typeface="Arial" panose="020B0604020202020204" pitchFamily="34" charset="0"/>
              <a:cs typeface="Arial" panose="020B0604020202020204" pitchFamily="34" charset="0"/>
            </a:endParaRPr>
          </a:p>
          <a:p>
            <a:pPr>
              <a:lnSpc>
                <a:spcPct val="150000"/>
              </a:lnSpc>
            </a:pPr>
            <a:endParaRPr lang="en-GB" b="1" dirty="0">
              <a:solidFill>
                <a:srgbClr val="0070C0"/>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976BDF6F-5E3D-2506-15F7-B67C73EFAF0F}"/>
              </a:ext>
            </a:extLst>
          </p:cNvPr>
          <p:cNvSpPr txBox="1">
            <a:spLocks/>
          </p:cNvSpPr>
          <p:nvPr/>
        </p:nvSpPr>
        <p:spPr>
          <a:xfrm>
            <a:off x="365202" y="15615"/>
            <a:ext cx="1146159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b="1" dirty="0">
                <a:solidFill>
                  <a:schemeClr val="accent4">
                    <a:lumMod val="75000"/>
                  </a:schemeClr>
                </a:solidFill>
                <a:latin typeface="Arial" panose="020B0604020202020204" pitchFamily="34" charset="0"/>
                <a:cs typeface="Arial" panose="020B0604020202020204" pitchFamily="34" charset="0"/>
              </a:rPr>
              <a:t>T and ageing: Take-home messages</a:t>
            </a:r>
            <a:endParaRPr lang="en-US" sz="4000" b="1" dirty="0">
              <a:solidFill>
                <a:schemeClr val="accent4">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88561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1765</TotalTime>
  <Words>1681</Words>
  <Application>Microsoft Macintosh PowerPoint</Application>
  <PresentationFormat>Widescreen</PresentationFormat>
  <Paragraphs>356</Paragraphs>
  <Slides>31</Slides>
  <Notes>24</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31</vt:i4>
      </vt:variant>
    </vt:vector>
  </HeadingPairs>
  <TitlesOfParts>
    <vt:vector size="40" baseType="lpstr">
      <vt:lpstr>ＭＳ Ｐゴシック</vt:lpstr>
      <vt:lpstr>AdvP4DF60E</vt:lpstr>
      <vt:lpstr>Arial</vt:lpstr>
      <vt:lpstr>Calibri</vt:lpstr>
      <vt:lpstr>Calibri Light</vt:lpstr>
      <vt:lpstr>OTNEJMQuadraat</vt:lpstr>
      <vt:lpstr>Office Theme</vt:lpstr>
      <vt:lpstr>1_Office Theme</vt:lpstr>
      <vt:lpstr>2_Office Theme</vt:lpstr>
      <vt:lpstr>Testosterone &amp; ageing in men</vt:lpstr>
      <vt:lpstr>T prescription rates are rising</vt:lpstr>
      <vt:lpstr>Healthy men</vt:lpstr>
      <vt:lpstr>What types of hypogonadism affect older men?     </vt:lpstr>
      <vt:lpstr>PowerPoint Presentation</vt:lpstr>
      <vt:lpstr>Low T in man with functional hypogonadism</vt:lpstr>
      <vt:lpstr>How can you diagnose hypogonadism in older men?      How common is it? </vt:lpstr>
      <vt:lpstr>PowerPoint Presentation</vt:lpstr>
      <vt:lpstr>Calculate free T when total T is borderline low, or SHBG is altered</vt:lpstr>
      <vt:lpstr>PowerPoint Presentation</vt:lpstr>
      <vt:lpstr>PowerPoint Presentation</vt:lpstr>
      <vt:lpstr>Efficacy and safety of TRT in older men?    </vt:lpstr>
      <vt:lpstr>PowerPoint Presentation</vt:lpstr>
      <vt:lpstr>Testosterone Efficacy and Safety Consortium (TestES) </vt:lpstr>
      <vt:lpstr>PowerPoint Presentation</vt:lpstr>
      <vt:lpstr>PowerPoint Presentation</vt:lpstr>
      <vt:lpstr>PowerPoint Presentation</vt:lpstr>
      <vt:lpstr>The efficacy + safety of TRT for functional hypogonadism is recently established    Treatment of men may increase</vt:lpstr>
      <vt:lpstr>What happens to semen quality with ageing?    </vt:lpstr>
      <vt:lpstr>PowerPoint Presentation</vt:lpstr>
      <vt:lpstr>How does testosterone affect semen quality?</vt:lpstr>
      <vt:lpstr>PowerPoint Presentation</vt:lpstr>
      <vt:lpstr>PowerPoint Presentation</vt:lpstr>
      <vt:lpstr>Time to recovery for reproductive function after androgen use (Australia):</vt:lpstr>
      <vt:lpstr>PowerPoint Presentation</vt:lpstr>
      <vt:lpstr>More male partners are on testosterone</vt:lpstr>
      <vt:lpstr>How to treat male hypogonadism during fertility treatment for couple? </vt:lpstr>
      <vt:lpstr>Healthy men</vt:lpstr>
      <vt:lpstr>Testosterone treatment</vt:lpstr>
      <vt:lpstr>PowerPoint Presentation</vt:lpstr>
      <vt:lpstr>PowerPoint Presentation</vt:lpstr>
    </vt:vector>
  </TitlesOfParts>
  <Company>Imperial College London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Channa Jayasena</dc:creator>
  <cp:lastModifiedBy>Jayasena, Channa</cp:lastModifiedBy>
  <cp:revision>410</cp:revision>
  <cp:lastPrinted>2017-11-05T16:59:31Z</cp:lastPrinted>
  <dcterms:created xsi:type="dcterms:W3CDTF">2017-10-10T12:48:17Z</dcterms:created>
  <dcterms:modified xsi:type="dcterms:W3CDTF">2025-11-28T12:40:33Z</dcterms:modified>
</cp:coreProperties>
</file>